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5"/>
  </p:notesMasterIdLst>
  <p:sldIdLst>
    <p:sldId id="264" r:id="rId3"/>
    <p:sldId id="301" r:id="rId4"/>
    <p:sldId id="273" r:id="rId5"/>
    <p:sldId id="302" r:id="rId6"/>
    <p:sldId id="261" r:id="rId7"/>
    <p:sldId id="258" r:id="rId8"/>
    <p:sldId id="259" r:id="rId9"/>
    <p:sldId id="260" r:id="rId10"/>
    <p:sldId id="271" r:id="rId11"/>
    <p:sldId id="262" r:id="rId12"/>
    <p:sldId id="303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3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46" autoAdjust="0"/>
  </p:normalViewPr>
  <p:slideViewPr>
    <p:cSldViewPr snapToGrid="0">
      <p:cViewPr varScale="1">
        <p:scale>
          <a:sx n="48" d="100"/>
          <a:sy n="48" d="100"/>
        </p:scale>
        <p:origin x="13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7210D-D8DE-4C91-94FF-EE7B0604578E}" type="doc">
      <dgm:prSet loTypeId="urn:microsoft.com/office/officeart/2005/8/layout/radial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978DAC2-F5BE-4184-BC3F-FD97F0F7B699}">
      <dgm:prSet phldrT="[Text]" phldr="0"/>
      <dgm:spPr>
        <a:solidFill>
          <a:srgbClr val="7D3FAE"/>
        </a:solidFill>
      </dgm:spPr>
      <dgm:t>
        <a:bodyPr/>
        <a:lstStyle/>
        <a:p>
          <a:r>
            <a:rPr lang="en-US" dirty="0"/>
            <a:t>Design Framework</a:t>
          </a:r>
        </a:p>
      </dgm:t>
    </dgm:pt>
    <dgm:pt modelId="{455BAAD0-A8F8-4002-B3B7-CE73C999F2A2}" type="parTrans" cxnId="{FF952DC7-F535-4ACB-A908-3E1FB0DFD718}">
      <dgm:prSet/>
      <dgm:spPr/>
      <dgm:t>
        <a:bodyPr/>
        <a:lstStyle/>
        <a:p>
          <a:endParaRPr lang="en-US"/>
        </a:p>
      </dgm:t>
    </dgm:pt>
    <dgm:pt modelId="{76832CB8-3010-4842-B524-5F489C50B908}" type="sibTrans" cxnId="{FF952DC7-F535-4ACB-A908-3E1FB0DFD718}">
      <dgm:prSet/>
      <dgm:spPr/>
      <dgm:t>
        <a:bodyPr/>
        <a:lstStyle/>
        <a:p>
          <a:endParaRPr lang="en-US"/>
        </a:p>
      </dgm:t>
    </dgm:pt>
    <dgm:pt modelId="{74A3D431-FEAE-4433-B407-87AD28175EDF}">
      <dgm:prSet phldrT="[Text]" phldr="0"/>
      <dgm:spPr>
        <a:solidFill>
          <a:srgbClr val="7D3FAE"/>
        </a:solidFill>
      </dgm:spPr>
      <dgm:t>
        <a:bodyPr/>
        <a:lstStyle/>
        <a:p>
          <a:r>
            <a:rPr lang="en-US" dirty="0"/>
            <a:t>Values</a:t>
          </a:r>
        </a:p>
      </dgm:t>
    </dgm:pt>
    <dgm:pt modelId="{96AED7E6-CCE7-4431-B8A2-6A76847388E5}" type="parTrans" cxnId="{9862204A-1AF1-474D-9FBE-A9BC25A08070}">
      <dgm:prSet/>
      <dgm:spPr/>
      <dgm:t>
        <a:bodyPr/>
        <a:lstStyle/>
        <a:p>
          <a:endParaRPr lang="en-US"/>
        </a:p>
      </dgm:t>
    </dgm:pt>
    <dgm:pt modelId="{F9A823A2-C708-48DD-A9CE-38596DAD2FEC}" type="sibTrans" cxnId="{9862204A-1AF1-474D-9FBE-A9BC25A0807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0C02090-0878-4707-897A-70ECB1A288AB}">
      <dgm:prSet phldrT="[Text]" phldr="0"/>
      <dgm:spPr>
        <a:solidFill>
          <a:srgbClr val="7D3FAE"/>
        </a:solidFill>
      </dgm:spPr>
      <dgm:t>
        <a:bodyPr/>
        <a:lstStyle/>
        <a:p>
          <a:r>
            <a:rPr lang="en-US" dirty="0"/>
            <a:t>Decisions</a:t>
          </a:r>
        </a:p>
      </dgm:t>
    </dgm:pt>
    <dgm:pt modelId="{C59215A7-3267-433C-A194-4278F6473276}" type="parTrans" cxnId="{F71B0E6B-48C6-47D1-9743-C0A73F9EA03B}">
      <dgm:prSet/>
      <dgm:spPr/>
      <dgm:t>
        <a:bodyPr/>
        <a:lstStyle/>
        <a:p>
          <a:endParaRPr lang="en-US"/>
        </a:p>
      </dgm:t>
    </dgm:pt>
    <dgm:pt modelId="{1EA1971A-3F20-4F69-8B20-A12030F62EFC}" type="sibTrans" cxnId="{F71B0E6B-48C6-47D1-9743-C0A73F9EA03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C62C9DC-6BFF-4E6E-B3FB-FD545BC4EBE4}">
      <dgm:prSet phldrT="[Text]" phldr="0"/>
      <dgm:spPr>
        <a:solidFill>
          <a:srgbClr val="7D3FAE"/>
        </a:solidFill>
      </dgm:spPr>
      <dgm:t>
        <a:bodyPr/>
        <a:lstStyle/>
        <a:p>
          <a:r>
            <a:rPr lang="en-US" dirty="0"/>
            <a:t>Routines</a:t>
          </a:r>
        </a:p>
      </dgm:t>
    </dgm:pt>
    <dgm:pt modelId="{29B44B3C-50C3-4044-8832-36A19D4D794F}" type="parTrans" cxnId="{87F404D1-79D1-45EE-A4D2-0187B573DAA6}">
      <dgm:prSet/>
      <dgm:spPr/>
      <dgm:t>
        <a:bodyPr/>
        <a:lstStyle/>
        <a:p>
          <a:endParaRPr lang="en-US"/>
        </a:p>
      </dgm:t>
    </dgm:pt>
    <dgm:pt modelId="{DEB60775-F503-44D2-9A78-46AA441216AA}" type="sibTrans" cxnId="{87F404D1-79D1-45EE-A4D2-0187B573DAA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1BB8C87-EC9F-4126-BE3A-41B7DA9E14F0}">
      <dgm:prSet phldrT="[Text]" phldr="0"/>
      <dgm:spPr>
        <a:solidFill>
          <a:srgbClr val="7D3FAE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B8BC1BEB-6618-46CB-9067-D645D0A81A44}" type="parTrans" cxnId="{1B0CE25E-A2A1-4C66-818D-CCE64927E443}">
      <dgm:prSet/>
      <dgm:spPr/>
      <dgm:t>
        <a:bodyPr/>
        <a:lstStyle/>
        <a:p>
          <a:endParaRPr lang="en-US"/>
        </a:p>
      </dgm:t>
    </dgm:pt>
    <dgm:pt modelId="{8352DC9B-AD93-411E-8112-92B63D118E79}" type="sibTrans" cxnId="{1B0CE25E-A2A1-4C66-818D-CCE64927E44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8272C68-8A93-4755-A471-F7CFA2B6D13F}" type="pres">
      <dgm:prSet presAssocID="{CAF7210D-D8DE-4C91-94FF-EE7B060457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473D22-0A5F-430A-A149-B992E1688601}" type="pres">
      <dgm:prSet presAssocID="{7978DAC2-F5BE-4184-BC3F-FD97F0F7B699}" presName="centerShape" presStyleLbl="node0" presStyleIdx="0" presStyleCnt="1"/>
      <dgm:spPr/>
    </dgm:pt>
    <dgm:pt modelId="{EC7B6E16-734C-496A-A128-20546A62AC04}" type="pres">
      <dgm:prSet presAssocID="{74A3D431-FEAE-4433-B407-87AD28175EDF}" presName="node" presStyleLbl="node1" presStyleIdx="0" presStyleCnt="4" custRadScaleRad="100999" custRadScaleInc="-583">
        <dgm:presLayoutVars>
          <dgm:bulletEnabled val="1"/>
        </dgm:presLayoutVars>
      </dgm:prSet>
      <dgm:spPr/>
    </dgm:pt>
    <dgm:pt modelId="{C43D8C4C-EB40-4DC4-A9FB-7EE4AF88CA73}" type="pres">
      <dgm:prSet presAssocID="{74A3D431-FEAE-4433-B407-87AD28175EDF}" presName="dummy" presStyleCnt="0"/>
      <dgm:spPr/>
    </dgm:pt>
    <dgm:pt modelId="{488F7E73-428B-4FB3-87D9-7908BF4A8F21}" type="pres">
      <dgm:prSet presAssocID="{F9A823A2-C708-48DD-A9CE-38596DAD2FEC}" presName="sibTrans" presStyleLbl="sibTrans2D1" presStyleIdx="0" presStyleCnt="4"/>
      <dgm:spPr/>
    </dgm:pt>
    <dgm:pt modelId="{82F7E2D3-F1D4-4772-AF74-FFFBC5B2CE88}" type="pres">
      <dgm:prSet presAssocID="{60C02090-0878-4707-897A-70ECB1A288AB}" presName="node" presStyleLbl="node1" presStyleIdx="1" presStyleCnt="4">
        <dgm:presLayoutVars>
          <dgm:bulletEnabled val="1"/>
        </dgm:presLayoutVars>
      </dgm:prSet>
      <dgm:spPr/>
    </dgm:pt>
    <dgm:pt modelId="{54AC8EF4-5D84-49CC-B2CF-71B6E4543D46}" type="pres">
      <dgm:prSet presAssocID="{60C02090-0878-4707-897A-70ECB1A288AB}" presName="dummy" presStyleCnt="0"/>
      <dgm:spPr/>
    </dgm:pt>
    <dgm:pt modelId="{88F89E65-C249-4C35-9E80-C9EDD7B4B5C2}" type="pres">
      <dgm:prSet presAssocID="{1EA1971A-3F20-4F69-8B20-A12030F62EFC}" presName="sibTrans" presStyleLbl="sibTrans2D1" presStyleIdx="1" presStyleCnt="4"/>
      <dgm:spPr/>
    </dgm:pt>
    <dgm:pt modelId="{1F7A0AC4-9D4E-4271-84AF-DC2983D3418A}" type="pres">
      <dgm:prSet presAssocID="{EC62C9DC-6BFF-4E6E-B3FB-FD545BC4EBE4}" presName="node" presStyleLbl="node1" presStyleIdx="2" presStyleCnt="4">
        <dgm:presLayoutVars>
          <dgm:bulletEnabled val="1"/>
        </dgm:presLayoutVars>
      </dgm:prSet>
      <dgm:spPr/>
    </dgm:pt>
    <dgm:pt modelId="{4D80E4FB-75E0-4E2E-A486-A58D514F5F57}" type="pres">
      <dgm:prSet presAssocID="{EC62C9DC-6BFF-4E6E-B3FB-FD545BC4EBE4}" presName="dummy" presStyleCnt="0"/>
      <dgm:spPr/>
    </dgm:pt>
    <dgm:pt modelId="{8D57148D-D0A1-482B-A7F4-8A7846E937C5}" type="pres">
      <dgm:prSet presAssocID="{DEB60775-F503-44D2-9A78-46AA441216AA}" presName="sibTrans" presStyleLbl="sibTrans2D1" presStyleIdx="2" presStyleCnt="4"/>
      <dgm:spPr/>
    </dgm:pt>
    <dgm:pt modelId="{08280A52-21F3-4DFA-BEE5-BB2882B69400}" type="pres">
      <dgm:prSet presAssocID="{B1BB8C87-EC9F-4126-BE3A-41B7DA9E14F0}" presName="node" presStyleLbl="node1" presStyleIdx="3" presStyleCnt="4">
        <dgm:presLayoutVars>
          <dgm:bulletEnabled val="1"/>
        </dgm:presLayoutVars>
      </dgm:prSet>
      <dgm:spPr/>
    </dgm:pt>
    <dgm:pt modelId="{FD89B1CC-D652-4ED7-A5AC-4A08534CB067}" type="pres">
      <dgm:prSet presAssocID="{B1BB8C87-EC9F-4126-BE3A-41B7DA9E14F0}" presName="dummy" presStyleCnt="0"/>
      <dgm:spPr/>
    </dgm:pt>
    <dgm:pt modelId="{AD90E754-B382-4C4C-9F78-58ADE4D01DC3}" type="pres">
      <dgm:prSet presAssocID="{8352DC9B-AD93-411E-8112-92B63D118E79}" presName="sibTrans" presStyleLbl="sibTrans2D1" presStyleIdx="3" presStyleCnt="4"/>
      <dgm:spPr/>
    </dgm:pt>
  </dgm:ptLst>
  <dgm:cxnLst>
    <dgm:cxn modelId="{2DF26426-E433-4E74-8B6F-D37BE1A0DD94}" type="presOf" srcId="{B1BB8C87-EC9F-4126-BE3A-41B7DA9E14F0}" destId="{08280A52-21F3-4DFA-BEE5-BB2882B69400}" srcOrd="0" destOrd="0" presId="urn:microsoft.com/office/officeart/2005/8/layout/radial6"/>
    <dgm:cxn modelId="{C754463C-3418-4B7B-824F-BE3A98A9B068}" type="presOf" srcId="{1EA1971A-3F20-4F69-8B20-A12030F62EFC}" destId="{88F89E65-C249-4C35-9E80-C9EDD7B4B5C2}" srcOrd="0" destOrd="0" presId="urn:microsoft.com/office/officeart/2005/8/layout/radial6"/>
    <dgm:cxn modelId="{1B0CE25E-A2A1-4C66-818D-CCE64927E443}" srcId="{7978DAC2-F5BE-4184-BC3F-FD97F0F7B699}" destId="{B1BB8C87-EC9F-4126-BE3A-41B7DA9E14F0}" srcOrd="3" destOrd="0" parTransId="{B8BC1BEB-6618-46CB-9067-D645D0A81A44}" sibTransId="{8352DC9B-AD93-411E-8112-92B63D118E79}"/>
    <dgm:cxn modelId="{D695EB60-F5E6-4948-85AA-6349006E5501}" type="presOf" srcId="{CAF7210D-D8DE-4C91-94FF-EE7B0604578E}" destId="{A8272C68-8A93-4755-A471-F7CFA2B6D13F}" srcOrd="0" destOrd="0" presId="urn:microsoft.com/office/officeart/2005/8/layout/radial6"/>
    <dgm:cxn modelId="{2CAC4841-54A4-40DF-8979-838BA8074A26}" type="presOf" srcId="{7978DAC2-F5BE-4184-BC3F-FD97F0F7B699}" destId="{A1473D22-0A5F-430A-A149-B992E1688601}" srcOrd="0" destOrd="0" presId="urn:microsoft.com/office/officeart/2005/8/layout/radial6"/>
    <dgm:cxn modelId="{138F2E67-D978-4A8C-BF00-BB3500DC8F7D}" type="presOf" srcId="{74A3D431-FEAE-4433-B407-87AD28175EDF}" destId="{EC7B6E16-734C-496A-A128-20546A62AC04}" srcOrd="0" destOrd="0" presId="urn:microsoft.com/office/officeart/2005/8/layout/radial6"/>
    <dgm:cxn modelId="{85A27369-F538-4C5C-8325-80E40543F1CB}" type="presOf" srcId="{F9A823A2-C708-48DD-A9CE-38596DAD2FEC}" destId="{488F7E73-428B-4FB3-87D9-7908BF4A8F21}" srcOrd="0" destOrd="0" presId="urn:microsoft.com/office/officeart/2005/8/layout/radial6"/>
    <dgm:cxn modelId="{9862204A-1AF1-474D-9FBE-A9BC25A08070}" srcId="{7978DAC2-F5BE-4184-BC3F-FD97F0F7B699}" destId="{74A3D431-FEAE-4433-B407-87AD28175EDF}" srcOrd="0" destOrd="0" parTransId="{96AED7E6-CCE7-4431-B8A2-6A76847388E5}" sibTransId="{F9A823A2-C708-48DD-A9CE-38596DAD2FEC}"/>
    <dgm:cxn modelId="{F71B0E6B-48C6-47D1-9743-C0A73F9EA03B}" srcId="{7978DAC2-F5BE-4184-BC3F-FD97F0F7B699}" destId="{60C02090-0878-4707-897A-70ECB1A288AB}" srcOrd="1" destOrd="0" parTransId="{C59215A7-3267-433C-A194-4278F6473276}" sibTransId="{1EA1971A-3F20-4F69-8B20-A12030F62EFC}"/>
    <dgm:cxn modelId="{B6499E50-ADFE-43EE-9048-07903E48A2B9}" type="presOf" srcId="{60C02090-0878-4707-897A-70ECB1A288AB}" destId="{82F7E2D3-F1D4-4772-AF74-FFFBC5B2CE88}" srcOrd="0" destOrd="0" presId="urn:microsoft.com/office/officeart/2005/8/layout/radial6"/>
    <dgm:cxn modelId="{D871A58C-BB36-4901-812D-D53DA87C9D7D}" type="presOf" srcId="{EC62C9DC-6BFF-4E6E-B3FB-FD545BC4EBE4}" destId="{1F7A0AC4-9D4E-4271-84AF-DC2983D3418A}" srcOrd="0" destOrd="0" presId="urn:microsoft.com/office/officeart/2005/8/layout/radial6"/>
    <dgm:cxn modelId="{FF952DC7-F535-4ACB-A908-3E1FB0DFD718}" srcId="{CAF7210D-D8DE-4C91-94FF-EE7B0604578E}" destId="{7978DAC2-F5BE-4184-BC3F-FD97F0F7B699}" srcOrd="0" destOrd="0" parTransId="{455BAAD0-A8F8-4002-B3B7-CE73C999F2A2}" sibTransId="{76832CB8-3010-4842-B524-5F489C50B908}"/>
    <dgm:cxn modelId="{87F404D1-79D1-45EE-A4D2-0187B573DAA6}" srcId="{7978DAC2-F5BE-4184-BC3F-FD97F0F7B699}" destId="{EC62C9DC-6BFF-4E6E-B3FB-FD545BC4EBE4}" srcOrd="2" destOrd="0" parTransId="{29B44B3C-50C3-4044-8832-36A19D4D794F}" sibTransId="{DEB60775-F503-44D2-9A78-46AA441216AA}"/>
    <dgm:cxn modelId="{F0175BDE-D1DF-45D3-A375-F76FF7EE4C74}" type="presOf" srcId="{DEB60775-F503-44D2-9A78-46AA441216AA}" destId="{8D57148D-D0A1-482B-A7F4-8A7846E937C5}" srcOrd="0" destOrd="0" presId="urn:microsoft.com/office/officeart/2005/8/layout/radial6"/>
    <dgm:cxn modelId="{3BBB39FD-115F-4641-8671-8DEB47AB9488}" type="presOf" srcId="{8352DC9B-AD93-411E-8112-92B63D118E79}" destId="{AD90E754-B382-4C4C-9F78-58ADE4D01DC3}" srcOrd="0" destOrd="0" presId="urn:microsoft.com/office/officeart/2005/8/layout/radial6"/>
    <dgm:cxn modelId="{3872B1FC-603E-4DDF-8241-63F7F01C3C26}" type="presParOf" srcId="{A8272C68-8A93-4755-A471-F7CFA2B6D13F}" destId="{A1473D22-0A5F-430A-A149-B992E1688601}" srcOrd="0" destOrd="0" presId="urn:microsoft.com/office/officeart/2005/8/layout/radial6"/>
    <dgm:cxn modelId="{6BFDD149-5C82-4DC3-B660-4E8AF0818AB1}" type="presParOf" srcId="{A8272C68-8A93-4755-A471-F7CFA2B6D13F}" destId="{EC7B6E16-734C-496A-A128-20546A62AC04}" srcOrd="1" destOrd="0" presId="urn:microsoft.com/office/officeart/2005/8/layout/radial6"/>
    <dgm:cxn modelId="{F6BD0803-A5B4-4337-A4C8-A0AB57C90C89}" type="presParOf" srcId="{A8272C68-8A93-4755-A471-F7CFA2B6D13F}" destId="{C43D8C4C-EB40-4DC4-A9FB-7EE4AF88CA73}" srcOrd="2" destOrd="0" presId="urn:microsoft.com/office/officeart/2005/8/layout/radial6"/>
    <dgm:cxn modelId="{D82760F0-2CC0-4E57-A8A9-8256087FF230}" type="presParOf" srcId="{A8272C68-8A93-4755-A471-F7CFA2B6D13F}" destId="{488F7E73-428B-4FB3-87D9-7908BF4A8F21}" srcOrd="3" destOrd="0" presId="urn:microsoft.com/office/officeart/2005/8/layout/radial6"/>
    <dgm:cxn modelId="{373D7B25-1259-4324-B954-699EEB424B75}" type="presParOf" srcId="{A8272C68-8A93-4755-A471-F7CFA2B6D13F}" destId="{82F7E2D3-F1D4-4772-AF74-FFFBC5B2CE88}" srcOrd="4" destOrd="0" presId="urn:microsoft.com/office/officeart/2005/8/layout/radial6"/>
    <dgm:cxn modelId="{E8BC9058-4E14-4BFD-BF7C-1126C84CCFF4}" type="presParOf" srcId="{A8272C68-8A93-4755-A471-F7CFA2B6D13F}" destId="{54AC8EF4-5D84-49CC-B2CF-71B6E4543D46}" srcOrd="5" destOrd="0" presId="urn:microsoft.com/office/officeart/2005/8/layout/radial6"/>
    <dgm:cxn modelId="{E3C98802-B2D7-4E29-BC7D-F776E1975D8D}" type="presParOf" srcId="{A8272C68-8A93-4755-A471-F7CFA2B6D13F}" destId="{88F89E65-C249-4C35-9E80-C9EDD7B4B5C2}" srcOrd="6" destOrd="0" presId="urn:microsoft.com/office/officeart/2005/8/layout/radial6"/>
    <dgm:cxn modelId="{69151008-DB43-4BEE-B45C-EA352FD2D4F3}" type="presParOf" srcId="{A8272C68-8A93-4755-A471-F7CFA2B6D13F}" destId="{1F7A0AC4-9D4E-4271-84AF-DC2983D3418A}" srcOrd="7" destOrd="0" presId="urn:microsoft.com/office/officeart/2005/8/layout/radial6"/>
    <dgm:cxn modelId="{348078FE-0331-47A5-954C-3D9631BF8154}" type="presParOf" srcId="{A8272C68-8A93-4755-A471-F7CFA2B6D13F}" destId="{4D80E4FB-75E0-4E2E-A486-A58D514F5F57}" srcOrd="8" destOrd="0" presId="urn:microsoft.com/office/officeart/2005/8/layout/radial6"/>
    <dgm:cxn modelId="{D8A20E45-601C-433C-B0AF-233C9AC0672E}" type="presParOf" srcId="{A8272C68-8A93-4755-A471-F7CFA2B6D13F}" destId="{8D57148D-D0A1-482B-A7F4-8A7846E937C5}" srcOrd="9" destOrd="0" presId="urn:microsoft.com/office/officeart/2005/8/layout/radial6"/>
    <dgm:cxn modelId="{86A84414-6672-48CF-939F-0E793DED8CB1}" type="presParOf" srcId="{A8272C68-8A93-4755-A471-F7CFA2B6D13F}" destId="{08280A52-21F3-4DFA-BEE5-BB2882B69400}" srcOrd="10" destOrd="0" presId="urn:microsoft.com/office/officeart/2005/8/layout/radial6"/>
    <dgm:cxn modelId="{6F79ABA6-38A1-48BD-A60D-CE55F96BC277}" type="presParOf" srcId="{A8272C68-8A93-4755-A471-F7CFA2B6D13F}" destId="{FD89B1CC-D652-4ED7-A5AC-4A08534CB067}" srcOrd="11" destOrd="0" presId="urn:microsoft.com/office/officeart/2005/8/layout/radial6"/>
    <dgm:cxn modelId="{3C539682-8ED4-4A2B-9F45-4736FEA341C6}" type="presParOf" srcId="{A8272C68-8A93-4755-A471-F7CFA2B6D13F}" destId="{AD90E754-B382-4C4C-9F78-58ADE4D01DC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0E754-B382-4C4C-9F78-58ADE4D01DC3}">
      <dsp:nvSpPr>
        <dsp:cNvPr id="0" name=""/>
        <dsp:cNvSpPr/>
      </dsp:nvSpPr>
      <dsp:spPr>
        <a:xfrm>
          <a:off x="825018" y="583446"/>
          <a:ext cx="3898880" cy="3898880"/>
        </a:xfrm>
        <a:prstGeom prst="blockArc">
          <a:avLst>
            <a:gd name="adj1" fmla="val 10797770"/>
            <a:gd name="adj2" fmla="val 16189402"/>
            <a:gd name="adj3" fmla="val 4644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7148D-D0A1-482B-A7F4-8A7846E937C5}">
      <dsp:nvSpPr>
        <dsp:cNvPr id="0" name=""/>
        <dsp:cNvSpPr/>
      </dsp:nvSpPr>
      <dsp:spPr>
        <a:xfrm>
          <a:off x="825019" y="584681"/>
          <a:ext cx="3898880" cy="389888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89E65-C249-4C35-9E80-C9EDD7B4B5C2}">
      <dsp:nvSpPr>
        <dsp:cNvPr id="0" name=""/>
        <dsp:cNvSpPr/>
      </dsp:nvSpPr>
      <dsp:spPr>
        <a:xfrm>
          <a:off x="825019" y="584681"/>
          <a:ext cx="3898880" cy="3898880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F7E73-428B-4FB3-87D9-7908BF4A8F21}">
      <dsp:nvSpPr>
        <dsp:cNvPr id="0" name=""/>
        <dsp:cNvSpPr/>
      </dsp:nvSpPr>
      <dsp:spPr>
        <a:xfrm>
          <a:off x="825019" y="583446"/>
          <a:ext cx="3898880" cy="3898880"/>
        </a:xfrm>
        <a:prstGeom prst="blockArc">
          <a:avLst>
            <a:gd name="adj1" fmla="val 16189400"/>
            <a:gd name="adj2" fmla="val 2230"/>
            <a:gd name="adj3" fmla="val 4644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3D22-0A5F-430A-A149-B992E1688601}">
      <dsp:nvSpPr>
        <dsp:cNvPr id="0" name=""/>
        <dsp:cNvSpPr/>
      </dsp:nvSpPr>
      <dsp:spPr>
        <a:xfrm>
          <a:off x="1876282" y="1635944"/>
          <a:ext cx="1796354" cy="1796354"/>
        </a:xfrm>
        <a:prstGeom prst="ellipse">
          <a:avLst/>
        </a:prstGeom>
        <a:solidFill>
          <a:srgbClr val="7D3F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Design Framework</a:t>
          </a:r>
        </a:p>
      </dsp:txBody>
      <dsp:txXfrm>
        <a:off x="2139352" y="1899014"/>
        <a:ext cx="1270214" cy="1270214"/>
      </dsp:txXfrm>
    </dsp:sp>
    <dsp:sp modelId="{EC7B6E16-734C-496A-A128-20546A62AC04}">
      <dsp:nvSpPr>
        <dsp:cNvPr id="0" name=""/>
        <dsp:cNvSpPr/>
      </dsp:nvSpPr>
      <dsp:spPr>
        <a:xfrm>
          <a:off x="2139864" y="0"/>
          <a:ext cx="1257447" cy="1257447"/>
        </a:xfrm>
        <a:prstGeom prst="ellipse">
          <a:avLst/>
        </a:prstGeom>
        <a:solidFill>
          <a:srgbClr val="7D3F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Values</a:t>
          </a:r>
        </a:p>
      </dsp:txBody>
      <dsp:txXfrm>
        <a:off x="2324013" y="184149"/>
        <a:ext cx="889149" cy="889149"/>
      </dsp:txXfrm>
    </dsp:sp>
    <dsp:sp modelId="{82F7E2D3-F1D4-4772-AF74-FFFBC5B2CE88}">
      <dsp:nvSpPr>
        <dsp:cNvPr id="0" name=""/>
        <dsp:cNvSpPr/>
      </dsp:nvSpPr>
      <dsp:spPr>
        <a:xfrm>
          <a:off x="4049907" y="1905398"/>
          <a:ext cx="1257447" cy="1257447"/>
        </a:xfrm>
        <a:prstGeom prst="ellipse">
          <a:avLst/>
        </a:prstGeom>
        <a:solidFill>
          <a:srgbClr val="7D3F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Decisions</a:t>
          </a:r>
        </a:p>
      </dsp:txBody>
      <dsp:txXfrm>
        <a:off x="4234056" y="2089547"/>
        <a:ext cx="889149" cy="889149"/>
      </dsp:txXfrm>
    </dsp:sp>
    <dsp:sp modelId="{1F7A0AC4-9D4E-4271-84AF-DC2983D3418A}">
      <dsp:nvSpPr>
        <dsp:cNvPr id="0" name=""/>
        <dsp:cNvSpPr/>
      </dsp:nvSpPr>
      <dsp:spPr>
        <a:xfrm>
          <a:off x="2145735" y="3809570"/>
          <a:ext cx="1257447" cy="1257447"/>
        </a:xfrm>
        <a:prstGeom prst="ellipse">
          <a:avLst/>
        </a:prstGeom>
        <a:solidFill>
          <a:srgbClr val="7D3F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Routines</a:t>
          </a:r>
        </a:p>
      </dsp:txBody>
      <dsp:txXfrm>
        <a:off x="2329884" y="3993719"/>
        <a:ext cx="889149" cy="889149"/>
      </dsp:txXfrm>
    </dsp:sp>
    <dsp:sp modelId="{08280A52-21F3-4DFA-BEE5-BB2882B69400}">
      <dsp:nvSpPr>
        <dsp:cNvPr id="0" name=""/>
        <dsp:cNvSpPr/>
      </dsp:nvSpPr>
      <dsp:spPr>
        <a:xfrm>
          <a:off x="241563" y="1905398"/>
          <a:ext cx="1257447" cy="1257447"/>
        </a:xfrm>
        <a:prstGeom prst="ellipse">
          <a:avLst/>
        </a:prstGeom>
        <a:solidFill>
          <a:srgbClr val="7D3F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</a:t>
          </a:r>
        </a:p>
      </dsp:txBody>
      <dsp:txXfrm>
        <a:off x="425712" y="2089547"/>
        <a:ext cx="889149" cy="889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C48E-B8E4-4FF4-858E-F20318479F2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C17A1-6241-4AF4-8C42-652F7C9DF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79BDA-60EA-40AE-AC04-A16322FDDA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3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C17A1-6241-4AF4-8C42-652F7C9DFA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966A-5FCB-4A6A-8C26-252693A587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79BDA-60EA-40AE-AC04-A16322FDD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9B9B9C"/>
              </a:solidFill>
              <a:latin typeface="+mn-lt"/>
              <a:ea typeface="Aptos"/>
              <a:cs typeface="Aptos"/>
              <a:sym typeface="Apto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DBE6-018F-9BD0-9183-58E518255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5A734-86F1-51CF-7E5E-6FD4DE3C3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6641-D141-B9F9-3388-D598969B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EF3A6-0B39-BE56-9CB6-6CC1842D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35989-5327-82E5-AB38-8E7904DB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F770-09B7-0463-085B-ED8401F4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B7031-B70B-90B3-1923-604D0CDCD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3A07-F487-4903-5688-5C3480A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FBC8-655C-5E89-BC59-55801E7F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4013-03B5-A2D8-C493-65ECE547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A1996-1809-311B-89F9-811D8AD11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6D709-C91A-FFE8-BAFC-334A588A6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070D-1D4B-42BB-24F5-9C27F6DC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3506-5A26-D6A0-C317-C3A91214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1EDA-82CC-2517-71C9-823023F3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8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267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49B5-C459-9F78-CB81-0E9FC448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D78A-0D17-DE4E-B038-BDDC0BA29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3F426-DC1D-F19B-E97C-1074DABF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2B8E-787E-EEFE-8C6D-AB3136FE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50848-7B8C-4978-5133-AF7BD91D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6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1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18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0C50-D999-FD84-1187-B5648AB41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4B467-322A-AEF0-4B0D-16463A189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EDA3A-AAD3-29F6-E529-7F332EFD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5A69-D712-4FB9-91B9-1B266C7515A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113F7-8C6C-2371-4493-DDD1592B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9458F-07A2-D33A-65F5-F1AC016A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2DC-E5DC-4B9F-8A06-06521E23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9A37-646F-2E3B-CC65-331E5DFE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D4298-BA87-84A3-F781-2EA91D891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C682-60CB-A260-4B41-F841C6A9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79DA-8FC0-7DEE-E415-5E015499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F7C9-6439-BC91-7E58-88E1389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13E7-7F4B-16D7-0CEE-AD1A052F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CB3A-11FE-6280-02BB-CA8B942A1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7FA7F-13C7-7947-98F3-216D7753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BA473-8B94-686D-6F5D-217435A4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F2094-EC7C-4E2B-3532-91AC701D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56BA4-C503-7D30-107F-20815D35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B32B-1B23-7300-822A-E1648571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D5EE6-2C9C-88DC-A001-7FC182D7D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7EB87-CA84-FB55-5D83-6C5346F9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61D96-2C28-DA35-AA51-2AF275AF8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A0C0C-DEEC-71D1-93E7-55F51E81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A948E-947E-F999-3432-20A00253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46E06-1A8F-31DA-CFC2-B2699F2D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4E3FD-D4DD-FFCB-07D3-F0B39CFF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9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C5F7-8547-8E57-BA8A-C9A42C39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DFCCA-3311-0068-3B31-FC59D6FC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7C693-7C9A-D5C2-84B3-1E139E06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A0E6D-544F-2FC0-C3D3-B11D5A58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4D4DC-9986-781B-B9DE-FC6F32DF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FB07A-45D9-23B9-9588-9EEA448F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E818-6CE5-1074-B263-C14C0CE1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D6CF-9E9F-5018-CD0B-F73574B2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6C48-59E9-2890-A87D-52A3C3AC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E2900-4184-BF1F-EB89-C46D9848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61F8B-242D-562A-A7CA-2ED2455E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399E2-FFA6-AC92-E081-569BB9B1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97B51-7DDB-7B81-5FF4-0ABFFC8C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8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64D1-18EB-2B1A-2925-F3947433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6C6BC-F7F2-CF87-120E-53AD0CDC2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66AE0-D51E-7673-5CDC-D0C2556D9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C7AFE-3105-1983-642F-659CDBA8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1EEA9-C726-07A7-54F0-979CC5DB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A02CF-0BE4-440C-D125-D8D79D23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B58B1-2D9E-6BD7-1880-717980A8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E065-EE57-E05F-A5FB-63046B48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C4C04-A99E-F051-A289-CCF1AFABC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193517-13F6-41C5-997C-91C3CB915D3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E3F4-048E-E4EF-B8CF-81109213F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F183A-E88B-A4A1-D62E-7393BBDC5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9B8D7-B623-4126-9A57-B5807A7A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84E4E7-C789-49CD-6853-1BC5D927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970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C5A8B-5AC5-5CCB-3E5F-250C4F86FE66}"/>
              </a:ext>
            </a:extLst>
          </p:cNvPr>
          <p:cNvSpPr txBox="1"/>
          <p:nvPr/>
        </p:nvSpPr>
        <p:spPr>
          <a:xfrm>
            <a:off x="259853" y="2528753"/>
            <a:ext cx="105582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  <a:ea typeface="Roboto Condensed Medium" panose="02000000000000000000" pitchFamily="2" charset="0"/>
                <a:cs typeface="Roboto Condensed Medium" panose="02000000000000000000" pitchFamily="2" charset="0"/>
              </a:rPr>
              <a:t>Leading</a:t>
            </a:r>
            <a:r>
              <a:rPr lang="en-US" sz="4000" dirty="0">
                <a:solidFill>
                  <a:srgbClr val="E7E6E6">
                    <a:lumMod val="50000"/>
                  </a:srgbClr>
                </a:solidFill>
                <a:latin typeface="Aptos" panose="020B0004020202020204" pitchFamily="34" charset="0"/>
                <a:ea typeface="Roboto Condensed Medium" panose="02000000000000000000" pitchFamily="2" charset="0"/>
                <a:cs typeface="Roboto Condensed Medium" panose="02000000000000000000" pitchFamily="2" charset="0"/>
              </a:rPr>
              <a:t> with Purpose: </a:t>
            </a:r>
          </a:p>
          <a:p>
            <a:r>
              <a:rPr lang="en-US" sz="3600" dirty="0">
                <a:latin typeface="Aptos" panose="020B0004020202020204" pitchFamily="34" charset="0"/>
              </a:rPr>
              <a:t>Hiring and Retaining Military-Connected Talent</a:t>
            </a:r>
            <a:endParaRPr lang="en-US" sz="3600" dirty="0">
              <a:solidFill>
                <a:srgbClr val="E7E6E6">
                  <a:lumMod val="50000"/>
                </a:srgbClr>
              </a:solidFill>
              <a:latin typeface="Aptos" panose="020B0004020202020204" pitchFamily="34" charset="0"/>
              <a:ea typeface="Roboto Condensed Medium" panose="02000000000000000000" pitchFamily="2" charset="0"/>
              <a:cs typeface="Roboto Condensed Medium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AD137-9E85-BECB-E5DB-72BBCB949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063" y="6500553"/>
            <a:ext cx="1373937" cy="35744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0767C9-2BE9-7582-3DA0-7F70FC9FD5B7}"/>
              </a:ext>
            </a:extLst>
          </p:cNvPr>
          <p:cNvGrpSpPr/>
          <p:nvPr/>
        </p:nvGrpSpPr>
        <p:grpSpPr>
          <a:xfrm>
            <a:off x="259853" y="4493936"/>
            <a:ext cx="10558210" cy="2339228"/>
            <a:chOff x="259853" y="4493936"/>
            <a:chExt cx="10558210" cy="23392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32C256-CF87-B778-31AD-1CA51A93C8C1}"/>
                </a:ext>
              </a:extLst>
            </p:cNvPr>
            <p:cNvSpPr txBox="1"/>
            <p:nvPr/>
          </p:nvSpPr>
          <p:spPr>
            <a:xfrm>
              <a:off x="259853" y="4493936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ptos" panose="020B0004020202020204" pitchFamily="34" charset="0"/>
                </a:rPr>
                <a:t>Presented By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EF64AD-93AE-9F1A-9784-FC6B3645608F}"/>
                </a:ext>
              </a:extLst>
            </p:cNvPr>
            <p:cNvSpPr txBox="1"/>
            <p:nvPr/>
          </p:nvSpPr>
          <p:spPr>
            <a:xfrm>
              <a:off x="259853" y="4891532"/>
              <a:ext cx="932441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Aptos" panose="020B0004020202020204" pitchFamily="34" charset="0"/>
                </a:rPr>
                <a:t>Dr. Bruce Huntley, ACC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Aptos" panose="020B0004020202020204" pitchFamily="34" charset="0"/>
                </a:rPr>
                <a:t>Elvicore Elevate, Speaking and Workshops</a:t>
              </a:r>
            </a:p>
            <a:p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Aptos" panose="020B0004020202020204" pitchFamily="34" charset="0"/>
                </a:rPr>
                <a:t>“I help leaders lead by design, aligning what matters with daily decisions.”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767E74-E7A9-515E-EB03-11A3E5B521BE}"/>
                </a:ext>
              </a:extLst>
            </p:cNvPr>
            <p:cNvSpPr txBox="1"/>
            <p:nvPr/>
          </p:nvSpPr>
          <p:spPr>
            <a:xfrm>
              <a:off x="4981916" y="6525387"/>
              <a:ext cx="5836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The Elvicore Group • www.elvicore.com • LinkedIn @ Dr. Bruce L. Huntley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50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6">
            <a:extLst>
              <a:ext uri="{FF2B5EF4-FFF2-40B4-BE49-F238E27FC236}">
                <a16:creationId xmlns:a16="http://schemas.microsoft.com/office/drawing/2014/main" id="{ECD7729A-0331-A629-C920-B20E9B486A33}"/>
              </a:ext>
            </a:extLst>
          </p:cNvPr>
          <p:cNvSpPr/>
          <p:nvPr/>
        </p:nvSpPr>
        <p:spPr>
          <a:xfrm>
            <a:off x="7658622" y="1845368"/>
            <a:ext cx="4948382" cy="4013598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softEdge rad="63500"/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638473" y="648495"/>
            <a:ext cx="4560788" cy="570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58"/>
              </a:lnSpc>
            </a:pPr>
            <a:r>
              <a:rPr lang="en-US" sz="3583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Final Thought</a:t>
            </a:r>
            <a:endParaRPr lang="en-US" sz="3583" b="1" dirty="0"/>
          </a:p>
        </p:txBody>
      </p:sp>
      <p:sp>
        <p:nvSpPr>
          <p:cNvPr id="4" name="Text 1"/>
          <p:cNvSpPr/>
          <p:nvPr/>
        </p:nvSpPr>
        <p:spPr>
          <a:xfrm>
            <a:off x="917897" y="1469528"/>
            <a:ext cx="5676867" cy="925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2176"/>
              </a:lnSpc>
            </a:pPr>
            <a:r>
              <a:rPr lang="en-US" dirty="0">
                <a:ea typeface="Aptos"/>
                <a:cs typeface="Aptos"/>
                <a:sym typeface="Aptos"/>
              </a:rPr>
              <a:t>This framework emphasizes how </a:t>
            </a:r>
            <a:r>
              <a:rPr lang="en-US" b="1" dirty="0">
                <a:ea typeface="Aptos Bold"/>
                <a:cs typeface="Aptos Bold"/>
                <a:sym typeface="Aptos Bold"/>
              </a:rPr>
              <a:t>values shape decisions</a:t>
            </a:r>
            <a:r>
              <a:rPr lang="en-US" dirty="0">
                <a:ea typeface="Aptos"/>
                <a:cs typeface="Aptos"/>
                <a:sym typeface="Aptos"/>
              </a:rPr>
              <a:t> in hiring and retention, highlighting the importance of intentional design over default approaches.</a:t>
            </a:r>
          </a:p>
        </p:txBody>
      </p:sp>
      <p:sp>
        <p:nvSpPr>
          <p:cNvPr id="5" name="Shape 2"/>
          <p:cNvSpPr/>
          <p:nvPr/>
        </p:nvSpPr>
        <p:spPr>
          <a:xfrm>
            <a:off x="638473" y="1423790"/>
            <a:ext cx="25400" cy="994172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6" name="Shape 3"/>
          <p:cNvSpPr/>
          <p:nvPr/>
        </p:nvSpPr>
        <p:spPr>
          <a:xfrm>
            <a:off x="899418" y="2691607"/>
            <a:ext cx="25400" cy="3517801"/>
          </a:xfrm>
          <a:prstGeom prst="roundRect">
            <a:avLst>
              <a:gd name="adj" fmla="val 301665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7" name="Shape 4"/>
          <p:cNvSpPr/>
          <p:nvPr/>
        </p:nvSpPr>
        <p:spPr>
          <a:xfrm>
            <a:off x="1091952" y="3089275"/>
            <a:ext cx="638473" cy="25400"/>
          </a:xfrm>
          <a:prstGeom prst="roundRect">
            <a:avLst>
              <a:gd name="adj" fmla="val 301665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8" name="Shape 5"/>
          <p:cNvSpPr/>
          <p:nvPr/>
        </p:nvSpPr>
        <p:spPr>
          <a:xfrm>
            <a:off x="706884" y="2896791"/>
            <a:ext cx="410468" cy="410468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sp>
        <p:nvSpPr>
          <p:cNvPr id="9" name="Text 6"/>
          <p:cNvSpPr/>
          <p:nvPr/>
        </p:nvSpPr>
        <p:spPr>
          <a:xfrm>
            <a:off x="853529" y="2965153"/>
            <a:ext cx="117078" cy="273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21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125" dirty="0"/>
          </a:p>
        </p:txBody>
      </p:sp>
      <p:sp>
        <p:nvSpPr>
          <p:cNvPr id="10" name="Text 7"/>
          <p:cNvSpPr/>
          <p:nvPr/>
        </p:nvSpPr>
        <p:spPr>
          <a:xfrm>
            <a:off x="1915419" y="2873970"/>
            <a:ext cx="2280344" cy="284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792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Plant the Seeds</a:t>
            </a:r>
            <a:endParaRPr lang="en-US" sz="1792" b="1" dirty="0"/>
          </a:p>
        </p:txBody>
      </p:sp>
      <p:sp>
        <p:nvSpPr>
          <p:cNvPr id="11" name="Text 8"/>
          <p:cNvSpPr/>
          <p:nvPr/>
        </p:nvSpPr>
        <p:spPr>
          <a:xfrm>
            <a:off x="1915419" y="3165871"/>
            <a:ext cx="5558209" cy="686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/>
              <a:t>Write one action due within seven days. Add an owner </a:t>
            </a:r>
          </a:p>
          <a:p>
            <a:pPr>
              <a:lnSpc>
                <a:spcPts val="2292"/>
              </a:lnSpc>
            </a:pPr>
            <a:r>
              <a:rPr lang="en-US" dirty="0"/>
              <a:t>and a date</a:t>
            </a:r>
            <a:r>
              <a:rPr lang="en-US" sz="1667" dirty="0">
                <a:solidFill>
                  <a:srgbClr val="3C3939"/>
                </a:solidFill>
                <a:latin typeface="Aptos" panose="020B0004020202020204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67" dirty="0">
              <a:latin typeface="Aptos" panose="020B00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091952" y="4322663"/>
            <a:ext cx="638473" cy="25400"/>
          </a:xfrm>
          <a:prstGeom prst="roundRect">
            <a:avLst>
              <a:gd name="adj" fmla="val 301665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13" name="Shape 10"/>
          <p:cNvSpPr/>
          <p:nvPr/>
        </p:nvSpPr>
        <p:spPr>
          <a:xfrm>
            <a:off x="706884" y="4130179"/>
            <a:ext cx="410468" cy="410468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sp>
        <p:nvSpPr>
          <p:cNvPr id="14" name="Text 11"/>
          <p:cNvSpPr/>
          <p:nvPr/>
        </p:nvSpPr>
        <p:spPr>
          <a:xfrm>
            <a:off x="840829" y="4198541"/>
            <a:ext cx="142578" cy="273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21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125" dirty="0"/>
          </a:p>
        </p:txBody>
      </p:sp>
      <p:sp>
        <p:nvSpPr>
          <p:cNvPr id="15" name="Text 12"/>
          <p:cNvSpPr/>
          <p:nvPr/>
        </p:nvSpPr>
        <p:spPr>
          <a:xfrm>
            <a:off x="1915419" y="4107358"/>
            <a:ext cx="2280344" cy="284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792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Nurture Growth</a:t>
            </a:r>
            <a:endParaRPr lang="en-US" sz="1792" b="1" dirty="0"/>
          </a:p>
        </p:txBody>
      </p:sp>
      <p:sp>
        <p:nvSpPr>
          <p:cNvPr id="16" name="Text 13"/>
          <p:cNvSpPr/>
          <p:nvPr/>
        </p:nvSpPr>
        <p:spPr>
          <a:xfrm>
            <a:off x="1915419" y="4392315"/>
            <a:ext cx="5558209" cy="569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i="1" dirty="0"/>
              <a:t>Ask - Did we honor our chosen value in this decision?</a:t>
            </a:r>
          </a:p>
          <a:p>
            <a:pPr>
              <a:lnSpc>
                <a:spcPts val="2292"/>
              </a:lnSpc>
            </a:pPr>
            <a:r>
              <a:rPr lang="en-US" i="1" dirty="0"/>
              <a:t> If not, what changed now?</a:t>
            </a:r>
            <a:endParaRPr lang="en-US" sz="1667" dirty="0"/>
          </a:p>
        </p:txBody>
      </p:sp>
      <p:sp>
        <p:nvSpPr>
          <p:cNvPr id="17" name="Shape 14"/>
          <p:cNvSpPr/>
          <p:nvPr/>
        </p:nvSpPr>
        <p:spPr>
          <a:xfrm>
            <a:off x="1091952" y="5556052"/>
            <a:ext cx="638473" cy="25400"/>
          </a:xfrm>
          <a:prstGeom prst="roundRect">
            <a:avLst>
              <a:gd name="adj" fmla="val 301665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18" name="Shape 15"/>
          <p:cNvSpPr/>
          <p:nvPr/>
        </p:nvSpPr>
        <p:spPr>
          <a:xfrm>
            <a:off x="706884" y="5363568"/>
            <a:ext cx="410468" cy="410468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sp>
        <p:nvSpPr>
          <p:cNvPr id="19" name="Text 16"/>
          <p:cNvSpPr/>
          <p:nvPr/>
        </p:nvSpPr>
        <p:spPr>
          <a:xfrm>
            <a:off x="839044" y="5431929"/>
            <a:ext cx="146149" cy="273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21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125" dirty="0"/>
          </a:p>
        </p:txBody>
      </p:sp>
      <p:sp>
        <p:nvSpPr>
          <p:cNvPr id="20" name="Text 17"/>
          <p:cNvSpPr/>
          <p:nvPr/>
        </p:nvSpPr>
        <p:spPr>
          <a:xfrm>
            <a:off x="1915419" y="5340747"/>
            <a:ext cx="2280344" cy="284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1792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Honor Your Values</a:t>
            </a:r>
            <a:endParaRPr lang="en-US" sz="1792" b="1" dirty="0"/>
          </a:p>
        </p:txBody>
      </p:sp>
      <p:sp>
        <p:nvSpPr>
          <p:cNvPr id="21" name="Text 18"/>
          <p:cNvSpPr/>
          <p:nvPr/>
        </p:nvSpPr>
        <p:spPr>
          <a:xfrm>
            <a:off x="1915419" y="5637060"/>
            <a:ext cx="5558209" cy="410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dirty="0"/>
              <a:t>Where on your calendar must this value lead next?</a:t>
            </a:r>
            <a:endParaRPr lang="en-US" sz="1417" dirty="0">
              <a:latin typeface="Aptos" panose="020B00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8CB017-F1B0-AB32-1A7D-956E310E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2A2EEF-DD36-8409-E5C4-8CDCF1F7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48" y="-187544"/>
            <a:ext cx="12192000" cy="4970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790B37-DB5C-197E-FE91-CC37EF395392}"/>
              </a:ext>
            </a:extLst>
          </p:cNvPr>
          <p:cNvSpPr txBox="1"/>
          <p:nvPr/>
        </p:nvSpPr>
        <p:spPr>
          <a:xfrm>
            <a:off x="3987100" y="4999505"/>
            <a:ext cx="4106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Every response is read. Every insight counts.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A63A78-59B4-2BE8-CD6C-E966819E2677}"/>
              </a:ext>
            </a:extLst>
          </p:cNvPr>
          <p:cNvGrpSpPr/>
          <p:nvPr/>
        </p:nvGrpSpPr>
        <p:grpSpPr>
          <a:xfrm>
            <a:off x="439548" y="1241021"/>
            <a:ext cx="8558369" cy="3310773"/>
            <a:chOff x="584157" y="2200365"/>
            <a:chExt cx="8558369" cy="3310773"/>
          </a:xfrm>
        </p:grpSpPr>
        <p:sp>
          <p:nvSpPr>
            <p:cNvPr id="8" name="Text 0">
              <a:extLst>
                <a:ext uri="{FF2B5EF4-FFF2-40B4-BE49-F238E27FC236}">
                  <a16:creationId xmlns:a16="http://schemas.microsoft.com/office/drawing/2014/main" id="{F2388C2A-BDE1-B9D0-EBBC-889824144E01}"/>
                </a:ext>
              </a:extLst>
            </p:cNvPr>
            <p:cNvSpPr/>
            <p:nvPr/>
          </p:nvSpPr>
          <p:spPr>
            <a:xfrm>
              <a:off x="584157" y="2200365"/>
              <a:ext cx="7044551" cy="57011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458"/>
                </a:lnSpc>
              </a:pPr>
              <a:r>
                <a:rPr lang="en-US" sz="2800" b="1" dirty="0">
                  <a:latin typeface="Raleway" pitchFamily="2" charset="0"/>
                </a:rPr>
                <a:t>Help Me Get Better at Helping You!</a:t>
              </a:r>
            </a:p>
          </p:txBody>
        </p:sp>
        <p:sp>
          <p:nvSpPr>
            <p:cNvPr id="9" name="Shape 2">
              <a:extLst>
                <a:ext uri="{FF2B5EF4-FFF2-40B4-BE49-F238E27FC236}">
                  <a16:creationId xmlns:a16="http://schemas.microsoft.com/office/drawing/2014/main" id="{CAF92853-7046-4408-C5AE-920CA5D5C9FD}"/>
                </a:ext>
              </a:extLst>
            </p:cNvPr>
            <p:cNvSpPr/>
            <p:nvPr/>
          </p:nvSpPr>
          <p:spPr>
            <a:xfrm>
              <a:off x="584157" y="3093353"/>
              <a:ext cx="25400" cy="994172"/>
            </a:xfrm>
            <a:prstGeom prst="rect">
              <a:avLst/>
            </a:prstGeom>
            <a:solidFill>
              <a:srgbClr val="1B1B27"/>
            </a:solidFill>
            <a:ln/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" name="Text 1">
              <a:extLst>
                <a:ext uri="{FF2B5EF4-FFF2-40B4-BE49-F238E27FC236}">
                  <a16:creationId xmlns:a16="http://schemas.microsoft.com/office/drawing/2014/main" id="{9FBD3D22-6CD9-8337-95F8-0FEC97A49A78}"/>
                </a:ext>
              </a:extLst>
            </p:cNvPr>
            <p:cNvSpPr/>
            <p:nvPr/>
          </p:nvSpPr>
          <p:spPr>
            <a:xfrm>
              <a:off x="801210" y="2977405"/>
              <a:ext cx="5269390" cy="151621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292"/>
                </a:lnSpc>
              </a:pPr>
              <a:r>
                <a:rPr lang="en-US" sz="2000" dirty="0"/>
                <a:t>We’d love your feedback.</a:t>
              </a:r>
            </a:p>
            <a:p>
              <a:pPr>
                <a:lnSpc>
                  <a:spcPts val="2292"/>
                </a:lnSpc>
              </a:pPr>
              <a:br>
                <a:rPr lang="en-US" sz="2000" dirty="0"/>
              </a:br>
              <a:r>
                <a:rPr lang="en-US" sz="2000" dirty="0"/>
                <a:t>Take a 2 minutes to complete this short feedback form and receive a </a:t>
              </a:r>
              <a:r>
                <a:rPr lang="en-US" sz="2000" b="1" u="sng" dirty="0"/>
                <a:t>Free</a:t>
              </a:r>
              <a:r>
                <a:rPr lang="en-US" sz="2000" dirty="0"/>
                <a:t> Leadership</a:t>
              </a:r>
            </a:p>
            <a:p>
              <a:pPr>
                <a:lnSpc>
                  <a:spcPts val="2292"/>
                </a:lnSpc>
              </a:pPr>
              <a:r>
                <a:rPr lang="en-US" sz="2000" dirty="0"/>
                <a:t> tool as a thank-you:</a:t>
              </a:r>
              <a:endParaRPr lang="en-US" sz="2000" dirty="0">
                <a:latin typeface="Aptos" panose="020B00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2FD43E-08D4-38FE-01E2-1DC41C214214}"/>
                </a:ext>
              </a:extLst>
            </p:cNvPr>
            <p:cNvGrpSpPr/>
            <p:nvPr/>
          </p:nvGrpSpPr>
          <p:grpSpPr>
            <a:xfrm>
              <a:off x="6185085" y="3107631"/>
              <a:ext cx="2957441" cy="2403507"/>
              <a:chOff x="6185085" y="3107631"/>
              <a:chExt cx="2957441" cy="240350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A87AB2CB-C1C6-EFFE-1FA3-49E631244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7045" y="3107631"/>
                <a:ext cx="2295481" cy="203032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727FCE4-C326-68AB-8C55-DEACCBF0D071}"/>
                  </a:ext>
                </a:extLst>
              </p:cNvPr>
              <p:cNvGrpSpPr/>
              <p:nvPr/>
            </p:nvGrpSpPr>
            <p:grpSpPr>
              <a:xfrm>
                <a:off x="6185085" y="4765073"/>
                <a:ext cx="2295481" cy="746065"/>
                <a:chOff x="4135630" y="5026329"/>
                <a:chExt cx="3070223" cy="1149060"/>
              </a:xfrm>
              <a:solidFill>
                <a:srgbClr val="7030A0"/>
              </a:solidFill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459F0BC-E64E-B5A0-66EA-C40C0B0E7AE8}"/>
                    </a:ext>
                  </a:extLst>
                </p:cNvPr>
                <p:cNvSpPr/>
                <p:nvPr/>
              </p:nvSpPr>
              <p:spPr>
                <a:xfrm>
                  <a:off x="4135630" y="5026329"/>
                  <a:ext cx="3070223" cy="1149060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F676182-E200-4647-CFF2-D98C517D5A2F}"/>
                    </a:ext>
                  </a:extLst>
                </p:cNvPr>
                <p:cNvSpPr txBox="1"/>
                <p:nvPr/>
              </p:nvSpPr>
              <p:spPr>
                <a:xfrm>
                  <a:off x="4269013" y="5137958"/>
                  <a:ext cx="2694006" cy="805843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Bradley Hand ITC" panose="03070402050302030203" pitchFamily="66" charset="0"/>
                    </a:rPr>
                    <a:t>Scan me</a:t>
                  </a:r>
                </a:p>
              </p:txBody>
            </p:sp>
          </p:grpSp>
        </p:grp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D7EECD3C-79D7-D894-6F89-545872250CB7}"/>
                </a:ext>
              </a:extLst>
            </p:cNvPr>
            <p:cNvSpPr txBox="1"/>
            <p:nvPr/>
          </p:nvSpPr>
          <p:spPr>
            <a:xfrm>
              <a:off x="1719587" y="4357003"/>
              <a:ext cx="2295481" cy="96109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9072"/>
                </a:lnSpc>
              </a:pPr>
              <a:r>
                <a:rPr lang="en-US" sz="2800" b="1" dirty="0">
                  <a:solidFill>
                    <a:srgbClr val="2D2D2D"/>
                  </a:solidFill>
                  <a:latin typeface="Raleway" pitchFamily="2" charset="0"/>
                  <a:ea typeface="Aptos Bold"/>
                  <a:cs typeface="Aptos Bold"/>
                  <a:sym typeface="Aptos Bold"/>
                </a:rPr>
                <a:t>Thank you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1F16C2-3E9E-5B15-5CAC-6CF4F9934C1E}"/>
              </a:ext>
            </a:extLst>
          </p:cNvPr>
          <p:cNvGrpSpPr/>
          <p:nvPr/>
        </p:nvGrpSpPr>
        <p:grpSpPr>
          <a:xfrm>
            <a:off x="439548" y="6111602"/>
            <a:ext cx="2611795" cy="446696"/>
            <a:chOff x="2735418" y="5022938"/>
            <a:chExt cx="2611795" cy="446696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F8E58F3-8149-5CCA-F822-77F0FAE1EFDA}"/>
                </a:ext>
              </a:extLst>
            </p:cNvPr>
            <p:cNvSpPr/>
            <p:nvPr/>
          </p:nvSpPr>
          <p:spPr>
            <a:xfrm>
              <a:off x="2735418" y="5022938"/>
              <a:ext cx="478105" cy="446696"/>
            </a:xfrm>
            <a:custGeom>
              <a:avLst/>
              <a:gdLst/>
              <a:ahLst/>
              <a:cxnLst/>
              <a:rect l="l" t="t" r="r" b="b"/>
              <a:pathLst>
                <a:path w="1192936" h="1203881">
                  <a:moveTo>
                    <a:pt x="0" y="0"/>
                  </a:moveTo>
                  <a:lnTo>
                    <a:pt x="1192936" y="0"/>
                  </a:lnTo>
                  <a:lnTo>
                    <a:pt x="1192936" y="1203880"/>
                  </a:lnTo>
                  <a:lnTo>
                    <a:pt x="0" y="1203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932767-AB06-E070-3A20-E95DC5849D22}"/>
                </a:ext>
              </a:extLst>
            </p:cNvPr>
            <p:cNvSpPr txBox="1"/>
            <p:nvPr/>
          </p:nvSpPr>
          <p:spPr>
            <a:xfrm>
              <a:off x="3438203" y="5109807"/>
              <a:ext cx="1909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www.elvicore.com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739624-789C-82B0-4930-A20CF4A4F20C}"/>
              </a:ext>
            </a:extLst>
          </p:cNvPr>
          <p:cNvGrpSpPr/>
          <p:nvPr/>
        </p:nvGrpSpPr>
        <p:grpSpPr>
          <a:xfrm>
            <a:off x="4370487" y="6139866"/>
            <a:ext cx="2624495" cy="446696"/>
            <a:chOff x="2722718" y="5569509"/>
            <a:chExt cx="2624495" cy="4466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D6AC56-C1E5-8060-DEBE-F2EB691F398F}"/>
                </a:ext>
              </a:extLst>
            </p:cNvPr>
            <p:cNvSpPr txBox="1"/>
            <p:nvPr/>
          </p:nvSpPr>
          <p:spPr>
            <a:xfrm>
              <a:off x="3438203" y="5649387"/>
              <a:ext cx="1909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1-281-858-3046</a:t>
              </a: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E70C269-287B-EF2D-077F-B6C2B5C2A20B}"/>
                </a:ext>
              </a:extLst>
            </p:cNvPr>
            <p:cNvSpPr/>
            <p:nvPr/>
          </p:nvSpPr>
          <p:spPr>
            <a:xfrm>
              <a:off x="2722718" y="5569509"/>
              <a:ext cx="478105" cy="446696"/>
            </a:xfrm>
            <a:custGeom>
              <a:avLst/>
              <a:gdLst/>
              <a:ahLst/>
              <a:cxnLst/>
              <a:rect l="l" t="t" r="r" b="b"/>
              <a:pathLst>
                <a:path w="1192936" h="1119191">
                  <a:moveTo>
                    <a:pt x="0" y="0"/>
                  </a:moveTo>
                  <a:lnTo>
                    <a:pt x="1192936" y="0"/>
                  </a:lnTo>
                  <a:lnTo>
                    <a:pt x="1192936" y="1119191"/>
                  </a:lnTo>
                  <a:lnTo>
                    <a:pt x="0" y="1119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1C9640-331E-CE1E-DF7D-C718B3063183}"/>
              </a:ext>
            </a:extLst>
          </p:cNvPr>
          <p:cNvGrpSpPr/>
          <p:nvPr/>
        </p:nvGrpSpPr>
        <p:grpSpPr>
          <a:xfrm>
            <a:off x="8314127" y="6155844"/>
            <a:ext cx="3430911" cy="376647"/>
            <a:chOff x="2722718" y="6150874"/>
            <a:chExt cx="3430911" cy="376647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CA8C0FA-5B1C-E0BA-F335-66970CFE674C}"/>
                </a:ext>
              </a:extLst>
            </p:cNvPr>
            <p:cNvSpPr/>
            <p:nvPr/>
          </p:nvSpPr>
          <p:spPr>
            <a:xfrm>
              <a:off x="2722718" y="6150874"/>
              <a:ext cx="596468" cy="338554"/>
            </a:xfrm>
            <a:custGeom>
              <a:avLst/>
              <a:gdLst/>
              <a:ahLst/>
              <a:cxnLst/>
              <a:rect l="l" t="t" r="r" b="b"/>
              <a:pathLst>
                <a:path w="1192936" h="854576">
                  <a:moveTo>
                    <a:pt x="0" y="0"/>
                  </a:moveTo>
                  <a:lnTo>
                    <a:pt x="1192936" y="0"/>
                  </a:lnTo>
                  <a:lnTo>
                    <a:pt x="1192936" y="854576"/>
                  </a:lnTo>
                  <a:lnTo>
                    <a:pt x="0" y="854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24B6FE-57B2-8118-2DAB-EC0E413BCDD9}"/>
                </a:ext>
              </a:extLst>
            </p:cNvPr>
            <p:cNvSpPr txBox="1"/>
            <p:nvPr/>
          </p:nvSpPr>
          <p:spPr>
            <a:xfrm>
              <a:off x="3438203" y="6188967"/>
              <a:ext cx="27154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brucehuntley@elvicore.com</a:t>
              </a:r>
            </a:p>
          </p:txBody>
        </p:sp>
      </p:grpSp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E0BDE8C-6093-C99A-2B08-5C052F54A0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190" y="4886513"/>
            <a:ext cx="1266530" cy="126653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26" name="Picture 25" descr="A qr code with a logo&#10;&#10;AI-generated content may be incorrect.">
            <a:extLst>
              <a:ext uri="{FF2B5EF4-FFF2-40B4-BE49-F238E27FC236}">
                <a16:creationId xmlns:a16="http://schemas.microsoft.com/office/drawing/2014/main" id="{8E575665-86D4-AE70-AC21-9C3FF844FA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6843" y="4914640"/>
            <a:ext cx="1221498" cy="12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6572F-DBE9-C0D5-E5F3-DFE1C16D4F20}"/>
              </a:ext>
            </a:extLst>
          </p:cNvPr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7D3FAE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BB953-B762-AF30-F2B6-3F1FA260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2" y="419101"/>
            <a:ext cx="6649987" cy="540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87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59F6A4-2C22-F406-2D15-E863456C898E}"/>
              </a:ext>
            </a:extLst>
          </p:cNvPr>
          <p:cNvSpPr txBox="1">
            <a:spLocks/>
          </p:cNvSpPr>
          <p:nvPr/>
        </p:nvSpPr>
        <p:spPr>
          <a:xfrm>
            <a:off x="6248400" y="796288"/>
            <a:ext cx="4897255" cy="195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Leading By Design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5F6066-2EDC-7C67-DFAB-FDD0EDEC70A4}"/>
              </a:ext>
            </a:extLst>
          </p:cNvPr>
          <p:cNvSpPr txBox="1">
            <a:spLocks/>
          </p:cNvSpPr>
          <p:nvPr/>
        </p:nvSpPr>
        <p:spPr>
          <a:xfrm>
            <a:off x="6585285" y="2540000"/>
            <a:ext cx="4560370" cy="2929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1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fontAlgn="auto">
              <a:spcBef>
                <a:spcPts val="1000"/>
              </a:spcBef>
              <a:spcAft>
                <a:spcPts val="0"/>
              </a:spcAft>
              <a:buClr>
                <a:srgbClr val="171B60"/>
              </a:buClr>
              <a:buSzTx/>
              <a:buNone/>
              <a:tabLst/>
              <a:defRPr/>
            </a:pPr>
            <a:r>
              <a:rPr kumimoji="0" lang="en-US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This framework emphasizes how:</a:t>
            </a:r>
          </a:p>
          <a:p>
            <a:pPr marL="0" marR="0" lvl="0" indent="0" defTabSz="914400" fontAlgn="auto">
              <a:spcBef>
                <a:spcPts val="1000"/>
              </a:spcBef>
              <a:spcAft>
                <a:spcPts val="0"/>
              </a:spcAft>
              <a:buClr>
                <a:srgbClr val="171B60"/>
              </a:buClr>
              <a:buSzTx/>
              <a:buNone/>
              <a:tabLst/>
              <a:defRPr/>
            </a:pPr>
            <a:endParaRPr kumimoji="0" lang="en-US" sz="12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457200" marR="0" lvl="0" indent="-457200" defTabSz="914400" fontAlgn="auto">
              <a:spcBef>
                <a:spcPts val="1000"/>
              </a:spcBef>
              <a:spcAft>
                <a:spcPts val="0"/>
              </a:spcAft>
              <a:buClr>
                <a:srgbClr val="171B60"/>
              </a:buClr>
              <a:buSzTx/>
              <a:buFont typeface="+mj-lt"/>
              <a:buAutoNum type="arabicPeriod"/>
              <a:tabLst/>
              <a:defRPr/>
            </a:pPr>
            <a:endParaRPr lang="en-US" sz="1200" b="1" dirty="0">
              <a:latin typeface="+mn-lt"/>
            </a:endParaRPr>
          </a:p>
          <a:p>
            <a:pPr marL="457200" marR="0" lvl="0" indent="-457200" defTabSz="914400" fontAlgn="auto">
              <a:spcBef>
                <a:spcPts val="1000"/>
              </a:spcBef>
              <a:spcAft>
                <a:spcPts val="0"/>
              </a:spcAft>
              <a:buClr>
                <a:srgbClr val="171B60"/>
              </a:buClr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40883-D48D-0662-DE23-2E25998E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4E615C0-4219-7E56-60DE-64EEDDBEF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915036"/>
              </p:ext>
            </p:extLst>
          </p:nvPr>
        </p:nvGraphicFramePr>
        <p:xfrm>
          <a:off x="223773" y="796288"/>
          <a:ext cx="5548919" cy="506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C545F4-62EF-A05A-05F7-8A5539BC6C30}"/>
              </a:ext>
            </a:extLst>
          </p:cNvPr>
          <p:cNvSpPr txBox="1"/>
          <p:nvPr/>
        </p:nvSpPr>
        <p:spPr>
          <a:xfrm>
            <a:off x="6862859" y="3243243"/>
            <a:ext cx="400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     Values into Decisions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FC256-D291-B185-BF9B-6B9EC5C5A642}"/>
              </a:ext>
            </a:extLst>
          </p:cNvPr>
          <p:cNvSpPr txBox="1"/>
          <p:nvPr/>
        </p:nvSpPr>
        <p:spPr>
          <a:xfrm>
            <a:off x="6908800" y="4137564"/>
            <a:ext cx="387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 Decisions into Routines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A2909-B38D-C62E-2C99-1FA7DFC7C7FB}"/>
              </a:ext>
            </a:extLst>
          </p:cNvPr>
          <p:cNvSpPr txBox="1"/>
          <p:nvPr/>
        </p:nvSpPr>
        <p:spPr>
          <a:xfrm>
            <a:off x="6908800" y="5031885"/>
            <a:ext cx="387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 Routines into Results</a:t>
            </a:r>
          </a:p>
        </p:txBody>
      </p:sp>
    </p:spTree>
    <p:extLst>
      <p:ext uri="{BB962C8B-B14F-4D97-AF65-F5344CB8AC3E}">
        <p14:creationId xmlns:p14="http://schemas.microsoft.com/office/powerpoint/2010/main" val="26618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61CFA-D580-F62A-6E8A-4BF208F2F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626" y="-830563"/>
            <a:ext cx="10160000" cy="41423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91F8F8-4195-1E5F-9506-9CBC8E06A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11" y="1778502"/>
            <a:ext cx="6716578" cy="389016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52463" y="512664"/>
            <a:ext cx="5918154" cy="582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4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Values to Decision</a:t>
            </a:r>
            <a:endParaRPr lang="en-US" sz="4000" b="1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D3FA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6431" y="1708856"/>
            <a:ext cx="466031" cy="46603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E87741C-38CB-5318-6ADA-6419513E6A10}"/>
              </a:ext>
            </a:extLst>
          </p:cNvPr>
          <p:cNvGrpSpPr/>
          <p:nvPr/>
        </p:nvGrpSpPr>
        <p:grpSpPr>
          <a:xfrm>
            <a:off x="7664310" y="2692778"/>
            <a:ext cx="2800725" cy="1309733"/>
            <a:chOff x="7664310" y="2692778"/>
            <a:chExt cx="2800725" cy="13097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798636D-9D4A-2146-BC21-AB20EFEBDCB9}"/>
                </a:ext>
              </a:extLst>
            </p:cNvPr>
            <p:cNvGrpSpPr/>
            <p:nvPr/>
          </p:nvGrpSpPr>
          <p:grpSpPr>
            <a:xfrm>
              <a:off x="8134684" y="2699811"/>
              <a:ext cx="2330351" cy="1302700"/>
              <a:chOff x="7958220" y="2414135"/>
              <a:chExt cx="2330351" cy="1302700"/>
            </a:xfrm>
          </p:grpSpPr>
          <p:sp>
            <p:nvSpPr>
              <p:cNvPr id="11" name="Text 6"/>
              <p:cNvSpPr/>
              <p:nvPr/>
            </p:nvSpPr>
            <p:spPr>
              <a:xfrm>
                <a:off x="7958220" y="2414135"/>
                <a:ext cx="2330351" cy="29130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292"/>
                  </a:lnSpc>
                </a:pPr>
                <a:r>
                  <a:rPr lang="en-US" sz="2000" b="1" dirty="0">
                    <a:solidFill>
                      <a:srgbClr val="3C3939"/>
                    </a:solidFill>
                    <a:latin typeface="Aptos" panose="020B0004020202020204" pitchFamily="34" charset="0"/>
                    <a:ea typeface="Raleway" pitchFamily="34" charset="-122"/>
                    <a:cs typeface="Raleway" pitchFamily="34" charset="-120"/>
                  </a:rPr>
                  <a:t>Name a Decision</a:t>
                </a:r>
                <a:endParaRPr lang="en-US" sz="2000" b="1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2" name="Text 7"/>
              <p:cNvSpPr/>
              <p:nvPr/>
            </p:nvSpPr>
            <p:spPr>
              <a:xfrm>
                <a:off x="7958220" y="2809629"/>
                <a:ext cx="2201780" cy="90720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333"/>
                  </a:lnSpc>
                </a:pPr>
                <a:r>
                  <a:rPr lang="en-US" dirty="0">
                    <a:latin typeface="Aptos" panose="020B0004020202020204" pitchFamily="34" charset="0"/>
                    <a:ea typeface="Aptos"/>
                    <a:cs typeface="Aptos"/>
                    <a:sym typeface="Aptos"/>
                  </a:rPr>
                  <a:t>Articulate a specific decision that needs to be made. </a:t>
                </a:r>
                <a:endParaRPr lang="en-US" dirty="0"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13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4310" y="2692778"/>
              <a:ext cx="298253" cy="29825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EA8EB1-4460-ACF1-C265-859E817DE195}"/>
              </a:ext>
            </a:extLst>
          </p:cNvPr>
          <p:cNvGrpSpPr/>
          <p:nvPr/>
        </p:nvGrpSpPr>
        <p:grpSpPr>
          <a:xfrm>
            <a:off x="8134684" y="4365741"/>
            <a:ext cx="2885687" cy="1124270"/>
            <a:chOff x="8134684" y="4365741"/>
            <a:chExt cx="2885687" cy="112427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AF8081-C13E-595E-F53F-EE4B119528D8}"/>
                </a:ext>
              </a:extLst>
            </p:cNvPr>
            <p:cNvGrpSpPr/>
            <p:nvPr/>
          </p:nvGrpSpPr>
          <p:grpSpPr>
            <a:xfrm>
              <a:off x="8663818" y="4369214"/>
              <a:ext cx="2356553" cy="1120797"/>
              <a:chOff x="7932018" y="4136198"/>
              <a:chExt cx="2356553" cy="1120797"/>
            </a:xfrm>
          </p:grpSpPr>
          <p:sp>
            <p:nvSpPr>
              <p:cNvPr id="8" name="Text 4"/>
              <p:cNvSpPr/>
              <p:nvPr/>
            </p:nvSpPr>
            <p:spPr>
              <a:xfrm>
                <a:off x="7936981" y="4136198"/>
                <a:ext cx="2330351" cy="29130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292"/>
                  </a:lnSpc>
                </a:pPr>
                <a:r>
                  <a:rPr lang="en-US" sz="2000" b="1" dirty="0">
                    <a:solidFill>
                      <a:srgbClr val="3C3939"/>
                    </a:solidFill>
                    <a:latin typeface="Aptos" panose="020B0004020202020204" pitchFamily="34" charset="0"/>
                    <a:ea typeface="Raleway" pitchFamily="34" charset="-122"/>
                    <a:cs typeface="Raleway" pitchFamily="34" charset="-120"/>
                  </a:rPr>
                  <a:t>Success Signal</a:t>
                </a:r>
                <a:endParaRPr lang="en-US" sz="2000" b="1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9" name="Text 5"/>
              <p:cNvSpPr/>
              <p:nvPr/>
            </p:nvSpPr>
            <p:spPr>
              <a:xfrm>
                <a:off x="7932018" y="4561732"/>
                <a:ext cx="2356553" cy="69526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333"/>
                  </a:lnSpc>
                </a:pPr>
                <a:r>
                  <a:rPr lang="en-US" dirty="0">
                    <a:latin typeface="Aptos" panose="020B0004020202020204" pitchFamily="34" charset="0"/>
                    <a:ea typeface="Aptos"/>
                    <a:cs typeface="Aptos"/>
                    <a:sym typeface="Aptos"/>
                  </a:rPr>
                  <a:t>Define what success looks </a:t>
                </a:r>
              </a:p>
              <a:p>
                <a:pPr>
                  <a:lnSpc>
                    <a:spcPts val="2333"/>
                  </a:lnSpc>
                </a:pPr>
                <a:r>
                  <a:rPr lang="en-US" dirty="0">
                    <a:latin typeface="Aptos" panose="020B0004020202020204" pitchFamily="34" charset="0"/>
                    <a:ea typeface="Aptos"/>
                    <a:cs typeface="Aptos"/>
                    <a:sym typeface="Aptos"/>
                  </a:rPr>
                  <a:t>like within 30 days. </a:t>
                </a:r>
                <a:endParaRPr lang="en-US" dirty="0"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16" name="Image 4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4684" y="4365741"/>
              <a:ext cx="298252" cy="2982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9" name="Text 12"/>
          <p:cNvSpPr/>
          <p:nvPr/>
        </p:nvSpPr>
        <p:spPr>
          <a:xfrm>
            <a:off x="4642604" y="6090459"/>
            <a:ext cx="3428883" cy="360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rgbClr val="3C3939"/>
                </a:solidFill>
                <a:latin typeface="Aptos" panose="020B0004020202020204" pitchFamily="34" charset="0"/>
                <a:ea typeface="Roboto" pitchFamily="34" charset="-122"/>
                <a:cs typeface="Roboto" pitchFamily="34" charset="-120"/>
              </a:rPr>
              <a:t>“Write it. Don’t overthink it.”</a:t>
            </a:r>
            <a:endParaRPr lang="en-US" sz="2000" b="1" dirty="0">
              <a:latin typeface="Aptos" panose="020B0004020202020204" pitchFamily="34" charset="0"/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B09225B1-1E97-718B-4B61-E84C6A574120}"/>
              </a:ext>
            </a:extLst>
          </p:cNvPr>
          <p:cNvSpPr/>
          <p:nvPr/>
        </p:nvSpPr>
        <p:spPr>
          <a:xfrm>
            <a:off x="546229" y="3493774"/>
            <a:ext cx="1534445" cy="596503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1F92994A-9BF7-B4CD-ACEC-812A4FCCCE47}"/>
              </a:ext>
            </a:extLst>
          </p:cNvPr>
          <p:cNvSpPr/>
          <p:nvPr/>
        </p:nvSpPr>
        <p:spPr>
          <a:xfrm>
            <a:off x="2105429" y="2658582"/>
            <a:ext cx="1534445" cy="477737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1765D1C9-6B70-E256-34A8-E588BEEA2BE5}"/>
              </a:ext>
            </a:extLst>
          </p:cNvPr>
          <p:cNvSpPr/>
          <p:nvPr/>
        </p:nvSpPr>
        <p:spPr>
          <a:xfrm>
            <a:off x="4822601" y="2357815"/>
            <a:ext cx="1534445" cy="524320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3F84A1-D150-D167-4419-E1886F802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566E556-6E5A-FB3C-7BD1-B2E378533728}"/>
              </a:ext>
            </a:extLst>
          </p:cNvPr>
          <p:cNvGrpSpPr/>
          <p:nvPr/>
        </p:nvGrpSpPr>
        <p:grpSpPr>
          <a:xfrm>
            <a:off x="791958" y="1281926"/>
            <a:ext cx="8588520" cy="351602"/>
            <a:chOff x="652462" y="1312862"/>
            <a:chExt cx="8411327" cy="323829"/>
          </a:xfrm>
        </p:grpSpPr>
        <p:sp>
          <p:nvSpPr>
            <p:cNvPr id="3" name="Text 1"/>
            <p:cNvSpPr/>
            <p:nvPr/>
          </p:nvSpPr>
          <p:spPr>
            <a:xfrm>
              <a:off x="652462" y="1312863"/>
              <a:ext cx="8411327" cy="3238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333"/>
                </a:lnSpc>
              </a:pPr>
              <a:r>
                <a:rPr lang="en-US" sz="2400" b="1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Goal:</a:t>
              </a:r>
              <a:r>
                <a:rPr lang="en-US" sz="2000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  </a:t>
              </a:r>
              <a:r>
                <a:rPr lang="en-US" sz="2000" b="1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Choose a Value</a:t>
              </a:r>
              <a:r>
                <a:rPr lang="en-US" sz="2000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           </a:t>
              </a:r>
              <a:r>
                <a:rPr lang="en-US" sz="2000" b="1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Name a Decision</a:t>
              </a:r>
              <a:r>
                <a:rPr lang="en-US" sz="2000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          </a:t>
              </a:r>
              <a:r>
                <a:rPr lang="en-US" sz="2000" b="1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Define a Success Signal   </a:t>
              </a:r>
              <a:endParaRPr lang="en-US" sz="2000" b="1" dirty="0">
                <a:latin typeface="Aptos" panose="020B0004020202020204" pitchFamily="34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FA3F912C-4815-F3C4-F388-B08A22281197}"/>
                </a:ext>
              </a:extLst>
            </p:cNvPr>
            <p:cNvSpPr/>
            <p:nvPr/>
          </p:nvSpPr>
          <p:spPr>
            <a:xfrm>
              <a:off x="3345735" y="1312862"/>
              <a:ext cx="400914" cy="256672"/>
            </a:xfrm>
            <a:prstGeom prst="rightArrow">
              <a:avLst/>
            </a:prstGeom>
            <a:solidFill>
              <a:srgbClr val="7D3FA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42E29F7-450A-A1E1-2421-0B58430E9021}"/>
                </a:ext>
              </a:extLst>
            </p:cNvPr>
            <p:cNvSpPr/>
            <p:nvPr/>
          </p:nvSpPr>
          <p:spPr>
            <a:xfrm>
              <a:off x="5783235" y="1312862"/>
              <a:ext cx="400914" cy="256672"/>
            </a:xfrm>
            <a:prstGeom prst="rightArrow">
              <a:avLst/>
            </a:prstGeom>
            <a:solidFill>
              <a:srgbClr val="7D3FA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7F9917-87B4-AAAB-5F6A-092F7B303363}"/>
              </a:ext>
            </a:extLst>
          </p:cNvPr>
          <p:cNvGrpSpPr/>
          <p:nvPr/>
        </p:nvGrpSpPr>
        <p:grpSpPr>
          <a:xfrm>
            <a:off x="8760800" y="5586857"/>
            <a:ext cx="2104712" cy="341637"/>
            <a:chOff x="8760800" y="5586857"/>
            <a:chExt cx="2104712" cy="341637"/>
          </a:xfrm>
        </p:grpSpPr>
        <p:sp>
          <p:nvSpPr>
            <p:cNvPr id="7" name="Text 4">
              <a:extLst>
                <a:ext uri="{FF2B5EF4-FFF2-40B4-BE49-F238E27FC236}">
                  <a16:creationId xmlns:a16="http://schemas.microsoft.com/office/drawing/2014/main" id="{3AD5FEC7-DCD9-BBF1-66DE-9629AE669587}"/>
                </a:ext>
              </a:extLst>
            </p:cNvPr>
            <p:cNvSpPr/>
            <p:nvPr/>
          </p:nvSpPr>
          <p:spPr>
            <a:xfrm>
              <a:off x="9299859" y="5621187"/>
              <a:ext cx="1565653" cy="27493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292"/>
                </a:lnSpc>
              </a:pPr>
              <a:r>
                <a:rPr lang="en-US" sz="2000" b="1" dirty="0">
                  <a:solidFill>
                    <a:srgbClr val="3C3939"/>
                  </a:solidFill>
                  <a:latin typeface="Aptos" panose="020B0004020202020204" pitchFamily="34" charset="0"/>
                  <a:ea typeface="Raleway" pitchFamily="34" charset="-122"/>
                  <a:cs typeface="Raleway" pitchFamily="34" charset="-120"/>
                </a:rPr>
                <a:t>Metrics</a:t>
              </a:r>
              <a:endParaRPr lang="en-US" sz="2000" b="1" dirty="0">
                <a:latin typeface="Aptos" panose="020B0004020202020204" pitchFamily="34" charset="0"/>
              </a:endParaRPr>
            </a:p>
          </p:txBody>
        </p:sp>
        <p:pic>
          <p:nvPicPr>
            <p:cNvPr id="14" name="Graphic 13" descr="Bar graph with upward trend with solid fill">
              <a:extLst>
                <a:ext uri="{FF2B5EF4-FFF2-40B4-BE49-F238E27FC236}">
                  <a16:creationId xmlns:a16="http://schemas.microsoft.com/office/drawing/2014/main" id="{654B8BF6-3414-0E46-73DB-9D7918CC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60800" y="5586857"/>
              <a:ext cx="341637" cy="3416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6"/>
          <p:cNvSpPr/>
          <p:nvPr/>
        </p:nvSpPr>
        <p:spPr>
          <a:xfrm>
            <a:off x="5330131" y="5935068"/>
            <a:ext cx="109042" cy="81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BH</a:t>
            </a:r>
            <a:endParaRPr kumimoji="0" lang="en-US" sz="6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210838-D5F9-9DFC-142D-059489B8D5F0}"/>
              </a:ext>
            </a:extLst>
          </p:cNvPr>
          <p:cNvGrpSpPr/>
          <p:nvPr/>
        </p:nvGrpSpPr>
        <p:grpSpPr>
          <a:xfrm>
            <a:off x="3998739" y="868157"/>
            <a:ext cx="7577660" cy="1515477"/>
            <a:chOff x="3998739" y="425019"/>
            <a:chExt cx="7577660" cy="1515477"/>
          </a:xfrm>
        </p:grpSpPr>
        <p:sp>
          <p:nvSpPr>
            <p:cNvPr id="4" name="Text 1"/>
            <p:cNvSpPr/>
            <p:nvPr/>
          </p:nvSpPr>
          <p:spPr>
            <a:xfrm>
              <a:off x="3998739" y="425019"/>
              <a:ext cx="7577660" cy="5906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46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B1B27"/>
                  </a:solidFill>
                  <a:effectLst/>
                  <a:uLnTx/>
                  <a:uFillTx/>
                  <a:latin typeface="Raleway" pitchFamily="34" charset="0"/>
                  <a:ea typeface="Raleway" pitchFamily="34" charset="-122"/>
                  <a:cs typeface="Raleway" pitchFamily="34" charset="-120"/>
                </a:rPr>
                <a:t>Examples and Success Signals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70FACA-1D26-85D6-0665-A89EC1018FAD}"/>
                </a:ext>
              </a:extLst>
            </p:cNvPr>
            <p:cNvSpPr txBox="1"/>
            <p:nvPr/>
          </p:nvSpPr>
          <p:spPr>
            <a:xfrm>
              <a:off x="8556539" y="1355721"/>
              <a:ext cx="2577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C3939"/>
                  </a:solidFill>
                  <a:effectLst/>
                  <a:uLnTx/>
                  <a:uFillTx/>
                  <a:latin typeface="Aptos" panose="02110004020202020204"/>
                  <a:ea typeface="Roboto" pitchFamily="34" charset="-122"/>
                  <a:cs typeface="Roboto" pitchFamily="34" charset="-120"/>
                </a:rPr>
                <a:t>Quick Steps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C72497-A8FC-5420-66B3-80E3450C5A9B}"/>
              </a:ext>
            </a:extLst>
          </p:cNvPr>
          <p:cNvGrpSpPr/>
          <p:nvPr/>
        </p:nvGrpSpPr>
        <p:grpSpPr>
          <a:xfrm>
            <a:off x="2987984" y="2091317"/>
            <a:ext cx="3080084" cy="4413330"/>
            <a:chOff x="2987984" y="2091317"/>
            <a:chExt cx="3080084" cy="4413330"/>
          </a:xfrm>
        </p:grpSpPr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6E545C35-3FA3-C14C-8D9D-080A370A87EB}"/>
                </a:ext>
              </a:extLst>
            </p:cNvPr>
            <p:cNvGrpSpPr/>
            <p:nvPr/>
          </p:nvGrpSpPr>
          <p:grpSpPr>
            <a:xfrm>
              <a:off x="2987984" y="2091317"/>
              <a:ext cx="3080084" cy="4413330"/>
              <a:chOff x="0" y="0"/>
              <a:chExt cx="621258" cy="970992"/>
            </a:xfrm>
          </p:grpSpPr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A5F0726-5C7C-D0AA-9549-9375020EEEEA}"/>
                  </a:ext>
                </a:extLst>
              </p:cNvPr>
              <p:cNvSpPr/>
              <p:nvPr/>
            </p:nvSpPr>
            <p:spPr>
              <a:xfrm>
                <a:off x="0" y="0"/>
                <a:ext cx="621258" cy="970992"/>
              </a:xfrm>
              <a:custGeom>
                <a:avLst/>
                <a:gdLst/>
                <a:ahLst/>
                <a:cxnLst/>
                <a:rect l="l" t="t" r="r" b="b"/>
                <a:pathLst>
                  <a:path w="621258" h="970992">
                    <a:moveTo>
                      <a:pt x="0" y="0"/>
                    </a:moveTo>
                    <a:lnTo>
                      <a:pt x="621258" y="0"/>
                    </a:lnTo>
                    <a:lnTo>
                      <a:pt x="621258" y="970992"/>
                    </a:lnTo>
                    <a:lnTo>
                      <a:pt x="0" y="970992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478" b="-47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F559EA8-0C4B-0F02-FEE8-D5555FBD7BF3}"/>
                </a:ext>
              </a:extLst>
            </p:cNvPr>
            <p:cNvGrpSpPr/>
            <p:nvPr/>
          </p:nvGrpSpPr>
          <p:grpSpPr>
            <a:xfrm>
              <a:off x="3265826" y="5370428"/>
              <a:ext cx="2802242" cy="771334"/>
              <a:chOff x="6855105" y="3407220"/>
              <a:chExt cx="2802242" cy="77133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8A67E5-F19A-6CAD-19C3-D77FD51BD03D}"/>
                  </a:ext>
                </a:extLst>
              </p:cNvPr>
              <p:cNvSpPr txBox="1"/>
              <p:nvPr/>
            </p:nvSpPr>
            <p:spPr>
              <a:xfrm>
                <a:off x="6855105" y="3407220"/>
                <a:ext cx="2631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Structured Interviews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EE09F4-436F-7511-AA98-2D6A7AFB8719}"/>
                  </a:ext>
                </a:extLst>
              </p:cNvPr>
              <p:cNvSpPr txBox="1"/>
              <p:nvPr/>
            </p:nvSpPr>
            <p:spPr>
              <a:xfrm>
                <a:off x="6855105" y="3809222"/>
                <a:ext cx="2802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Consistent Hiring Process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790389-1B9B-D25D-8595-D3D3565F907A}"/>
              </a:ext>
            </a:extLst>
          </p:cNvPr>
          <p:cNvGrpSpPr/>
          <p:nvPr/>
        </p:nvGrpSpPr>
        <p:grpSpPr>
          <a:xfrm>
            <a:off x="3998739" y="2139050"/>
            <a:ext cx="2942550" cy="772796"/>
            <a:chOff x="4812630" y="2037347"/>
            <a:chExt cx="2942550" cy="7727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ED078F-5105-1EB7-F578-1925827E3CE0}"/>
                </a:ext>
              </a:extLst>
            </p:cNvPr>
            <p:cNvSpPr txBox="1"/>
            <p:nvPr/>
          </p:nvSpPr>
          <p:spPr>
            <a:xfrm>
              <a:off x="4812631" y="2037347"/>
              <a:ext cx="237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Crosswalk Strategy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A38C12-6600-C5CE-E318-BB38F6892078}"/>
                </a:ext>
              </a:extLst>
            </p:cNvPr>
            <p:cNvSpPr txBox="1"/>
            <p:nvPr/>
          </p:nvSpPr>
          <p:spPr>
            <a:xfrm>
              <a:off x="4812630" y="2440811"/>
              <a:ext cx="294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Bridging Military Experience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139F3C-3470-C801-DAA0-0E9EAECD7C60}"/>
              </a:ext>
            </a:extLst>
          </p:cNvPr>
          <p:cNvGrpSpPr/>
          <p:nvPr/>
        </p:nvGrpSpPr>
        <p:grpSpPr>
          <a:xfrm>
            <a:off x="8132373" y="2911846"/>
            <a:ext cx="3902023" cy="3592801"/>
            <a:chOff x="8132373" y="2911846"/>
            <a:chExt cx="3902023" cy="3996677"/>
          </a:xfrm>
        </p:grpSpPr>
        <p:pic>
          <p:nvPicPr>
            <p:cNvPr id="30" name="Picture 29" descr="A person walking up a graph&#10;&#10;AI-generated content may be incorrect.">
              <a:extLst>
                <a:ext uri="{FF2B5EF4-FFF2-40B4-BE49-F238E27FC236}">
                  <a16:creationId xmlns:a16="http://schemas.microsoft.com/office/drawing/2014/main" id="{75571A99-7535-E078-EAF8-1ECD49D9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373" y="3832333"/>
              <a:ext cx="3902023" cy="307619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ECD908-FCA6-7EC7-F7A5-FA004101B16C}"/>
                </a:ext>
              </a:extLst>
            </p:cNvPr>
            <p:cNvGrpSpPr/>
            <p:nvPr/>
          </p:nvGrpSpPr>
          <p:grpSpPr>
            <a:xfrm>
              <a:off x="8556540" y="2911846"/>
              <a:ext cx="2577653" cy="1024610"/>
              <a:chOff x="9084958" y="4592427"/>
              <a:chExt cx="2577653" cy="10246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9E84D-AD0F-9336-0943-7761141C9728}"/>
                  </a:ext>
                </a:extLst>
              </p:cNvPr>
              <p:cNvSpPr txBox="1"/>
              <p:nvPr/>
            </p:nvSpPr>
            <p:spPr>
              <a:xfrm>
                <a:off x="9084958" y="4592427"/>
                <a:ext cx="2577652" cy="41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Buddy and/or Sponsor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5E3914-5BBF-F06B-7863-CD2C0FF10B89}"/>
                  </a:ext>
                </a:extLst>
              </p:cNvPr>
              <p:cNvSpPr txBox="1"/>
              <p:nvPr/>
            </p:nvSpPr>
            <p:spPr>
              <a:xfrm>
                <a:off x="9084958" y="4970706"/>
                <a:ext cx="25776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Supportive Onboarding  System</a:t>
                </a:r>
              </a:p>
            </p:txBody>
          </p:sp>
        </p:grpSp>
      </p:grpSp>
      <p:sp>
        <p:nvSpPr>
          <p:cNvPr id="26" name="AutoShape 2">
            <a:extLst>
              <a:ext uri="{FF2B5EF4-FFF2-40B4-BE49-F238E27FC236}">
                <a16:creationId xmlns:a16="http://schemas.microsoft.com/office/drawing/2014/main" id="{4B16FD26-72C8-3A8C-7562-674F075BCCE9}"/>
              </a:ext>
            </a:extLst>
          </p:cNvPr>
          <p:cNvSpPr/>
          <p:nvPr/>
        </p:nvSpPr>
        <p:spPr>
          <a:xfrm rot="10800000" flipV="1">
            <a:off x="-1" y="-9699"/>
            <a:ext cx="328368" cy="6867700"/>
          </a:xfrm>
          <a:prstGeom prst="rect">
            <a:avLst/>
          </a:prstGeom>
          <a:solidFill>
            <a:srgbClr val="8E17B2"/>
          </a:solidFill>
        </p:spPr>
        <p:txBody>
          <a:bodyPr/>
          <a:lstStyle/>
          <a:p>
            <a:endParaRPr lang="en-US"/>
          </a:p>
        </p:txBody>
      </p:sp>
      <p:pic>
        <p:nvPicPr>
          <p:cNvPr id="28" name="Picture 27" descr="A group of people standing in front of a board&#10;&#10;AI-generated content may be incorrect.">
            <a:extLst>
              <a:ext uri="{FF2B5EF4-FFF2-40B4-BE49-F238E27FC236}">
                <a16:creationId xmlns:a16="http://schemas.microsoft.com/office/drawing/2014/main" id="{E9208EA9-7B8F-F8A5-3FC6-08C8EE210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2" y="843753"/>
            <a:ext cx="3080084" cy="2205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745F27-C123-6573-E551-5FEF30C2F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6174" y="399344"/>
            <a:ext cx="5953126" cy="985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583"/>
              </a:lnSpc>
            </a:pPr>
            <a:r>
              <a:rPr lang="en-US" sz="40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Purpose Cue</a:t>
            </a:r>
          </a:p>
          <a:p>
            <a:pPr algn="ctr" defTabSz="761970"/>
            <a:r>
              <a:rPr lang="en-US" sz="2000" b="1" dirty="0">
                <a:solidFill>
                  <a:srgbClr val="000000"/>
                </a:solidFill>
                <a:latin typeface="Raleway" pitchFamily="2" charset="0"/>
                <a:ea typeface="Roboto Condensed" pitchFamily="34" charset="-122"/>
                <a:cs typeface="Roboto Condensed" pitchFamily="34" charset="-120"/>
              </a:rPr>
              <a:t>A Simple Three Line Guide</a:t>
            </a:r>
            <a:endParaRPr lang="en-US" sz="2000" b="1" dirty="0">
              <a:solidFill>
                <a:prstClr val="black"/>
              </a:solidFill>
              <a:latin typeface="Raleway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868767-FF3A-E3ED-6D3B-0A93552585D3}"/>
              </a:ext>
            </a:extLst>
          </p:cNvPr>
          <p:cNvGrpSpPr/>
          <p:nvPr/>
        </p:nvGrpSpPr>
        <p:grpSpPr>
          <a:xfrm>
            <a:off x="755947" y="1657753"/>
            <a:ext cx="5340053" cy="1404243"/>
            <a:chOff x="432792" y="4142780"/>
            <a:chExt cx="5340053" cy="1404243"/>
          </a:xfrm>
        </p:grpSpPr>
        <p:sp>
          <p:nvSpPr>
            <p:cNvPr id="4" name="Shape 1"/>
            <p:cNvSpPr/>
            <p:nvPr/>
          </p:nvSpPr>
          <p:spPr>
            <a:xfrm>
              <a:off x="432792" y="4142780"/>
              <a:ext cx="5340053" cy="1404243"/>
            </a:xfrm>
            <a:prstGeom prst="roundRect">
              <a:avLst>
                <a:gd name="adj" fmla="val 5654"/>
              </a:avLst>
            </a:prstGeom>
            <a:solidFill>
              <a:srgbClr val="D4D4D4"/>
            </a:solidFill>
            <a:ln w="7620">
              <a:solidFill>
                <a:srgbClr val="D2C0D7"/>
              </a:solidFill>
              <a:prstDash val="solid"/>
            </a:ln>
          </p:spPr>
          <p:txBody>
            <a:bodyPr/>
            <a:lstStyle/>
            <a:p>
              <a:pPr defTabSz="761970"/>
              <a:endParaRPr lang="en-US"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Text 2"/>
            <p:cNvSpPr/>
            <p:nvPr/>
          </p:nvSpPr>
          <p:spPr>
            <a:xfrm>
              <a:off x="628254" y="4411421"/>
              <a:ext cx="829265" cy="22863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61970">
                <a:lnSpc>
                  <a:spcPts val="2292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Raleway" pitchFamily="2" charset="0"/>
                  <a:ea typeface="Roboto Condensed" pitchFamily="34" charset="-122"/>
                  <a:cs typeface="Roboto Condensed" pitchFamily="34" charset="-120"/>
                </a:rPr>
                <a:t>Value: </a:t>
              </a:r>
              <a:endParaRPr lang="en-US" sz="2000" b="1" dirty="0">
                <a:solidFill>
                  <a:prstClr val="black"/>
                </a:solidFill>
                <a:latin typeface="Raleway" pitchFamily="2" charset="0"/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628254" y="4764286"/>
              <a:ext cx="5144591" cy="6048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61970">
                <a:lnSpc>
                  <a:spcPts val="2375"/>
                </a:lnSpc>
              </a:pPr>
              <a:r>
                <a:rPr lang="en-US" sz="1458" b="1" dirty="0">
                  <a:solidFill>
                    <a:srgbClr val="000000"/>
                  </a:solidFill>
                  <a:latin typeface="Raleway" pitchFamily="2" charset="0"/>
                  <a:ea typeface="Inter Bold" pitchFamily="34" charset="-122"/>
                  <a:cs typeface="Inter Bold" pitchFamily="34" charset="-120"/>
                </a:rPr>
                <a:t>The filter used to decide how and what we see in ourselves, others, and the world. </a:t>
              </a:r>
              <a:endParaRPr lang="en-US" sz="1458" dirty="0">
                <a:solidFill>
                  <a:prstClr val="black"/>
                </a:solidFill>
                <a:latin typeface="Raleway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D950B0-A816-5B1C-2C56-B67B8D976DB3}"/>
              </a:ext>
            </a:extLst>
          </p:cNvPr>
          <p:cNvGrpSpPr/>
          <p:nvPr/>
        </p:nvGrpSpPr>
        <p:grpSpPr>
          <a:xfrm>
            <a:off x="755947" y="3335186"/>
            <a:ext cx="5340053" cy="1404243"/>
            <a:chOff x="6385918" y="4142780"/>
            <a:chExt cx="5340053" cy="1404243"/>
          </a:xfrm>
        </p:grpSpPr>
        <p:sp>
          <p:nvSpPr>
            <p:cNvPr id="7" name="Shape 4"/>
            <p:cNvSpPr/>
            <p:nvPr/>
          </p:nvSpPr>
          <p:spPr>
            <a:xfrm>
              <a:off x="6385918" y="4142780"/>
              <a:ext cx="5340053" cy="1404243"/>
            </a:xfrm>
            <a:prstGeom prst="roundRect">
              <a:avLst>
                <a:gd name="adj" fmla="val 5654"/>
              </a:avLst>
            </a:prstGeom>
            <a:solidFill>
              <a:srgbClr val="D4D4D4"/>
            </a:solidFill>
            <a:ln w="7620">
              <a:solidFill>
                <a:srgbClr val="D2C0D7"/>
              </a:solidFill>
              <a:prstDash val="solid"/>
            </a:ln>
          </p:spPr>
          <p:txBody>
            <a:bodyPr/>
            <a:lstStyle/>
            <a:p>
              <a:pPr defTabSz="761970"/>
              <a:endParaRPr lang="en-US"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 5"/>
            <p:cNvSpPr/>
            <p:nvPr/>
          </p:nvSpPr>
          <p:spPr>
            <a:xfrm>
              <a:off x="6614518" y="4345263"/>
              <a:ext cx="1277390" cy="29621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61970">
                <a:lnSpc>
                  <a:spcPts val="2292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Raleway" pitchFamily="2" charset="0"/>
                  <a:ea typeface="Roboto Condensed" pitchFamily="34" charset="-122"/>
                  <a:cs typeface="Roboto Condensed" pitchFamily="34" charset="-120"/>
                </a:rPr>
                <a:t>Why Now: </a:t>
              </a:r>
              <a:endParaRPr lang="en-US" sz="2000" b="1" dirty="0">
                <a:solidFill>
                  <a:prstClr val="black"/>
                </a:solidFill>
                <a:latin typeface="Raleway" pitchFamily="2" charset="0"/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6614518" y="4764286"/>
              <a:ext cx="4758527" cy="6048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61970">
                <a:lnSpc>
                  <a:spcPts val="2375"/>
                </a:lnSpc>
              </a:pPr>
              <a:r>
                <a:rPr lang="en-US" sz="1458" b="1" dirty="0">
                  <a:solidFill>
                    <a:srgbClr val="000000"/>
                  </a:solidFill>
                  <a:latin typeface="Raleway" pitchFamily="2" charset="0"/>
                  <a:ea typeface="Inter Bold" pitchFamily="34" charset="-122"/>
                  <a:cs typeface="Inter Bold" pitchFamily="34" charset="-120"/>
                </a:rPr>
                <a:t>Establishing a sense of urgency is crucial to gaining needed co-operation. </a:t>
              </a:r>
              <a:endParaRPr lang="en-US" sz="1458" dirty="0">
                <a:solidFill>
                  <a:prstClr val="black"/>
                </a:solidFill>
                <a:latin typeface="Raleway" pitchFamily="2" charset="0"/>
              </a:endParaRPr>
            </a:p>
          </p:txBody>
        </p:sp>
      </p:grpSp>
      <p:pic>
        <p:nvPicPr>
          <p:cNvPr id="14" name="Picture 13" descr="A person standing on a road&#10;&#10;AI-generated content may be incorrect.">
            <a:extLst>
              <a:ext uri="{FF2B5EF4-FFF2-40B4-BE49-F238E27FC236}">
                <a16:creationId xmlns:a16="http://schemas.microsoft.com/office/drawing/2014/main" id="{05DBB3B6-6FFE-789F-A1D2-A203AB475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65" y="0"/>
            <a:ext cx="5311641" cy="3546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2DE564-B80C-C6ED-1189-A70D46184E87}"/>
              </a:ext>
            </a:extLst>
          </p:cNvPr>
          <p:cNvSpPr txBox="1"/>
          <p:nvPr/>
        </p:nvSpPr>
        <p:spPr>
          <a:xfrm>
            <a:off x="7518922" y="4273955"/>
            <a:ext cx="401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latin typeface="Aptos" panose="020B0004020202020204" pitchFamily="34" charset="0"/>
              </a:rPr>
              <a:t>“The values you choose quietly guide</a:t>
            </a:r>
          </a:p>
          <a:p>
            <a:r>
              <a:rPr lang="en-US" b="1" cap="small" dirty="0">
                <a:latin typeface="Aptos" panose="020B0004020202020204" pitchFamily="34" charset="0"/>
              </a:rPr>
              <a:t>   the way you lead, live, and show up</a:t>
            </a:r>
          </a:p>
          <a:p>
            <a:r>
              <a:rPr lang="en-US" b="1" cap="small" dirty="0">
                <a:latin typeface="Aptos" panose="020B0004020202020204" pitchFamily="34" charset="0"/>
              </a:rPr>
              <a:t>   for yourself and others.”</a:t>
            </a:r>
            <a:r>
              <a:rPr lang="en-US" cap="small" dirty="0">
                <a:latin typeface="Aptos" panose="020B0004020202020204" pitchFamily="34" charset="0"/>
              </a:rPr>
              <a:t> </a:t>
            </a:r>
          </a:p>
          <a:p>
            <a:pPr algn="r"/>
            <a:r>
              <a:rPr lang="en-US" cap="small" dirty="0">
                <a:latin typeface="Aptos" panose="020B0004020202020204" pitchFamily="34" charset="0"/>
              </a:rPr>
              <a:t>                                                                                                                   </a:t>
            </a:r>
            <a:r>
              <a:rPr lang="en-US" cap="small" dirty="0"/>
              <a:t>- </a:t>
            </a:r>
            <a:r>
              <a:rPr lang="en-US" cap="small" dirty="0">
                <a:latin typeface="Forte" panose="03060902040502070203" pitchFamily="66" charset="0"/>
              </a:rPr>
              <a:t>Dr. Bruce Huntley</a:t>
            </a:r>
            <a:endParaRPr lang="en-US" dirty="0">
              <a:latin typeface="Forte" panose="03060902040502070203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D2853-C8A2-D10E-2DC9-1C984F18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8636ABB-EDC8-6395-5311-BBC010415363}"/>
              </a:ext>
            </a:extLst>
          </p:cNvPr>
          <p:cNvGrpSpPr/>
          <p:nvPr/>
        </p:nvGrpSpPr>
        <p:grpSpPr>
          <a:xfrm>
            <a:off x="722710" y="5012619"/>
            <a:ext cx="5340053" cy="1404243"/>
            <a:chOff x="6385918" y="4142780"/>
            <a:chExt cx="5340053" cy="1404243"/>
          </a:xfrm>
        </p:grpSpPr>
        <p:sp>
          <p:nvSpPr>
            <p:cNvPr id="11" name="Shape 4">
              <a:extLst>
                <a:ext uri="{FF2B5EF4-FFF2-40B4-BE49-F238E27FC236}">
                  <a16:creationId xmlns:a16="http://schemas.microsoft.com/office/drawing/2014/main" id="{76E18B58-3283-433F-0242-45921D094514}"/>
                </a:ext>
              </a:extLst>
            </p:cNvPr>
            <p:cNvSpPr/>
            <p:nvPr/>
          </p:nvSpPr>
          <p:spPr>
            <a:xfrm>
              <a:off x="6385918" y="4142780"/>
              <a:ext cx="5340053" cy="1404243"/>
            </a:xfrm>
            <a:prstGeom prst="roundRect">
              <a:avLst>
                <a:gd name="adj" fmla="val 5654"/>
              </a:avLst>
            </a:prstGeom>
            <a:solidFill>
              <a:srgbClr val="D4D4D4"/>
            </a:solidFill>
            <a:ln w="7620">
              <a:solidFill>
                <a:srgbClr val="D2C0D7"/>
              </a:solidFill>
              <a:prstDash val="solid"/>
            </a:ln>
          </p:spPr>
          <p:txBody>
            <a:bodyPr/>
            <a:lstStyle/>
            <a:p>
              <a:pPr defTabSz="761970"/>
              <a:endParaRPr lang="en-US"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Text 5">
              <a:extLst>
                <a:ext uri="{FF2B5EF4-FFF2-40B4-BE49-F238E27FC236}">
                  <a16:creationId xmlns:a16="http://schemas.microsoft.com/office/drawing/2014/main" id="{5048D71D-5B9F-102A-A3C7-A6BA5FE41E4C}"/>
                </a:ext>
              </a:extLst>
            </p:cNvPr>
            <p:cNvSpPr/>
            <p:nvPr/>
          </p:nvSpPr>
          <p:spPr>
            <a:xfrm>
              <a:off x="6614518" y="4330409"/>
              <a:ext cx="1422922" cy="31107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61970">
                <a:lnSpc>
                  <a:spcPts val="2292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Raleway" pitchFamily="2" charset="0"/>
                  <a:ea typeface="Roboto Condensed" pitchFamily="34" charset="-122"/>
                  <a:cs typeface="Roboto Condensed" pitchFamily="34" charset="-120"/>
                </a:rPr>
                <a:t>Next Move:</a:t>
              </a:r>
              <a:endParaRPr lang="en-US" sz="2000" b="1" dirty="0">
                <a:solidFill>
                  <a:prstClr val="black"/>
                </a:solidFill>
                <a:latin typeface="Raleway" pitchFamily="2" charset="0"/>
              </a:endParaRPr>
            </a:p>
          </p:txBody>
        </p:sp>
        <p:sp>
          <p:nvSpPr>
            <p:cNvPr id="17" name="Text 6">
              <a:extLst>
                <a:ext uri="{FF2B5EF4-FFF2-40B4-BE49-F238E27FC236}">
                  <a16:creationId xmlns:a16="http://schemas.microsoft.com/office/drawing/2014/main" id="{FE7E6692-31DE-4C57-833B-CB890A143CB6}"/>
                </a:ext>
              </a:extLst>
            </p:cNvPr>
            <p:cNvSpPr/>
            <p:nvPr/>
          </p:nvSpPr>
          <p:spPr>
            <a:xfrm>
              <a:off x="6614518" y="4764286"/>
              <a:ext cx="4647385" cy="6048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61970">
                <a:lnSpc>
                  <a:spcPts val="2375"/>
                </a:lnSpc>
              </a:pPr>
              <a:r>
                <a:rPr lang="en-US" sz="1458" b="1" dirty="0">
                  <a:solidFill>
                    <a:srgbClr val="000000"/>
                  </a:solidFill>
                  <a:latin typeface="Raleway" pitchFamily="2" charset="0"/>
                  <a:ea typeface="Inter Bold" pitchFamily="34" charset="-122"/>
                  <a:cs typeface="Inter Bold" pitchFamily="34" charset="-120"/>
                </a:rPr>
                <a:t>Create a vision and strategy to direct our ideas or actions as we decide how or what we want to see.</a:t>
              </a:r>
              <a:endParaRPr lang="en-US" sz="1458" dirty="0">
                <a:solidFill>
                  <a:prstClr val="black"/>
                </a:solidFill>
                <a:latin typeface="Raleway" pitchFamily="2" charset="0"/>
              </a:endParaRPr>
            </a:p>
          </p:txBody>
        </p:sp>
      </p:grpSp>
      <p:sp>
        <p:nvSpPr>
          <p:cNvPr id="18" name="Text 2">
            <a:extLst>
              <a:ext uri="{FF2B5EF4-FFF2-40B4-BE49-F238E27FC236}">
                <a16:creationId xmlns:a16="http://schemas.microsoft.com/office/drawing/2014/main" id="{3909B472-5BFC-E4FA-BE6A-CFCD1F5BD314}"/>
              </a:ext>
            </a:extLst>
          </p:cNvPr>
          <p:cNvSpPr/>
          <p:nvPr/>
        </p:nvSpPr>
        <p:spPr>
          <a:xfrm>
            <a:off x="1780674" y="1948910"/>
            <a:ext cx="1566569" cy="228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000" u="sng" dirty="0">
                <a:solidFill>
                  <a:srgbClr val="000000"/>
                </a:solidFill>
                <a:latin typeface="Raleway" pitchFamily="2" charset="0"/>
                <a:ea typeface="Roboto Condensed" pitchFamily="34" charset="-122"/>
                <a:cs typeface="Roboto Condensed" pitchFamily="34" charset="-120"/>
              </a:rPr>
              <a:t>Stewardship</a:t>
            </a:r>
            <a:r>
              <a:rPr lang="en-US" sz="2000" b="1" dirty="0">
                <a:solidFill>
                  <a:srgbClr val="000000"/>
                </a:solidFill>
                <a:latin typeface="Raleway" pitchFamily="2" charset="0"/>
                <a:ea typeface="Roboto Condensed" pitchFamily="34" charset="-122"/>
                <a:cs typeface="Roboto Condensed" pitchFamily="34" charset="-120"/>
              </a:rPr>
              <a:t> </a:t>
            </a:r>
            <a:endParaRPr lang="en-US" sz="2000" b="1" dirty="0">
              <a:solidFill>
                <a:prstClr val="black"/>
              </a:solidFill>
              <a:latin typeface="Raleway" pitchFamily="2" charset="0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F9EC3DC8-F525-9908-C362-797D14CF8535}"/>
              </a:ext>
            </a:extLst>
          </p:cNvPr>
          <p:cNvSpPr/>
          <p:nvPr/>
        </p:nvSpPr>
        <p:spPr>
          <a:xfrm>
            <a:off x="2261937" y="3546566"/>
            <a:ext cx="2614863" cy="220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000" u="sng" dirty="0">
                <a:solidFill>
                  <a:srgbClr val="000000"/>
                </a:solidFill>
                <a:latin typeface="Raleway" pitchFamily="2" charset="0"/>
                <a:ea typeface="Roboto Condensed" pitchFamily="34" charset="-122"/>
                <a:cs typeface="Roboto Condensed" pitchFamily="34" charset="-120"/>
              </a:rPr>
              <a:t>Skill-based Resources</a:t>
            </a:r>
            <a:endParaRPr lang="en-US" sz="2000" u="sng" dirty="0">
              <a:solidFill>
                <a:prstClr val="black"/>
              </a:solidFill>
              <a:latin typeface="Raleway" pitchFamily="2" charset="0"/>
            </a:endParaRP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1E879992-B99F-1F8A-39A5-BFDCB4495D4A}"/>
              </a:ext>
            </a:extLst>
          </p:cNvPr>
          <p:cNvSpPr/>
          <p:nvPr/>
        </p:nvSpPr>
        <p:spPr>
          <a:xfrm>
            <a:off x="2374232" y="5200248"/>
            <a:ext cx="2759242" cy="311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sz="2000" u="sng" dirty="0">
                <a:solidFill>
                  <a:srgbClr val="000000"/>
                </a:solidFill>
                <a:latin typeface="Raleway" pitchFamily="2" charset="0"/>
                <a:ea typeface="Roboto Condensed" pitchFamily="34" charset="-122"/>
                <a:cs typeface="Roboto Condensed" pitchFamily="34" charset="-120"/>
              </a:rPr>
              <a:t>Portable or Gig roles</a:t>
            </a:r>
            <a:endParaRPr lang="en-US" sz="2000" u="sng" dirty="0">
              <a:solidFill>
                <a:prstClr val="black"/>
              </a:solidFill>
              <a:latin typeface="Ralew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6827AD-9F2B-CE4D-C5C5-35837D18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37" y="-622486"/>
            <a:ext cx="10160000" cy="414236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8D91CB-92FE-F483-49C1-D5E95AE7DD80}"/>
              </a:ext>
            </a:extLst>
          </p:cNvPr>
          <p:cNvGrpSpPr/>
          <p:nvPr/>
        </p:nvGrpSpPr>
        <p:grpSpPr>
          <a:xfrm>
            <a:off x="655137" y="2345749"/>
            <a:ext cx="5203924" cy="1500530"/>
            <a:chOff x="655137" y="2104774"/>
            <a:chExt cx="5203924" cy="1500530"/>
          </a:xfrm>
        </p:grpSpPr>
        <p:sp>
          <p:nvSpPr>
            <p:cNvPr id="3" name="Text 1"/>
            <p:cNvSpPr/>
            <p:nvPr/>
          </p:nvSpPr>
          <p:spPr>
            <a:xfrm>
              <a:off x="655138" y="2104774"/>
              <a:ext cx="4097321" cy="33825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292"/>
                </a:lnSpc>
              </a:pPr>
              <a:r>
                <a:rPr lang="en-US" b="1" dirty="0">
                  <a:solidFill>
                    <a:srgbClr val="1B1B27"/>
                  </a:solidFill>
                  <a:ea typeface="Raleway" pitchFamily="34" charset="-122"/>
                  <a:cs typeface="Raleway" pitchFamily="34" charset="-120"/>
                </a:rPr>
                <a:t>Value: </a:t>
              </a:r>
              <a:r>
                <a:rPr lang="en-US" u="sng" dirty="0">
                  <a:solidFill>
                    <a:srgbClr val="1B1B27"/>
                  </a:solidFill>
                  <a:ea typeface="Raleway" pitchFamily="34" charset="-122"/>
                  <a:cs typeface="Raleway" pitchFamily="34" charset="-120"/>
                </a:rPr>
                <a:t>Respect</a:t>
              </a:r>
              <a:endParaRPr lang="en-US" u="sng" dirty="0"/>
            </a:p>
          </p:txBody>
        </p:sp>
        <p:sp>
          <p:nvSpPr>
            <p:cNvPr id="4" name="Text 2"/>
            <p:cNvSpPr/>
            <p:nvPr/>
          </p:nvSpPr>
          <p:spPr>
            <a:xfrm>
              <a:off x="655138" y="2450412"/>
              <a:ext cx="3849129" cy="38197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375"/>
                </a:lnSpc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Why Now: </a:t>
              </a:r>
              <a:r>
                <a:rPr lang="en-US" u="sng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Requisition Volumes  Rising</a:t>
              </a:r>
              <a:endParaRPr lang="en-US" u="sng" dirty="0"/>
            </a:p>
          </p:txBody>
        </p:sp>
        <p:sp>
          <p:nvSpPr>
            <p:cNvPr id="5" name="Text 3"/>
            <p:cNvSpPr/>
            <p:nvPr/>
          </p:nvSpPr>
          <p:spPr>
            <a:xfrm>
              <a:off x="655137" y="2875306"/>
              <a:ext cx="5203924" cy="72999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375"/>
                </a:lnSpc>
                <a:buSzPct val="100000"/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Next Move: </a:t>
              </a:r>
              <a:r>
                <a:rPr lang="en-US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Pilot structured interviews with two </a:t>
              </a:r>
            </a:p>
            <a:p>
              <a:pPr>
                <a:lnSpc>
                  <a:spcPts val="2375"/>
                </a:lnSpc>
                <a:buSzPct val="100000"/>
              </a:pPr>
              <a:r>
                <a:rPr lang="en-US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                         service scenario questions in the next loop.</a:t>
              </a:r>
              <a:endParaRPr lang="en-US" dirty="0"/>
            </a:p>
          </p:txBody>
        </p:sp>
      </p:grpSp>
      <p:sp>
        <p:nvSpPr>
          <p:cNvPr id="11" name="Text 9"/>
          <p:cNvSpPr/>
          <p:nvPr/>
        </p:nvSpPr>
        <p:spPr>
          <a:xfrm>
            <a:off x="2332958" y="5913817"/>
            <a:ext cx="7052205" cy="346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b="1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Underline the verbs in your cue, as they become your actions</a:t>
            </a:r>
            <a:r>
              <a:rPr lang="en-US" sz="1600" b="1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.</a:t>
            </a:r>
            <a:endParaRPr lang="en-US" sz="1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193E92-33F1-127A-8C83-9237E72FC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D55E29B-2189-5381-E9CC-A070E3336F57}"/>
              </a:ext>
            </a:extLst>
          </p:cNvPr>
          <p:cNvGrpSpPr/>
          <p:nvPr/>
        </p:nvGrpSpPr>
        <p:grpSpPr>
          <a:xfrm>
            <a:off x="6541140" y="3667929"/>
            <a:ext cx="5203924" cy="1500530"/>
            <a:chOff x="655137" y="2104774"/>
            <a:chExt cx="5203924" cy="1500530"/>
          </a:xfrm>
        </p:grpSpPr>
        <p:sp>
          <p:nvSpPr>
            <p:cNvPr id="18" name="Text 1">
              <a:extLst>
                <a:ext uri="{FF2B5EF4-FFF2-40B4-BE49-F238E27FC236}">
                  <a16:creationId xmlns:a16="http://schemas.microsoft.com/office/drawing/2014/main" id="{C55834EC-0D9A-B715-D6AA-25D5FC5F4985}"/>
                </a:ext>
              </a:extLst>
            </p:cNvPr>
            <p:cNvSpPr/>
            <p:nvPr/>
          </p:nvSpPr>
          <p:spPr>
            <a:xfrm>
              <a:off x="655138" y="2104774"/>
              <a:ext cx="4097321" cy="33825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292"/>
                </a:lnSpc>
              </a:pPr>
              <a:r>
                <a:rPr lang="en-US" b="1" dirty="0">
                  <a:solidFill>
                    <a:srgbClr val="1B1B27"/>
                  </a:solidFill>
                  <a:ea typeface="Raleway" pitchFamily="34" charset="-122"/>
                  <a:cs typeface="Raleway" pitchFamily="34" charset="-120"/>
                </a:rPr>
                <a:t>Value: </a:t>
              </a:r>
              <a:r>
                <a:rPr lang="en-US" u="sng" dirty="0">
                  <a:solidFill>
                    <a:srgbClr val="1B1B27"/>
                  </a:solidFill>
                  <a:ea typeface="Raleway" pitchFamily="34" charset="-122"/>
                  <a:cs typeface="Raleway" pitchFamily="34" charset="-120"/>
                </a:rPr>
                <a:t>Accountability</a:t>
              </a:r>
              <a:endParaRPr lang="en-US" u="sng" dirty="0"/>
            </a:p>
          </p:txBody>
        </p:sp>
        <p:sp>
          <p:nvSpPr>
            <p:cNvPr id="19" name="Text 2">
              <a:extLst>
                <a:ext uri="{FF2B5EF4-FFF2-40B4-BE49-F238E27FC236}">
                  <a16:creationId xmlns:a16="http://schemas.microsoft.com/office/drawing/2014/main" id="{DEEC88EA-EB69-FE79-8D16-9071C5A2243B}"/>
                </a:ext>
              </a:extLst>
            </p:cNvPr>
            <p:cNvSpPr/>
            <p:nvPr/>
          </p:nvSpPr>
          <p:spPr>
            <a:xfrm>
              <a:off x="655138" y="2485948"/>
              <a:ext cx="3724357" cy="3464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375"/>
                </a:lnSpc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Why Now: </a:t>
              </a:r>
              <a:r>
                <a:rPr lang="en-US" u="sng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Hand offs stalling</a:t>
              </a:r>
              <a:endParaRPr lang="en-US" u="sng" dirty="0"/>
            </a:p>
          </p:txBody>
        </p:sp>
        <p:sp>
          <p:nvSpPr>
            <p:cNvPr id="20" name="Text 3">
              <a:extLst>
                <a:ext uri="{FF2B5EF4-FFF2-40B4-BE49-F238E27FC236}">
                  <a16:creationId xmlns:a16="http://schemas.microsoft.com/office/drawing/2014/main" id="{518D8CED-2396-88A1-F5FB-2D2A33EC88EC}"/>
                </a:ext>
              </a:extLst>
            </p:cNvPr>
            <p:cNvSpPr/>
            <p:nvPr/>
          </p:nvSpPr>
          <p:spPr>
            <a:xfrm>
              <a:off x="655137" y="2875306"/>
              <a:ext cx="5203924" cy="72999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375"/>
                </a:lnSpc>
                <a:buSzPct val="100000"/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Next Move: </a:t>
              </a:r>
              <a:r>
                <a:rPr lang="en-US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Close every meeting with owners and </a:t>
              </a:r>
            </a:p>
            <a:p>
              <a:pPr>
                <a:lnSpc>
                  <a:spcPts val="2375"/>
                </a:lnSpc>
                <a:buSzPct val="100000"/>
              </a:pPr>
              <a:r>
                <a:rPr lang="en-US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                          dates – review once a week and adjust.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A68E34-F360-44AB-FA0A-5E38F43EA431}"/>
              </a:ext>
            </a:extLst>
          </p:cNvPr>
          <p:cNvGrpSpPr/>
          <p:nvPr/>
        </p:nvGrpSpPr>
        <p:grpSpPr>
          <a:xfrm>
            <a:off x="655137" y="4081195"/>
            <a:ext cx="5203924" cy="1500530"/>
            <a:chOff x="655137" y="2104774"/>
            <a:chExt cx="5203924" cy="1500530"/>
          </a:xfrm>
        </p:grpSpPr>
        <p:sp>
          <p:nvSpPr>
            <p:cNvPr id="22" name="Text 1">
              <a:extLst>
                <a:ext uri="{FF2B5EF4-FFF2-40B4-BE49-F238E27FC236}">
                  <a16:creationId xmlns:a16="http://schemas.microsoft.com/office/drawing/2014/main" id="{B2C4C557-52F9-66CB-450F-AD5C18D7BB80}"/>
                </a:ext>
              </a:extLst>
            </p:cNvPr>
            <p:cNvSpPr/>
            <p:nvPr/>
          </p:nvSpPr>
          <p:spPr>
            <a:xfrm>
              <a:off x="655138" y="2104774"/>
              <a:ext cx="4097321" cy="33825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292"/>
                </a:lnSpc>
              </a:pPr>
              <a:r>
                <a:rPr lang="en-US" b="1" dirty="0">
                  <a:solidFill>
                    <a:srgbClr val="1B1B27"/>
                  </a:solidFill>
                  <a:ea typeface="Raleway" pitchFamily="34" charset="-122"/>
                  <a:cs typeface="Raleway" pitchFamily="34" charset="-120"/>
                </a:rPr>
                <a:t>Value: </a:t>
              </a:r>
              <a:r>
                <a:rPr lang="en-US" u="sng" dirty="0">
                  <a:solidFill>
                    <a:srgbClr val="1B1B27"/>
                  </a:solidFill>
                  <a:ea typeface="Raleway" pitchFamily="34" charset="-122"/>
                  <a:cs typeface="Raleway" pitchFamily="34" charset="-120"/>
                </a:rPr>
                <a:t>Belonging</a:t>
              </a:r>
              <a:endParaRPr lang="en-US" u="sng" dirty="0"/>
            </a:p>
          </p:txBody>
        </p:sp>
        <p:sp>
          <p:nvSpPr>
            <p:cNvPr id="23" name="Text 2">
              <a:extLst>
                <a:ext uri="{FF2B5EF4-FFF2-40B4-BE49-F238E27FC236}">
                  <a16:creationId xmlns:a16="http://schemas.microsoft.com/office/drawing/2014/main" id="{442A2DDB-2DCC-1E6A-36BC-0C0F7204D1AE}"/>
                </a:ext>
              </a:extLst>
            </p:cNvPr>
            <p:cNvSpPr/>
            <p:nvPr/>
          </p:nvSpPr>
          <p:spPr>
            <a:xfrm>
              <a:off x="655138" y="2485948"/>
              <a:ext cx="3724357" cy="3464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375"/>
                </a:lnSpc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Why Now: </a:t>
              </a:r>
              <a:r>
                <a:rPr lang="en-US" u="sng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Early exits rising</a:t>
              </a:r>
              <a:endParaRPr lang="en-US" u="sng" dirty="0"/>
            </a:p>
          </p:txBody>
        </p:sp>
        <p:sp>
          <p:nvSpPr>
            <p:cNvPr id="24" name="Text 3">
              <a:extLst>
                <a:ext uri="{FF2B5EF4-FFF2-40B4-BE49-F238E27FC236}">
                  <a16:creationId xmlns:a16="http://schemas.microsoft.com/office/drawing/2014/main" id="{4C66D71B-D6A1-3189-D4C2-818CD1E40EB9}"/>
                </a:ext>
              </a:extLst>
            </p:cNvPr>
            <p:cNvSpPr/>
            <p:nvPr/>
          </p:nvSpPr>
          <p:spPr>
            <a:xfrm>
              <a:off x="655137" y="2875306"/>
              <a:ext cx="5203924" cy="72999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375"/>
                </a:lnSpc>
                <a:buSzPct val="100000"/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Next Move: </a:t>
              </a:r>
              <a:r>
                <a:rPr lang="en-US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Assign a buddy and/or sponsor for every</a:t>
              </a:r>
            </a:p>
            <a:p>
              <a:pPr>
                <a:lnSpc>
                  <a:spcPts val="2375"/>
                </a:lnSpc>
                <a:buSzPct val="100000"/>
              </a:pPr>
              <a:r>
                <a:rPr lang="en-US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                          new hire, review touchpoints at day 15.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50247B-72D5-5151-17E7-3114204C2E62}"/>
              </a:ext>
            </a:extLst>
          </p:cNvPr>
          <p:cNvGrpSpPr/>
          <p:nvPr/>
        </p:nvGrpSpPr>
        <p:grpSpPr>
          <a:xfrm>
            <a:off x="655137" y="580509"/>
            <a:ext cx="6140087" cy="1469149"/>
            <a:chOff x="401053" y="769288"/>
            <a:chExt cx="6140087" cy="146914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8DD107-48BE-08DA-3641-811C8F414F1A}"/>
                </a:ext>
              </a:extLst>
            </p:cNvPr>
            <p:cNvSpPr/>
            <p:nvPr/>
          </p:nvSpPr>
          <p:spPr>
            <a:xfrm>
              <a:off x="401053" y="769288"/>
              <a:ext cx="6140087" cy="14691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 0"/>
            <p:cNvSpPr/>
            <p:nvPr/>
          </p:nvSpPr>
          <p:spPr>
            <a:xfrm>
              <a:off x="655138" y="869147"/>
              <a:ext cx="5886002" cy="56336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625"/>
                </a:lnSpc>
              </a:pPr>
              <a:r>
                <a:rPr lang="en-US" sz="4000" b="1" dirty="0">
                  <a:solidFill>
                    <a:srgbClr val="1B1B27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Purpose Cue Examples</a:t>
              </a:r>
            </a:p>
            <a:p>
              <a:pPr>
                <a:lnSpc>
                  <a:spcPts val="4625"/>
                </a:lnSpc>
              </a:pPr>
              <a:endParaRPr lang="en-US" sz="3200" b="1" dirty="0">
                <a:latin typeface="Raleway" pitchFamily="2" charset="0"/>
              </a:endParaRPr>
            </a:p>
          </p:txBody>
        </p:sp>
        <p:sp>
          <p:nvSpPr>
            <p:cNvPr id="25" name="Text 0">
              <a:extLst>
                <a:ext uri="{FF2B5EF4-FFF2-40B4-BE49-F238E27FC236}">
                  <a16:creationId xmlns:a16="http://schemas.microsoft.com/office/drawing/2014/main" id="{E7F4710B-F1ED-E9BF-32A8-DDDB92AE5BE7}"/>
                </a:ext>
              </a:extLst>
            </p:cNvPr>
            <p:cNvSpPr/>
            <p:nvPr/>
          </p:nvSpPr>
          <p:spPr>
            <a:xfrm>
              <a:off x="2053714" y="1609534"/>
              <a:ext cx="2834764" cy="56336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625"/>
                </a:lnSpc>
              </a:pPr>
              <a:r>
                <a:rPr lang="en-US" sz="2800" b="1" dirty="0">
                  <a:solidFill>
                    <a:srgbClr val="1B1B27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Three Examples</a:t>
              </a:r>
            </a:p>
            <a:p>
              <a:pPr>
                <a:lnSpc>
                  <a:spcPts val="4625"/>
                </a:lnSpc>
              </a:pPr>
              <a:endParaRPr lang="en-US" sz="3200" b="1" dirty="0">
                <a:latin typeface="Raleway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6827AD-9F2B-CE4D-C5C5-35837D18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-477283"/>
            <a:ext cx="10160000" cy="4142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9A2154-FF99-0910-D792-AFAE7630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DBC478-DDBE-AD3A-F5FF-B9AA715BCEFA}"/>
              </a:ext>
            </a:extLst>
          </p:cNvPr>
          <p:cNvGrpSpPr/>
          <p:nvPr/>
        </p:nvGrpSpPr>
        <p:grpSpPr>
          <a:xfrm>
            <a:off x="661490" y="554108"/>
            <a:ext cx="6926425" cy="1211456"/>
            <a:chOff x="661490" y="564404"/>
            <a:chExt cx="6926425" cy="1211456"/>
          </a:xfrm>
        </p:grpSpPr>
        <p:sp>
          <p:nvSpPr>
            <p:cNvPr id="2" name="Text 0"/>
            <p:cNvSpPr/>
            <p:nvPr/>
          </p:nvSpPr>
          <p:spPr>
            <a:xfrm>
              <a:off x="661490" y="564404"/>
              <a:ext cx="2961819" cy="5906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625"/>
                </a:lnSpc>
              </a:pPr>
              <a:r>
                <a:rPr lang="en-US" sz="4000" b="1" dirty="0">
                  <a:solidFill>
                    <a:srgbClr val="1B1B27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Hire Levers: </a:t>
              </a:r>
            </a:p>
          </p:txBody>
        </p:sp>
        <p:sp>
          <p:nvSpPr>
            <p:cNvPr id="5" name="Text 0">
              <a:extLst>
                <a:ext uri="{FF2B5EF4-FFF2-40B4-BE49-F238E27FC236}">
                  <a16:creationId xmlns:a16="http://schemas.microsoft.com/office/drawing/2014/main" id="{E334A229-54CB-42BB-0DC4-9B4EBE916C0B}"/>
                </a:ext>
              </a:extLst>
            </p:cNvPr>
            <p:cNvSpPr/>
            <p:nvPr/>
          </p:nvSpPr>
          <p:spPr>
            <a:xfrm>
              <a:off x="926185" y="1185211"/>
              <a:ext cx="6661730" cy="5906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625"/>
                </a:lnSpc>
              </a:pPr>
              <a:r>
                <a:rPr lang="en-US" sz="2800" b="1" dirty="0">
                  <a:solidFill>
                    <a:srgbClr val="1B1B27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Three Moves to Start This Month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917C65-97F9-3FB3-EE10-0A98FE96BAA2}"/>
              </a:ext>
            </a:extLst>
          </p:cNvPr>
          <p:cNvGrpSpPr/>
          <p:nvPr/>
        </p:nvGrpSpPr>
        <p:grpSpPr>
          <a:xfrm>
            <a:off x="1695486" y="2058354"/>
            <a:ext cx="10160000" cy="3273779"/>
            <a:chOff x="1709340" y="1925673"/>
            <a:chExt cx="10160000" cy="3273779"/>
          </a:xfrm>
        </p:grpSpPr>
        <p:sp>
          <p:nvSpPr>
            <p:cNvPr id="11" name="Text 9"/>
            <p:cNvSpPr/>
            <p:nvPr/>
          </p:nvSpPr>
          <p:spPr>
            <a:xfrm>
              <a:off x="1709340" y="1925673"/>
              <a:ext cx="7279352" cy="123152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375"/>
                </a:lnSpc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Add MOS-to-Skills crosswalks to postings -</a:t>
              </a:r>
            </a:p>
            <a:p>
              <a:pPr>
                <a:lnSpc>
                  <a:spcPts val="2375"/>
                </a:lnSpc>
              </a:pPr>
              <a:r>
                <a:rPr lang="en-US" dirty="0">
                  <a:ea typeface="Aptos"/>
                  <a:cs typeface="Aptos"/>
                  <a:sym typeface="Aptos"/>
                </a:rPr>
                <a:t> - Implementing a crosswalk helps connect military experiences with job </a:t>
              </a:r>
            </a:p>
            <a:p>
              <a:pPr>
                <a:lnSpc>
                  <a:spcPts val="2375"/>
                </a:lnSpc>
              </a:pPr>
              <a:r>
                <a:rPr lang="en-US" dirty="0">
                  <a:ea typeface="Aptos"/>
                  <a:cs typeface="Aptos"/>
                  <a:sym typeface="Aptos"/>
                </a:rPr>
                <a:t>    requirements, ensuring that candidates are evaluated on relevant</a:t>
              </a:r>
            </a:p>
            <a:p>
              <a:pPr>
                <a:lnSpc>
                  <a:spcPts val="2375"/>
                </a:lnSpc>
              </a:pPr>
              <a:r>
                <a:rPr lang="en-US" dirty="0">
                  <a:ea typeface="Aptos"/>
                  <a:cs typeface="Aptos"/>
                  <a:sym typeface="Aptos"/>
                </a:rPr>
                <a:t>    skills and competencies rather than traditional job titles.</a:t>
              </a:r>
            </a:p>
          </p:txBody>
        </p:sp>
        <p:sp>
          <p:nvSpPr>
            <p:cNvPr id="17" name="Text 9">
              <a:extLst>
                <a:ext uri="{FF2B5EF4-FFF2-40B4-BE49-F238E27FC236}">
                  <a16:creationId xmlns:a16="http://schemas.microsoft.com/office/drawing/2014/main" id="{A973BEDF-5B31-D575-ED50-27C9E5799EAD}"/>
                </a:ext>
              </a:extLst>
            </p:cNvPr>
            <p:cNvSpPr/>
            <p:nvPr/>
          </p:nvSpPr>
          <p:spPr>
            <a:xfrm>
              <a:off x="1709340" y="3293005"/>
              <a:ext cx="8327202" cy="87952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>
                <a:lnSpc>
                  <a:spcPts val="2375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Use structured interviews – </a:t>
              </a:r>
            </a:p>
            <a:p>
              <a:pPr lvl="0">
                <a:lnSpc>
                  <a:spcPts val="2176"/>
                </a:lnSpc>
              </a:pPr>
              <a:r>
                <a:rPr lang="en-US" b="1" dirty="0">
                  <a:ea typeface="Aptos"/>
                  <a:cs typeface="Aptos"/>
                  <a:sym typeface="Aptos"/>
                </a:rPr>
                <a:t>      -</a:t>
              </a:r>
              <a:r>
                <a:rPr lang="en-US" dirty="0">
                  <a:ea typeface="Aptos"/>
                  <a:cs typeface="Aptos"/>
                  <a:sym typeface="Aptos"/>
                </a:rPr>
                <a:t> Using structured interviews with service relevant scenarios standardizes the hiring </a:t>
              </a:r>
            </a:p>
            <a:p>
              <a:pPr lvl="0">
                <a:lnSpc>
                  <a:spcPts val="2176"/>
                </a:lnSpc>
              </a:pPr>
              <a:r>
                <a:rPr lang="en-US" dirty="0">
                  <a:ea typeface="Aptos"/>
                  <a:cs typeface="Aptos"/>
                  <a:sym typeface="Aptos"/>
                </a:rPr>
                <a:t>         and promotes fairness and provides a clearer comparison of candidates' qualifications.</a:t>
              </a:r>
            </a:p>
          </p:txBody>
        </p:sp>
        <p:sp>
          <p:nvSpPr>
            <p:cNvPr id="18" name="Text 9">
              <a:extLst>
                <a:ext uri="{FF2B5EF4-FFF2-40B4-BE49-F238E27FC236}">
                  <a16:creationId xmlns:a16="http://schemas.microsoft.com/office/drawing/2014/main" id="{1639591A-995D-FD0F-8E31-1C25440E8AB6}"/>
                </a:ext>
              </a:extLst>
            </p:cNvPr>
            <p:cNvSpPr/>
            <p:nvPr/>
          </p:nvSpPr>
          <p:spPr>
            <a:xfrm>
              <a:off x="1709340" y="4319930"/>
              <a:ext cx="10160000" cy="87952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50" indent="-285750">
                <a:lnSpc>
                  <a:spcPts val="2375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Selection brief – </a:t>
              </a:r>
            </a:p>
            <a:p>
              <a:pPr>
                <a:lnSpc>
                  <a:spcPts val="2375"/>
                </a:lnSpc>
              </a:pPr>
              <a:r>
                <a:rPr lang="en-US" b="1" dirty="0">
                  <a:solidFill>
                    <a:srgbClr val="3C3939"/>
                  </a:solidFill>
                  <a:ea typeface="Roboto" pitchFamily="34" charset="-122"/>
                  <a:cs typeface="Roboto" pitchFamily="34" charset="-120"/>
                </a:rPr>
                <a:t>      </a:t>
              </a:r>
              <a:r>
                <a:rPr lang="en-US" b="1" dirty="0">
                  <a:ea typeface="Roboto" pitchFamily="34" charset="-122"/>
                  <a:cs typeface="Roboto" pitchFamily="34" charset="-120"/>
                </a:rPr>
                <a:t>- </a:t>
              </a:r>
              <a:r>
                <a:rPr lang="en-US" dirty="0">
                  <a:ea typeface="Aptos"/>
                  <a:cs typeface="Aptos"/>
                  <a:sym typeface="Aptos"/>
                </a:rPr>
                <a:t>A selection brief names the guiding value on the decision memo, shows how the value shaped </a:t>
              </a:r>
            </a:p>
            <a:p>
              <a:pPr>
                <a:lnSpc>
                  <a:spcPts val="2375"/>
                </a:lnSpc>
              </a:pPr>
              <a:r>
                <a:rPr lang="en-US" dirty="0">
                  <a:ea typeface="Aptos"/>
                  <a:cs typeface="Aptos"/>
                  <a:sym typeface="Aptos"/>
                </a:rPr>
                <a:t>         the hire, and can align the assessments with organizational goals.</a:t>
              </a:r>
            </a:p>
            <a:p>
              <a:pPr>
                <a:lnSpc>
                  <a:spcPts val="2375"/>
                </a:lnSpc>
              </a:pPr>
              <a:endParaRPr lang="en-US" b="1" dirty="0"/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9169662A-BAD6-60B6-5426-2008F3B2B7FA}"/>
              </a:ext>
            </a:extLst>
          </p:cNvPr>
          <p:cNvGrpSpPr/>
          <p:nvPr/>
        </p:nvGrpSpPr>
        <p:grpSpPr>
          <a:xfrm>
            <a:off x="661490" y="2378789"/>
            <a:ext cx="663048" cy="590649"/>
            <a:chOff x="0" y="0"/>
            <a:chExt cx="685800" cy="673100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3059140-1CD5-3D03-396F-7531128A6CD9}"/>
                </a:ext>
              </a:extLst>
            </p:cNvPr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A164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4B14A502-DFDC-DBD5-9A1E-A088818303BD}"/>
                </a:ext>
              </a:extLst>
            </p:cNvPr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16"/>
                </a:lnSpc>
              </a:pPr>
              <a:endParaRPr/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6A8592E6-6783-53E0-FB7B-B1D5CC17756C}"/>
              </a:ext>
            </a:extLst>
          </p:cNvPr>
          <p:cNvGrpSpPr/>
          <p:nvPr/>
        </p:nvGrpSpPr>
        <p:grpSpPr>
          <a:xfrm>
            <a:off x="661490" y="3570122"/>
            <a:ext cx="663048" cy="590649"/>
            <a:chOff x="0" y="0"/>
            <a:chExt cx="685800" cy="673100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AE71D76-A2BC-E5A8-BDD7-016D9876494D}"/>
                </a:ext>
              </a:extLst>
            </p:cNvPr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A164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B6846FE3-52D4-DCF1-3B6D-7AF789C3B35D}"/>
                </a:ext>
              </a:extLst>
            </p:cNvPr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16"/>
                </a:lnSpc>
              </a:pPr>
              <a:endParaRPr/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01C3F0E9-4A82-D97E-D5E3-117EAC7CF4BF}"/>
              </a:ext>
            </a:extLst>
          </p:cNvPr>
          <p:cNvGrpSpPr/>
          <p:nvPr/>
        </p:nvGrpSpPr>
        <p:grpSpPr>
          <a:xfrm>
            <a:off x="661490" y="4599276"/>
            <a:ext cx="663048" cy="586191"/>
            <a:chOff x="0" y="0"/>
            <a:chExt cx="685800" cy="66802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61167E2-5527-5024-3BA2-842A06DCF15E}"/>
                </a:ext>
              </a:extLst>
            </p:cNvPr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A164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9FE26175-32FA-6D0F-04AF-9031E24F8232}"/>
                </a:ext>
              </a:extLst>
            </p:cNvPr>
            <p:cNvSpPr txBox="1"/>
            <p:nvPr/>
          </p:nvSpPr>
          <p:spPr>
            <a:xfrm>
              <a:off x="149360" y="113346"/>
              <a:ext cx="4064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16"/>
                </a:lnSpc>
              </a:pPr>
              <a:endParaRPr dirty="0"/>
            </a:p>
          </p:txBody>
        </p:sp>
      </p:grpSp>
      <p:sp>
        <p:nvSpPr>
          <p:cNvPr id="3" name="Text 9">
            <a:extLst>
              <a:ext uri="{FF2B5EF4-FFF2-40B4-BE49-F238E27FC236}">
                <a16:creationId xmlns:a16="http://schemas.microsoft.com/office/drawing/2014/main" id="{42541921-266C-F28C-C238-0B797F6BB3DC}"/>
              </a:ext>
            </a:extLst>
          </p:cNvPr>
          <p:cNvSpPr/>
          <p:nvPr/>
        </p:nvSpPr>
        <p:spPr>
          <a:xfrm>
            <a:off x="2983230" y="5825512"/>
            <a:ext cx="6225539" cy="3752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b="1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What Metrics are you going to use to Signal Success?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140466" y="370881"/>
            <a:ext cx="4535448" cy="575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500"/>
              </a:lnSpc>
            </a:pPr>
            <a:r>
              <a:rPr lang="en-US" sz="3583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Onboarding Levers</a:t>
            </a:r>
            <a:endParaRPr lang="en-US" sz="3583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BAF145-4274-CE60-AF02-90CA77B28F06}"/>
              </a:ext>
            </a:extLst>
          </p:cNvPr>
          <p:cNvGrpSpPr/>
          <p:nvPr/>
        </p:nvGrpSpPr>
        <p:grpSpPr>
          <a:xfrm>
            <a:off x="644228" y="1645643"/>
            <a:ext cx="6331545" cy="1472605"/>
            <a:chOff x="644228" y="1645643"/>
            <a:chExt cx="6331545" cy="1472605"/>
          </a:xfrm>
        </p:grpSpPr>
        <p:pic>
          <p:nvPicPr>
            <p:cNvPr id="4" name="Image 1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228" y="1645643"/>
              <a:ext cx="920353" cy="1472605"/>
            </a:xfrm>
            <a:prstGeom prst="rect">
              <a:avLst/>
            </a:prstGeom>
          </p:spPr>
        </p:pic>
        <p:sp>
          <p:nvSpPr>
            <p:cNvPr id="5" name="Text 1"/>
            <p:cNvSpPr/>
            <p:nvPr/>
          </p:nvSpPr>
          <p:spPr>
            <a:xfrm>
              <a:off x="1840607" y="1829694"/>
              <a:ext cx="2454672" cy="28753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250"/>
                </a:lnSpc>
              </a:pPr>
              <a:r>
                <a:rPr lang="en-US" sz="2000" b="1" dirty="0">
                  <a:solidFill>
                    <a:srgbClr val="3C3939"/>
                  </a:solidFill>
                  <a:ea typeface="Raleway" pitchFamily="34" charset="-122"/>
                  <a:cs typeface="Raleway" pitchFamily="34" charset="-120"/>
                </a:rPr>
                <a:t>Buddy System</a:t>
              </a:r>
              <a:endParaRPr lang="en-US" sz="2000" b="1" dirty="0"/>
            </a:p>
          </p:txBody>
        </p:sp>
        <p:sp>
          <p:nvSpPr>
            <p:cNvPr id="6" name="Text 2"/>
            <p:cNvSpPr/>
            <p:nvPr/>
          </p:nvSpPr>
          <p:spPr>
            <a:xfrm>
              <a:off x="1840607" y="2227659"/>
              <a:ext cx="5135166" cy="58896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lvl="0"/>
              <a:r>
                <a:rPr lang="en-US" dirty="0"/>
                <a:t>Day-zero welcome, named buddy and sponsor, communicate both in the offer pack.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96C89C-E2B1-9A90-9C93-137A6C155072}"/>
              </a:ext>
            </a:extLst>
          </p:cNvPr>
          <p:cNvGrpSpPr/>
          <p:nvPr/>
        </p:nvGrpSpPr>
        <p:grpSpPr>
          <a:xfrm>
            <a:off x="644228" y="3118247"/>
            <a:ext cx="6462425" cy="1472605"/>
            <a:chOff x="644228" y="3118247"/>
            <a:chExt cx="6462425" cy="1472605"/>
          </a:xfrm>
        </p:grpSpPr>
        <p:pic>
          <p:nvPicPr>
            <p:cNvPr id="7" name="Image 2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228" y="3118247"/>
              <a:ext cx="920353" cy="1472605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021D3EB-932B-852B-38B5-32A19E2DB74E}"/>
                </a:ext>
              </a:extLst>
            </p:cNvPr>
            <p:cNvGrpSpPr/>
            <p:nvPr/>
          </p:nvGrpSpPr>
          <p:grpSpPr>
            <a:xfrm>
              <a:off x="1840607" y="3302298"/>
              <a:ext cx="5266046" cy="1171179"/>
              <a:chOff x="1840607" y="3302298"/>
              <a:chExt cx="5266046" cy="1171179"/>
            </a:xfrm>
          </p:grpSpPr>
          <p:sp>
            <p:nvSpPr>
              <p:cNvPr id="8" name="Text 3"/>
              <p:cNvSpPr/>
              <p:nvPr/>
            </p:nvSpPr>
            <p:spPr>
              <a:xfrm>
                <a:off x="1840607" y="3302298"/>
                <a:ext cx="2300982" cy="28753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250"/>
                  </a:lnSpc>
                </a:pPr>
                <a:r>
                  <a:rPr lang="en-US" sz="2000" b="1" dirty="0">
                    <a:solidFill>
                      <a:srgbClr val="3C3939"/>
                    </a:solidFill>
                    <a:ea typeface="Raleway" pitchFamily="34" charset="-122"/>
                    <a:cs typeface="Raleway" pitchFamily="34" charset="-120"/>
                  </a:rPr>
                  <a:t>Drill Calendar</a:t>
                </a:r>
                <a:endParaRPr lang="en-US" sz="2000" b="1" dirty="0"/>
              </a:p>
            </p:txBody>
          </p:sp>
          <p:sp>
            <p:nvSpPr>
              <p:cNvPr id="9" name="Text 4"/>
              <p:cNvSpPr/>
              <p:nvPr/>
            </p:nvSpPr>
            <p:spPr>
              <a:xfrm>
                <a:off x="1840607" y="3700264"/>
                <a:ext cx="5266046" cy="77321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lvl="0"/>
                <a:r>
                  <a:rPr lang="en-US" dirty="0"/>
                  <a:t>Guard and Reserve calendar surfaced at intake, place drill dates on the team calendar, plan coverage early.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693432-08A5-108F-12BF-5C1C963A02FF}"/>
              </a:ext>
            </a:extLst>
          </p:cNvPr>
          <p:cNvGrpSpPr/>
          <p:nvPr/>
        </p:nvGrpSpPr>
        <p:grpSpPr>
          <a:xfrm>
            <a:off x="644228" y="4590852"/>
            <a:ext cx="6331545" cy="1472605"/>
            <a:chOff x="644228" y="4590852"/>
            <a:chExt cx="6331545" cy="1472605"/>
          </a:xfrm>
        </p:grpSpPr>
        <p:pic>
          <p:nvPicPr>
            <p:cNvPr id="10" name="Image 3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228" y="4590852"/>
              <a:ext cx="920353" cy="147260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D0EC9F-5317-B186-7150-6E24114784E4}"/>
                </a:ext>
              </a:extLst>
            </p:cNvPr>
            <p:cNvGrpSpPr/>
            <p:nvPr/>
          </p:nvGrpSpPr>
          <p:grpSpPr>
            <a:xfrm>
              <a:off x="1840607" y="4774903"/>
              <a:ext cx="5135166" cy="986929"/>
              <a:chOff x="1840607" y="4774903"/>
              <a:chExt cx="5135166" cy="986929"/>
            </a:xfrm>
          </p:grpSpPr>
          <p:sp>
            <p:nvSpPr>
              <p:cNvPr id="11" name="Text 5"/>
              <p:cNvSpPr/>
              <p:nvPr/>
            </p:nvSpPr>
            <p:spPr>
              <a:xfrm>
                <a:off x="1840607" y="4774903"/>
                <a:ext cx="2670434" cy="28753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250"/>
                  </a:lnSpc>
                </a:pPr>
                <a:r>
                  <a:rPr lang="en-US" sz="2000" b="1" dirty="0">
                    <a:solidFill>
                      <a:srgbClr val="3C3939"/>
                    </a:solidFill>
                    <a:ea typeface="Raleway" pitchFamily="34" charset="-122"/>
                    <a:cs typeface="Raleway" pitchFamily="34" charset="-120"/>
                  </a:rPr>
                  <a:t>Mission Checklist</a:t>
                </a:r>
                <a:endParaRPr lang="en-US" sz="2000" b="1" dirty="0"/>
              </a:p>
            </p:txBody>
          </p:sp>
          <p:sp>
            <p:nvSpPr>
              <p:cNvPr id="12" name="Text 6"/>
              <p:cNvSpPr/>
              <p:nvPr/>
            </p:nvSpPr>
            <p:spPr>
              <a:xfrm>
                <a:off x="1840607" y="5172869"/>
                <a:ext cx="5135166" cy="58896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lvl="0"/>
                <a:r>
                  <a:rPr lang="en-US" dirty="0"/>
                  <a:t>First-30-day checklist, define success signals for week one and week four.</a:t>
                </a:r>
              </a:p>
            </p:txBody>
          </p:sp>
        </p:grpSp>
      </p:grpSp>
      <p:pic>
        <p:nvPicPr>
          <p:cNvPr id="14" name="Picture 13" descr="A person writing on a white board&#10;&#10;AI-generated content may be incorrect.">
            <a:extLst>
              <a:ext uri="{FF2B5EF4-FFF2-40B4-BE49-F238E27FC236}">
                <a16:creationId xmlns:a16="http://schemas.microsoft.com/office/drawing/2014/main" id="{EF5CFA67-FD03-E877-69C1-6C692A1D5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26" y="-142581"/>
            <a:ext cx="4057574" cy="7464829"/>
          </a:xfrm>
          <a:prstGeom prst="rect">
            <a:avLst/>
          </a:prstGeom>
        </p:spPr>
      </p:pic>
      <p:sp>
        <p:nvSpPr>
          <p:cNvPr id="16" name="Text 4">
            <a:extLst>
              <a:ext uri="{FF2B5EF4-FFF2-40B4-BE49-F238E27FC236}">
                <a16:creationId xmlns:a16="http://schemas.microsoft.com/office/drawing/2014/main" id="{5EA761D5-B8F3-35D0-439C-51F592C5C1E3}"/>
              </a:ext>
            </a:extLst>
          </p:cNvPr>
          <p:cNvSpPr/>
          <p:nvPr/>
        </p:nvSpPr>
        <p:spPr>
          <a:xfrm>
            <a:off x="2656895" y="1012606"/>
            <a:ext cx="3502589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Make the First 30 Days Count</a:t>
            </a:r>
            <a:endParaRPr lang="en-US" sz="2000" b="1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899623F8-EA24-12D6-5236-693849B159F5}"/>
              </a:ext>
            </a:extLst>
          </p:cNvPr>
          <p:cNvSpPr/>
          <p:nvPr/>
        </p:nvSpPr>
        <p:spPr>
          <a:xfrm>
            <a:off x="1564608" y="6131678"/>
            <a:ext cx="6055931" cy="329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b="1" dirty="0">
                <a:solidFill>
                  <a:srgbClr val="3C3939"/>
                </a:solidFill>
                <a:ea typeface="Roboto" pitchFamily="34" charset="-122"/>
                <a:cs typeface="Roboto" pitchFamily="34" charset="-120"/>
              </a:rPr>
              <a:t>What Metrics are you going to use to Signal Success?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1C0C4F6-94F7-0DA0-033B-2ABBF5B263C8}"/>
              </a:ext>
            </a:extLst>
          </p:cNvPr>
          <p:cNvGrpSpPr/>
          <p:nvPr/>
        </p:nvGrpSpPr>
        <p:grpSpPr>
          <a:xfrm>
            <a:off x="8473983" y="3488113"/>
            <a:ext cx="3005287" cy="1708785"/>
            <a:chOff x="8476556" y="2861470"/>
            <a:chExt cx="3331172" cy="1708785"/>
          </a:xfrm>
          <a:solidFill>
            <a:schemeClr val="bg2"/>
          </a:solidFill>
        </p:grpSpPr>
        <p:sp>
          <p:nvSpPr>
            <p:cNvPr id="7" name="Shape 4"/>
            <p:cNvSpPr/>
            <p:nvPr/>
          </p:nvSpPr>
          <p:spPr>
            <a:xfrm>
              <a:off x="8476556" y="2861470"/>
              <a:ext cx="3331172" cy="1708785"/>
            </a:xfrm>
            <a:prstGeom prst="roundRect">
              <a:avLst>
                <a:gd name="adj" fmla="val 3952"/>
              </a:avLst>
            </a:prstGeom>
            <a:grpFill/>
            <a:ln w="7620">
              <a:solidFill>
                <a:srgbClr val="C7C7D0"/>
              </a:solidFill>
              <a:prstDash val="soli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" name="Text 5"/>
            <p:cNvSpPr/>
            <p:nvPr/>
          </p:nvSpPr>
          <p:spPr>
            <a:xfrm>
              <a:off x="9090772" y="3056829"/>
              <a:ext cx="2012938" cy="295275"/>
            </a:xfrm>
            <a:prstGeom prst="rect">
              <a:avLst/>
            </a:prstGeom>
            <a:grp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292"/>
                </a:lnSpc>
              </a:pPr>
              <a:r>
                <a:rPr lang="en-US" sz="1833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Career Pathways</a:t>
              </a:r>
              <a:endParaRPr lang="en-US" sz="1833" b="1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9090772" y="3500851"/>
              <a:ext cx="2663329" cy="916381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375"/>
                </a:lnSpc>
              </a:pPr>
              <a:r>
                <a:rPr lang="en-US" sz="1667" dirty="0">
                  <a:solidFill>
                    <a:srgbClr val="3C3939"/>
                  </a:solidFill>
                  <a:latin typeface="Aptos" panose="020B0004020202020204" pitchFamily="34" charset="0"/>
                  <a:ea typeface="Roboto" pitchFamily="34" charset="-122"/>
                  <a:cs typeface="Roboto" pitchFamily="34" charset="-120"/>
                </a:rPr>
                <a:t>One next step within 90 days, micro-upskilling or stretch assignment.</a:t>
              </a:r>
              <a:endParaRPr lang="en-US" sz="1667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C77DF2-17F5-7494-72AA-EA8EFEB2AFCC}"/>
              </a:ext>
            </a:extLst>
          </p:cNvPr>
          <p:cNvGrpSpPr/>
          <p:nvPr/>
        </p:nvGrpSpPr>
        <p:grpSpPr>
          <a:xfrm>
            <a:off x="5983973" y="1819051"/>
            <a:ext cx="4907124" cy="1319349"/>
            <a:chOff x="4950669" y="457603"/>
            <a:chExt cx="5121136" cy="13193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313847-C6CC-8192-3425-5B74DD71AE0E}"/>
                </a:ext>
              </a:extLst>
            </p:cNvPr>
            <p:cNvSpPr/>
            <p:nvPr/>
          </p:nvSpPr>
          <p:spPr>
            <a:xfrm>
              <a:off x="4950669" y="457603"/>
              <a:ext cx="5121136" cy="131934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6D425E-14D8-8725-BA18-270DB33CE057}"/>
                </a:ext>
              </a:extLst>
            </p:cNvPr>
            <p:cNvGrpSpPr/>
            <p:nvPr/>
          </p:nvGrpSpPr>
          <p:grpSpPr>
            <a:xfrm>
              <a:off x="5444956" y="624161"/>
              <a:ext cx="4308643" cy="938676"/>
              <a:chOff x="2007078" y="3350551"/>
              <a:chExt cx="3391895" cy="938676"/>
            </a:xfrm>
          </p:grpSpPr>
          <p:sp>
            <p:nvSpPr>
              <p:cNvPr id="12" name="Text 3">
                <a:extLst>
                  <a:ext uri="{FF2B5EF4-FFF2-40B4-BE49-F238E27FC236}">
                    <a16:creationId xmlns:a16="http://schemas.microsoft.com/office/drawing/2014/main" id="{9052DA8F-7539-40F6-1E35-947602DDF6D5}"/>
                  </a:ext>
                </a:extLst>
              </p:cNvPr>
              <p:cNvSpPr/>
              <p:nvPr/>
            </p:nvSpPr>
            <p:spPr>
              <a:xfrm>
                <a:off x="2101290" y="3350551"/>
                <a:ext cx="2973728" cy="23630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250"/>
                  </a:lnSpc>
                </a:pPr>
                <a:r>
                  <a:rPr lang="en-US" sz="1830" b="1" dirty="0">
                    <a:solidFill>
                      <a:srgbClr val="3C3939"/>
                    </a:solidFill>
                    <a:latin typeface="Raleway" pitchFamily="34" charset="0"/>
                    <a:ea typeface="Raleway" pitchFamily="34" charset="-122"/>
                    <a:cs typeface="Raleway" pitchFamily="34" charset="-120"/>
                  </a:rPr>
                  <a:t>Mentorship</a:t>
                </a:r>
                <a:r>
                  <a:rPr lang="en-US" sz="2400" b="1" dirty="0">
                    <a:solidFill>
                      <a:srgbClr val="3C3939"/>
                    </a:solidFill>
                    <a:latin typeface="Raleway" pitchFamily="34" charset="0"/>
                    <a:ea typeface="Raleway" pitchFamily="34" charset="-122"/>
                    <a:cs typeface="Raleway" pitchFamily="34" charset="-120"/>
                  </a:rPr>
                  <a:t> </a:t>
                </a:r>
                <a:r>
                  <a:rPr lang="en-US" sz="1830" b="1" dirty="0">
                    <a:solidFill>
                      <a:srgbClr val="3C3939"/>
                    </a:solidFill>
                    <a:latin typeface="Raleway" pitchFamily="34" charset="0"/>
                    <a:ea typeface="Raleway" pitchFamily="34" charset="-122"/>
                    <a:cs typeface="Raleway" pitchFamily="34" charset="-120"/>
                  </a:rPr>
                  <a:t>or Sponsor Program</a:t>
                </a:r>
                <a:endParaRPr lang="en-US" sz="1830" b="1" dirty="0"/>
              </a:p>
            </p:txBody>
          </p:sp>
          <p:sp>
            <p:nvSpPr>
              <p:cNvPr id="14" name="Text 4">
                <a:extLst>
                  <a:ext uri="{FF2B5EF4-FFF2-40B4-BE49-F238E27FC236}">
                    <a16:creationId xmlns:a16="http://schemas.microsoft.com/office/drawing/2014/main" id="{9F9F1D2A-F60F-FE2C-EA43-AA641CE95E0B}"/>
                  </a:ext>
                </a:extLst>
              </p:cNvPr>
              <p:cNvSpPr/>
              <p:nvPr/>
            </p:nvSpPr>
            <p:spPr>
              <a:xfrm>
                <a:off x="2007078" y="3700264"/>
                <a:ext cx="3391895" cy="58896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292"/>
                  </a:lnSpc>
                </a:pPr>
                <a:r>
                  <a:rPr lang="en-US" sz="1670" dirty="0">
                    <a:solidFill>
                      <a:srgbClr val="3C3939"/>
                    </a:solidFill>
                    <a:ea typeface="Roboto" pitchFamily="34" charset="-122"/>
                    <a:cs typeface="Roboto" pitchFamily="34" charset="-120"/>
                  </a:rPr>
                  <a:t>A monthly touchpoint and simple agenda:</a:t>
                </a:r>
              </a:p>
              <a:p>
                <a:pPr>
                  <a:lnSpc>
                    <a:spcPts val="2292"/>
                  </a:lnSpc>
                </a:pPr>
                <a:r>
                  <a:rPr lang="en-US" sz="1670" dirty="0">
                    <a:solidFill>
                      <a:srgbClr val="3C3939"/>
                    </a:solidFill>
                    <a:ea typeface="Roboto" pitchFamily="34" charset="-122"/>
                    <a:cs typeface="Roboto" pitchFamily="34" charset="-120"/>
                  </a:rPr>
                  <a:t>  Wins, Blockers, Help needed, Next steps </a:t>
                </a:r>
                <a:endParaRPr lang="en-US" sz="1670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100C9C-5173-572C-7144-7420CFBCF12C}"/>
              </a:ext>
            </a:extLst>
          </p:cNvPr>
          <p:cNvGrpSpPr/>
          <p:nvPr/>
        </p:nvGrpSpPr>
        <p:grpSpPr>
          <a:xfrm>
            <a:off x="5127478" y="3488113"/>
            <a:ext cx="3005287" cy="1708784"/>
            <a:chOff x="4857053" y="2861470"/>
            <a:chExt cx="3331172" cy="1708784"/>
          </a:xfrm>
          <a:solidFill>
            <a:schemeClr val="bg2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4CFE85-480F-6598-8A74-A4E4CA1247CA}"/>
                </a:ext>
              </a:extLst>
            </p:cNvPr>
            <p:cNvGrpSpPr/>
            <p:nvPr/>
          </p:nvGrpSpPr>
          <p:grpSpPr>
            <a:xfrm>
              <a:off x="4857053" y="2861470"/>
              <a:ext cx="3331172" cy="1708784"/>
              <a:chOff x="4956373" y="2861471"/>
              <a:chExt cx="3331172" cy="1708784"/>
            </a:xfrm>
            <a:grpFill/>
          </p:grpSpPr>
          <p:sp>
            <p:nvSpPr>
              <p:cNvPr id="4" name="Shape 1"/>
              <p:cNvSpPr/>
              <p:nvPr/>
            </p:nvSpPr>
            <p:spPr>
              <a:xfrm>
                <a:off x="4956373" y="2861471"/>
                <a:ext cx="3331172" cy="1708784"/>
              </a:xfrm>
              <a:prstGeom prst="roundRect">
                <a:avLst>
                  <a:gd name="adj" fmla="val 3952"/>
                </a:avLst>
              </a:prstGeom>
              <a:grpFill/>
              <a:ln w="7620">
                <a:solidFill>
                  <a:srgbClr val="C7C7D0"/>
                </a:solidFill>
                <a:prstDash val="solid"/>
              </a:ln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6" name="Text 3"/>
              <p:cNvSpPr/>
              <p:nvPr/>
            </p:nvSpPr>
            <p:spPr>
              <a:xfrm>
                <a:off x="5460455" y="3500852"/>
                <a:ext cx="2554880" cy="920655"/>
              </a:xfrm>
              <a:prstGeom prst="rect">
                <a:avLst/>
              </a:prstGeom>
              <a:grpFill/>
              <a:ln/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375"/>
                  </a:lnSpc>
                </a:pPr>
                <a:r>
                  <a:rPr lang="en-US" sz="1667" dirty="0">
                    <a:solidFill>
                      <a:srgbClr val="3C3939"/>
                    </a:solidFill>
                    <a:latin typeface="Aptos" panose="020B0004020202020204" pitchFamily="34" charset="0"/>
                    <a:ea typeface="Roboto" pitchFamily="34" charset="-122"/>
                    <a:cs typeface="Roboto" pitchFamily="34" charset="-120"/>
                  </a:rPr>
                  <a:t>Ask, </a:t>
                </a:r>
                <a:r>
                  <a:rPr lang="en-US" sz="1667" b="1" u="sng" dirty="0">
                    <a:solidFill>
                      <a:srgbClr val="3C3939"/>
                    </a:solidFill>
                    <a:latin typeface="Aptos" panose="020B0004020202020204" pitchFamily="34" charset="0"/>
                    <a:ea typeface="Roboto" pitchFamily="34" charset="-122"/>
                    <a:cs typeface="Roboto" pitchFamily="34" charset="-120"/>
                  </a:rPr>
                  <a:t>Listen</a:t>
                </a:r>
                <a:r>
                  <a:rPr lang="en-US" sz="1667" b="1" dirty="0">
                    <a:solidFill>
                      <a:srgbClr val="3C3939"/>
                    </a:solidFill>
                    <a:latin typeface="Aptos" panose="020B0004020202020204" pitchFamily="34" charset="0"/>
                    <a:ea typeface="Roboto" pitchFamily="34" charset="-122"/>
                    <a:cs typeface="Roboto" pitchFamily="34" charset="-120"/>
                  </a:rPr>
                  <a:t>, </a:t>
                </a:r>
                <a:r>
                  <a:rPr lang="en-US" sz="1667" dirty="0">
                    <a:solidFill>
                      <a:srgbClr val="3C3939"/>
                    </a:solidFill>
                    <a:latin typeface="Aptos" panose="020B0004020202020204" pitchFamily="34" charset="0"/>
                    <a:ea typeface="Roboto" pitchFamily="34" charset="-122"/>
                    <a:cs typeface="Roboto" pitchFamily="34" charset="-120"/>
                  </a:rPr>
                  <a:t>contract, commit. Short questions that build ownership. </a:t>
                </a:r>
                <a:endParaRPr lang="en-US" sz="1667" b="1" u="sng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5" name="Text 2"/>
            <p:cNvSpPr/>
            <p:nvPr/>
          </p:nvSpPr>
          <p:spPr>
            <a:xfrm>
              <a:off x="5352078" y="3056829"/>
              <a:ext cx="2362696" cy="295275"/>
            </a:xfrm>
            <a:prstGeom prst="rect">
              <a:avLst/>
            </a:prstGeom>
            <a:grp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292"/>
                </a:lnSpc>
              </a:pPr>
              <a:r>
                <a:rPr lang="en-US" sz="1833" b="1" dirty="0">
                  <a:solidFill>
                    <a:srgbClr val="3C3939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Manager as a Coach</a:t>
              </a:r>
              <a:endParaRPr lang="en-US" sz="1833" b="1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75CFDA6-4346-5389-146B-044772C9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506" y="6450677"/>
            <a:ext cx="1565652" cy="4073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24EBCF-2462-87EB-2BC8-40DD73E10C94}"/>
              </a:ext>
            </a:extLst>
          </p:cNvPr>
          <p:cNvGrpSpPr/>
          <p:nvPr/>
        </p:nvGrpSpPr>
        <p:grpSpPr>
          <a:xfrm>
            <a:off x="6044872" y="389056"/>
            <a:ext cx="4353413" cy="1181298"/>
            <a:chOff x="4939980" y="2474812"/>
            <a:chExt cx="6698003" cy="1181298"/>
          </a:xfrm>
        </p:grpSpPr>
        <p:sp>
          <p:nvSpPr>
            <p:cNvPr id="3" name="Text 0"/>
            <p:cNvSpPr/>
            <p:nvPr/>
          </p:nvSpPr>
          <p:spPr>
            <a:xfrm>
              <a:off x="4939980" y="2474812"/>
              <a:ext cx="6698003" cy="5906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625"/>
                </a:lnSpc>
              </a:pPr>
              <a:r>
                <a:rPr lang="en-US" sz="3708" b="1" dirty="0">
                  <a:solidFill>
                    <a:srgbClr val="1B1B27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Retain Levers</a:t>
              </a:r>
              <a:endParaRPr lang="en-US" sz="3708" b="1" dirty="0"/>
            </a:p>
          </p:txBody>
        </p:sp>
        <p:sp>
          <p:nvSpPr>
            <p:cNvPr id="10" name="Text 0">
              <a:extLst>
                <a:ext uri="{FF2B5EF4-FFF2-40B4-BE49-F238E27FC236}">
                  <a16:creationId xmlns:a16="http://schemas.microsoft.com/office/drawing/2014/main" id="{B23D5152-26BA-A0D5-78E9-639AE25E6CC7}"/>
                </a:ext>
              </a:extLst>
            </p:cNvPr>
            <p:cNvSpPr/>
            <p:nvPr/>
          </p:nvSpPr>
          <p:spPr>
            <a:xfrm>
              <a:off x="5752668" y="3065461"/>
              <a:ext cx="5368061" cy="59064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4625"/>
                </a:lnSpc>
              </a:pPr>
              <a:r>
                <a:rPr lang="en-US" sz="2400" b="1" dirty="0">
                  <a:solidFill>
                    <a:srgbClr val="1B1B27"/>
                  </a:solidFill>
                  <a:latin typeface="Raleway" pitchFamily="34" charset="0"/>
                  <a:ea typeface="Raleway" pitchFamily="34" charset="-122"/>
                  <a:cs typeface="Raleway" pitchFamily="34" charset="-120"/>
                </a:rPr>
                <a:t>Support, Growth, Voice</a:t>
              </a:r>
              <a:endParaRPr lang="en-US" sz="2400" b="1" dirty="0"/>
            </a:p>
          </p:txBody>
        </p:sp>
      </p:grpSp>
      <p:sp>
        <p:nvSpPr>
          <p:cNvPr id="20" name="Text 5">
            <a:extLst>
              <a:ext uri="{FF2B5EF4-FFF2-40B4-BE49-F238E27FC236}">
                <a16:creationId xmlns:a16="http://schemas.microsoft.com/office/drawing/2014/main" id="{1BE3DFF5-37A0-DF7C-6285-DFBF07CA93DD}"/>
              </a:ext>
            </a:extLst>
          </p:cNvPr>
          <p:cNvSpPr/>
          <p:nvPr/>
        </p:nvSpPr>
        <p:spPr>
          <a:xfrm>
            <a:off x="6941749" y="5546610"/>
            <a:ext cx="3160294" cy="79002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endParaRPr lang="en-US" sz="2800" b="1" dirty="0">
              <a:solidFill>
                <a:srgbClr val="3C3939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algn="ctr">
              <a:lnSpc>
                <a:spcPts val="2292"/>
              </a:lnSpc>
            </a:pPr>
            <a:r>
              <a:rPr lang="en-US" sz="28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Culture Anchors </a:t>
            </a:r>
            <a:endParaRPr lang="en-US" sz="2800" b="1" dirty="0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F0ADF5BA-F729-9B8E-D9EB-F6AC490DD8CA}"/>
              </a:ext>
            </a:extLst>
          </p:cNvPr>
          <p:cNvSpPr/>
          <p:nvPr/>
        </p:nvSpPr>
        <p:spPr>
          <a:xfrm>
            <a:off x="-393861" y="0"/>
            <a:ext cx="4907124" cy="6857999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91B956-32CE-1A45-E887-485566361BB6}"/>
              </a:ext>
            </a:extLst>
          </p:cNvPr>
          <p:cNvSpPr/>
          <p:nvPr/>
        </p:nvSpPr>
        <p:spPr>
          <a:xfrm>
            <a:off x="-393860" y="0"/>
            <a:ext cx="4907124" cy="6858000"/>
          </a:xfrm>
          <a:prstGeom prst="rect">
            <a:avLst/>
          </a:prstGeom>
          <a:solidFill>
            <a:srgbClr val="7D3FAE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23061</TotalTime>
  <Words>774</Words>
  <Application>Microsoft Office PowerPoint</Application>
  <PresentationFormat>Widescreen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Bold</vt:lpstr>
      <vt:lpstr>Aptos Display</vt:lpstr>
      <vt:lpstr>Arial</vt:lpstr>
      <vt:lpstr>Bradley Hand ITC</vt:lpstr>
      <vt:lpstr>Calibri</vt:lpstr>
      <vt:lpstr>Forte</vt:lpstr>
      <vt:lpstr>Raleway</vt:lpstr>
      <vt:lpstr>Roboto</vt:lpstr>
      <vt:lpstr>Roboto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Huntley</dc:creator>
  <cp:lastModifiedBy>Bruce Huntley</cp:lastModifiedBy>
  <cp:revision>8</cp:revision>
  <dcterms:created xsi:type="dcterms:W3CDTF">2025-06-30T01:27:50Z</dcterms:created>
  <dcterms:modified xsi:type="dcterms:W3CDTF">2025-12-10T15:15:02Z</dcterms:modified>
</cp:coreProperties>
</file>