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42_4D71576B.xml" ContentType="application/vnd.ms-powerpoint.comment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99" r:id="rId5"/>
    <p:sldId id="309" r:id="rId6"/>
    <p:sldId id="322" r:id="rId7"/>
    <p:sldId id="301" r:id="rId8"/>
    <p:sldId id="334" r:id="rId9"/>
    <p:sldId id="336" r:id="rId10"/>
    <p:sldId id="328" r:id="rId11"/>
    <p:sldId id="325" r:id="rId12"/>
    <p:sldId id="324" r:id="rId13"/>
    <p:sldId id="330" r:id="rId14"/>
    <p:sldId id="331" r:id="rId15"/>
    <p:sldId id="323" r:id="rId16"/>
    <p:sldId id="332" r:id="rId17"/>
    <p:sldId id="333" r:id="rId18"/>
    <p:sldId id="335" r:id="rId19"/>
    <p:sldId id="338" r:id="rId20"/>
    <p:sldId id="327" r:id="rId21"/>
    <p:sldId id="337" r:id="rId22"/>
    <p:sldId id="308" r:id="rId23"/>
    <p:sldId id="296"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Editing Info" id="{117D6D38-DF78-44C3-BA1A-A652FAA36910}">
          <p14:sldIdLst/>
        </p14:section>
        <p14:section name="Intro Slides" id="{FE287B3C-C01D-44B4-BA67-54A1004A94E3}">
          <p14:sldIdLst>
            <p14:sldId id="299"/>
            <p14:sldId id="309"/>
            <p14:sldId id="322"/>
          </p14:sldIdLst>
        </p14:section>
        <p14:section name="General Content Slides" id="{45E0EE77-2E79-440B-8188-86F3E60F8CB3}">
          <p14:sldIdLst>
            <p14:sldId id="301"/>
            <p14:sldId id="334"/>
            <p14:sldId id="336"/>
            <p14:sldId id="328"/>
            <p14:sldId id="325"/>
            <p14:sldId id="324"/>
            <p14:sldId id="330"/>
            <p14:sldId id="331"/>
            <p14:sldId id="323"/>
            <p14:sldId id="332"/>
            <p14:sldId id="333"/>
            <p14:sldId id="335"/>
            <p14:sldId id="338"/>
            <p14:sldId id="327"/>
            <p14:sldId id="337"/>
            <p14:sldId id="308"/>
          </p14:sldIdLst>
        </p14:section>
        <p14:section name="Slide Templates" id="{09CA4EF8-2BA7-43CC-BA36-7C0371DF8E3A}">
          <p14:sldIdLst>
            <p14:sldId id="29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276A50-6EFB-AE93-4CD0-C1A7D1F12227}" name="Seth Finkel" initials="SF" userId="S::sfinkel@ironarchtech.com::56e853fb-4996-4a91-a136-32f134687483" providerId="AD"/>
  <p188:author id="{1BB4ABAD-E8F5-AC35-4374-24ACC6CF8DA7}" name="Angela Hopkins" initials="AH" userId="S::ahopkins@ironarchtech.com::15a893ce-1302-41e7-9682-c7d883b94d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570"/>
    <a:srgbClr val="2E69FF"/>
    <a:srgbClr val="56BDBD"/>
    <a:srgbClr val="284063"/>
    <a:srgbClr val="008C98"/>
    <a:srgbClr val="623250"/>
    <a:srgbClr val="B9D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A8FC0-F609-A04B-8747-558442B60AD5}" v="15" dt="2025-12-09T22:11:48.008"/>
    <p1510:client id="{4B1532D7-58B2-0FA5-EE9C-122624BEA147}" v="6" dt="2025-12-09T19:40:35.919"/>
    <p1510:client id="{78D86226-F3D2-7A4D-A0E6-820C62BA435B}" v="2706" dt="2025-12-09T17:48:52.056"/>
    <p1510:client id="{CB844846-E1C7-14DC-7C9D-D717BA0509F0}" v="55" dt="2025-12-09T19:17:44.869"/>
    <p1510:client id="{D1EB18FE-2646-4CB1-A7C3-CEE1C4114572}" v="1938" dt="2025-12-09T22:00:52.344"/>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0068FF"/>
              </a:solidFill>
              <a:prstDash val="solid"/>
              <a:round/>
              <a:headEnd type="none" w="med" len="med"/>
              <a:tailEnd type="none" w="med" len="med"/>
            </a:ln>
          </a:left>
          <a:right>
            <a:ln w="3172" cap="flat" cmpd="sng" algn="ctr">
              <a:solidFill>
                <a:srgbClr val="0068FF"/>
              </a:solidFill>
              <a:prstDash val="solid"/>
              <a:round/>
              <a:headEnd type="none" w="med" len="med"/>
              <a:tailEnd type="none" w="med" len="med"/>
            </a:ln>
          </a:right>
          <a:top>
            <a:ln w="3172" cap="flat" cmpd="sng" algn="ctr">
              <a:solidFill>
                <a:srgbClr val="0068FF"/>
              </a:solidFill>
              <a:prstDash val="solid"/>
              <a:round/>
              <a:headEnd type="none" w="med" len="med"/>
              <a:tailEnd type="none" w="med" len="med"/>
            </a:ln>
          </a:top>
          <a:bottom>
            <a:ln w="3172" cap="flat" cmpd="sng" algn="ctr">
              <a:solidFill>
                <a:srgbClr val="0068FF"/>
              </a:solidFill>
              <a:prstDash val="solid"/>
              <a:round/>
              <a:headEnd type="none" w="med" len="med"/>
              <a:tailEnd type="none" w="med" len="med"/>
            </a:ln>
          </a:bottom>
        </a:tcBdr>
      </a:tcStyle>
    </a:wholeTbl>
    <a:band1H>
      <a:tcStyle>
        <a:tcBdr>
          <a:top>
            <a:ln w="3172" cap="flat" cmpd="sng" algn="ctr">
              <a:solidFill>
                <a:srgbClr val="0068FF"/>
              </a:solidFill>
              <a:prstDash val="solid"/>
              <a:round/>
              <a:headEnd type="none" w="med" len="med"/>
              <a:tailEnd type="none" w="med" len="med"/>
            </a:ln>
          </a:top>
          <a:bottom>
            <a:ln w="3172" cap="flat" cmpd="sng" algn="ctr">
              <a:solidFill>
                <a:srgbClr val="0068FF"/>
              </a:solidFill>
              <a:prstDash val="solid"/>
              <a:round/>
              <a:headEnd type="none" w="med" len="med"/>
              <a:tailEnd type="none" w="med" len="med"/>
            </a:ln>
          </a:bottom>
        </a:tcBdr>
      </a:tcStyle>
    </a:band1H>
    <a:band1V>
      <a:tcStyle>
        <a:tcBdr>
          <a:left>
            <a:ln w="3172" cap="flat" cmpd="sng" algn="ctr">
              <a:solidFill>
                <a:srgbClr val="0068FF"/>
              </a:solidFill>
              <a:prstDash val="solid"/>
              <a:round/>
              <a:headEnd type="none" w="med" len="med"/>
              <a:tailEnd type="none" w="med" len="med"/>
            </a:ln>
          </a:left>
          <a:right>
            <a:ln w="3172" cap="flat" cmpd="sng" algn="ctr">
              <a:solidFill>
                <a:srgbClr val="0068FF"/>
              </a:solidFill>
              <a:prstDash val="solid"/>
              <a:round/>
              <a:headEnd type="none" w="med" len="med"/>
              <a:tailEnd type="none" w="med" len="med"/>
            </a:ln>
          </a:right>
        </a:tcBdr>
      </a:tcStyle>
    </a:band1V>
    <a:band2V>
      <a:tcStyle>
        <a:tcBdr>
          <a:left>
            <a:ln w="3172" cap="flat" cmpd="sng" algn="ctr">
              <a:solidFill>
                <a:srgbClr val="0068FF"/>
              </a:solidFill>
              <a:prstDash val="solid"/>
              <a:round/>
              <a:headEnd type="none" w="med" len="med"/>
              <a:tailEnd type="none" w="med" len="med"/>
            </a:ln>
          </a:left>
          <a:right>
            <a:ln w="3172" cap="flat" cmpd="sng" algn="ctr">
              <a:solidFill>
                <a:srgbClr val="0068FF"/>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68FF"/>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0068FF"/>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0"/>
    <p:restoredTop sz="94678"/>
  </p:normalViewPr>
  <p:slideViewPr>
    <p:cSldViewPr snapToGrid="0">
      <p:cViewPr varScale="1">
        <p:scale>
          <a:sx n="109" d="100"/>
          <a:sy n="109" d="100"/>
        </p:scale>
        <p:origin x="8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5C-4ACC-8C7B-68B7779538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FC1D-4F2E-A01F-F080A016536E}"/>
              </c:ext>
            </c:extLst>
          </c:dPt>
          <c:dLbls>
            <c:dLbl>
              <c:idx val="1"/>
              <c:layout>
                <c:manualLayout>
                  <c:x val="0.15394902678595124"/>
                  <c:y val="0.1493080076171665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C1D-4F2E-A01F-F080A016536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Veteran</c:v>
                </c:pt>
                <c:pt idx="1">
                  <c:v>Non-Veteran</c:v>
                </c:pt>
              </c:strCache>
            </c:strRef>
          </c:cat>
          <c:val>
            <c:numRef>
              <c:f>Sheet1!$B$2:$B$3</c:f>
              <c:numCache>
                <c:formatCode>0.00%</c:formatCode>
                <c:ptCount val="2"/>
                <c:pt idx="0">
                  <c:v>0.35199999999999998</c:v>
                </c:pt>
                <c:pt idx="1">
                  <c:v>0.64800000000000002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6="http://schemas.microsoft.com/office/drawing/2014/chart" uri="{C3380CC4-5D6E-409C-BE32-E72D297353CC}">
              <c16:uniqueId val="{00000000-FC1D-4F2E-A01F-F080A016536E}"/>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42_4D71576B.xml><?xml version="1.0" encoding="utf-8"?>
<p188:cmLst xmlns:a="http://schemas.openxmlformats.org/drawingml/2006/main" xmlns:r="http://schemas.openxmlformats.org/officeDocument/2006/relationships" xmlns:p188="http://schemas.microsoft.com/office/powerpoint/2018/8/main">
  <p188:cm id="{816B720D-CB2B-4AC8-B2FD-C8229F9D4988}" authorId="{34276A50-6EFB-AE93-4CD0-C1A7D1F12227}" status="resolved" created="2025-07-14T17:46:42.678" complete="100000">
    <ac:deMkLst xmlns:ac="http://schemas.microsoft.com/office/drawing/2013/main/command">
      <pc:docMk xmlns:pc="http://schemas.microsoft.com/office/powerpoint/2013/main/command"/>
      <pc:sldMk xmlns:pc="http://schemas.microsoft.com/office/powerpoint/2013/main/command" cId="0" sldId="290"/>
      <ac:graphicFrameMk id="7" creationId="{46A66D88-E3AD-972A-A404-8CEF7F99BBA6}"/>
    </ac:deMkLst>
    <p188:replyLst>
      <p188:reply id="{574CE391-3B79-4DE0-8149-F515570E0ACA}" authorId="{1BB4ABAD-E8F5-AC35-4374-24ACC6CF8DA7}" created="2025-07-14T17:54:37.307">
        <p188:txBody>
          <a:bodyPr/>
          <a:lstStyle/>
          <a:p>
            <a:r>
              <a:rPr lang="en-US"/>
              <a:t>Love it!</a:t>
            </a:r>
          </a:p>
        </p188:txBody>
      </p188:reply>
    </p188:replyLst>
    <p188:txBody>
      <a:bodyPr/>
      <a:lstStyle/>
      <a:p>
        <a:r>
          <a:rPr lang="en-US"/>
          <a:t>Modified this chart a bit.  Hope all like it.</a:t>
        </a:r>
      </a:p>
    </p188:txBody>
  </p188:cm>
</p188: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F5E90-A15C-4F29-8D35-10F3D10A95E5}" type="doc">
      <dgm:prSet loTypeId="urn:microsoft.com/office/officeart/2005/8/layout/process1" loCatId="process" qsTypeId="urn:microsoft.com/office/officeart/2005/8/quickstyle/simple1" qsCatId="simple" csTypeId="urn:microsoft.com/office/officeart/2005/8/colors/accent1_5" csCatId="accent1" phldr="1"/>
      <dgm:spPr/>
      <dgm:t>
        <a:bodyPr/>
        <a:lstStyle/>
        <a:p>
          <a:endParaRPr lang="en-US"/>
        </a:p>
      </dgm:t>
    </dgm:pt>
    <dgm:pt modelId="{45829C54-F1CC-4EC0-B188-A45D1E05C0F4}">
      <dgm:prSet phldrT="[Text]" phldr="0"/>
      <dgm:spPr/>
      <dgm:t>
        <a:bodyPr/>
        <a:lstStyle/>
        <a:p>
          <a:r>
            <a:rPr lang="en-US"/>
            <a:t>Logistics</a:t>
          </a:r>
        </a:p>
      </dgm:t>
    </dgm:pt>
    <dgm:pt modelId="{84AAA7DA-7B80-4881-A7A8-CF2F22F17937}" type="parTrans" cxnId="{ABB4BFB6-52B0-4ECF-A36C-44BE4BBBAA49}">
      <dgm:prSet/>
      <dgm:spPr/>
      <dgm:t>
        <a:bodyPr/>
        <a:lstStyle/>
        <a:p>
          <a:endParaRPr lang="en-US"/>
        </a:p>
      </dgm:t>
    </dgm:pt>
    <dgm:pt modelId="{D4B176E0-9B6C-4143-AD44-7FC4C059B427}" type="sibTrans" cxnId="{ABB4BFB6-52B0-4ECF-A36C-44BE4BBBAA49}">
      <dgm:prSet/>
      <dgm:spPr/>
      <dgm:t>
        <a:bodyPr/>
        <a:lstStyle/>
        <a:p>
          <a:endParaRPr lang="en-US"/>
        </a:p>
      </dgm:t>
    </dgm:pt>
    <dgm:pt modelId="{2B111E29-474A-401F-85CD-7118A16150A7}">
      <dgm:prSet phldrT="[Text]" phldr="0"/>
      <dgm:spPr/>
      <dgm:t>
        <a:bodyPr/>
        <a:lstStyle/>
        <a:p>
          <a:r>
            <a:rPr lang="en-US"/>
            <a:t>Supply Chain</a:t>
          </a:r>
        </a:p>
      </dgm:t>
    </dgm:pt>
    <dgm:pt modelId="{34D5F428-3266-4E23-8942-3618E41C26C6}" type="parTrans" cxnId="{DF3D723D-B064-488E-90F2-59F10B71A8E0}">
      <dgm:prSet/>
      <dgm:spPr/>
      <dgm:t>
        <a:bodyPr/>
        <a:lstStyle/>
        <a:p>
          <a:endParaRPr lang="en-US"/>
        </a:p>
      </dgm:t>
    </dgm:pt>
    <dgm:pt modelId="{96924700-7EE3-4C0A-AFA3-C410877BFCB2}" type="sibTrans" cxnId="{DF3D723D-B064-488E-90F2-59F10B71A8E0}">
      <dgm:prSet/>
      <dgm:spPr/>
      <dgm:t>
        <a:bodyPr/>
        <a:lstStyle/>
        <a:p>
          <a:endParaRPr lang="en-US"/>
        </a:p>
      </dgm:t>
    </dgm:pt>
    <dgm:pt modelId="{F7F98815-B480-4EAD-BD3D-DE6084A203DD}" type="pres">
      <dgm:prSet presAssocID="{428F5E90-A15C-4F29-8D35-10F3D10A95E5}" presName="Name0" presStyleCnt="0">
        <dgm:presLayoutVars>
          <dgm:dir/>
          <dgm:resizeHandles val="exact"/>
        </dgm:presLayoutVars>
      </dgm:prSet>
      <dgm:spPr/>
    </dgm:pt>
    <dgm:pt modelId="{E204D54B-9243-4750-8836-A17C3F7645B0}" type="pres">
      <dgm:prSet presAssocID="{45829C54-F1CC-4EC0-B188-A45D1E05C0F4}" presName="node" presStyleLbl="node1" presStyleIdx="0" presStyleCnt="2">
        <dgm:presLayoutVars>
          <dgm:bulletEnabled val="1"/>
        </dgm:presLayoutVars>
      </dgm:prSet>
      <dgm:spPr/>
    </dgm:pt>
    <dgm:pt modelId="{B6BEDB25-831C-40EA-AC3C-6385B80D1C83}" type="pres">
      <dgm:prSet presAssocID="{D4B176E0-9B6C-4143-AD44-7FC4C059B427}" presName="sibTrans" presStyleLbl="sibTrans2D1" presStyleIdx="0" presStyleCnt="1"/>
      <dgm:spPr/>
    </dgm:pt>
    <dgm:pt modelId="{B0C5AA2D-DC95-43FD-A444-212AFCF13447}" type="pres">
      <dgm:prSet presAssocID="{D4B176E0-9B6C-4143-AD44-7FC4C059B427}" presName="connectorText" presStyleLbl="sibTrans2D1" presStyleIdx="0" presStyleCnt="1"/>
      <dgm:spPr/>
    </dgm:pt>
    <dgm:pt modelId="{D5F4B627-CA1A-4447-8CAF-E51090CF50E0}" type="pres">
      <dgm:prSet presAssocID="{2B111E29-474A-401F-85CD-7118A16150A7}" presName="node" presStyleLbl="node1" presStyleIdx="1" presStyleCnt="2">
        <dgm:presLayoutVars>
          <dgm:bulletEnabled val="1"/>
        </dgm:presLayoutVars>
      </dgm:prSet>
      <dgm:spPr/>
    </dgm:pt>
  </dgm:ptLst>
  <dgm:cxnLst>
    <dgm:cxn modelId="{E554260B-7CA8-4992-8451-5FD841BB16DA}" type="presOf" srcId="{D4B176E0-9B6C-4143-AD44-7FC4C059B427}" destId="{B6BEDB25-831C-40EA-AC3C-6385B80D1C83}" srcOrd="0" destOrd="0" presId="urn:microsoft.com/office/officeart/2005/8/layout/process1"/>
    <dgm:cxn modelId="{5B491C0F-B32B-4449-B14E-75547695E224}" type="presOf" srcId="{2B111E29-474A-401F-85CD-7118A16150A7}" destId="{D5F4B627-CA1A-4447-8CAF-E51090CF50E0}" srcOrd="0" destOrd="0" presId="urn:microsoft.com/office/officeart/2005/8/layout/process1"/>
    <dgm:cxn modelId="{30FE9D21-1525-4EBE-BAFB-3B504B96A365}" type="presOf" srcId="{428F5E90-A15C-4F29-8D35-10F3D10A95E5}" destId="{F7F98815-B480-4EAD-BD3D-DE6084A203DD}" srcOrd="0" destOrd="0" presId="urn:microsoft.com/office/officeart/2005/8/layout/process1"/>
    <dgm:cxn modelId="{BECFB525-18BE-4EDC-A079-BB6E92C74578}" type="presOf" srcId="{D4B176E0-9B6C-4143-AD44-7FC4C059B427}" destId="{B0C5AA2D-DC95-43FD-A444-212AFCF13447}" srcOrd="1" destOrd="0" presId="urn:microsoft.com/office/officeart/2005/8/layout/process1"/>
    <dgm:cxn modelId="{DF3D723D-B064-488E-90F2-59F10B71A8E0}" srcId="{428F5E90-A15C-4F29-8D35-10F3D10A95E5}" destId="{2B111E29-474A-401F-85CD-7118A16150A7}" srcOrd="1" destOrd="0" parTransId="{34D5F428-3266-4E23-8942-3618E41C26C6}" sibTransId="{96924700-7EE3-4C0A-AFA3-C410877BFCB2}"/>
    <dgm:cxn modelId="{6556EF4B-DF31-477C-8A5A-90247B0698BA}" type="presOf" srcId="{45829C54-F1CC-4EC0-B188-A45D1E05C0F4}" destId="{E204D54B-9243-4750-8836-A17C3F7645B0}" srcOrd="0" destOrd="0" presId="urn:microsoft.com/office/officeart/2005/8/layout/process1"/>
    <dgm:cxn modelId="{ABB4BFB6-52B0-4ECF-A36C-44BE4BBBAA49}" srcId="{428F5E90-A15C-4F29-8D35-10F3D10A95E5}" destId="{45829C54-F1CC-4EC0-B188-A45D1E05C0F4}" srcOrd="0" destOrd="0" parTransId="{84AAA7DA-7B80-4881-A7A8-CF2F22F17937}" sibTransId="{D4B176E0-9B6C-4143-AD44-7FC4C059B427}"/>
    <dgm:cxn modelId="{B2E7B7F4-1B6B-451B-8646-6E0EA49E8C54}" type="presParOf" srcId="{F7F98815-B480-4EAD-BD3D-DE6084A203DD}" destId="{E204D54B-9243-4750-8836-A17C3F7645B0}" srcOrd="0" destOrd="0" presId="urn:microsoft.com/office/officeart/2005/8/layout/process1"/>
    <dgm:cxn modelId="{84A6102B-81E7-4EB3-979B-6EFCD2CBA575}" type="presParOf" srcId="{F7F98815-B480-4EAD-BD3D-DE6084A203DD}" destId="{B6BEDB25-831C-40EA-AC3C-6385B80D1C83}" srcOrd="1" destOrd="0" presId="urn:microsoft.com/office/officeart/2005/8/layout/process1"/>
    <dgm:cxn modelId="{E40A6940-38E7-45C5-87E9-809D0485BC79}" type="presParOf" srcId="{B6BEDB25-831C-40EA-AC3C-6385B80D1C83}" destId="{B0C5AA2D-DC95-43FD-A444-212AFCF13447}" srcOrd="0" destOrd="0" presId="urn:microsoft.com/office/officeart/2005/8/layout/process1"/>
    <dgm:cxn modelId="{51DAAAF3-7927-4DB8-B75D-7AC5F6914993}" type="presParOf" srcId="{F7F98815-B480-4EAD-BD3D-DE6084A203DD}" destId="{D5F4B627-CA1A-4447-8CAF-E51090CF50E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F5E90-A15C-4F29-8D35-10F3D10A95E5}" type="doc">
      <dgm:prSet loTypeId="urn:microsoft.com/office/officeart/2005/8/layout/process1" loCatId="process" qsTypeId="urn:microsoft.com/office/officeart/2005/8/quickstyle/simple1" qsCatId="simple" csTypeId="urn:microsoft.com/office/officeart/2005/8/colors/accent2_5" csCatId="accent2" phldr="1"/>
      <dgm:spPr/>
      <dgm:t>
        <a:bodyPr/>
        <a:lstStyle/>
        <a:p>
          <a:endParaRPr lang="en-US"/>
        </a:p>
      </dgm:t>
    </dgm:pt>
    <dgm:pt modelId="{45829C54-F1CC-4EC0-B188-A45D1E05C0F4}">
      <dgm:prSet phldrT="[Text]" phldr="0"/>
      <dgm:spPr/>
      <dgm:t>
        <a:bodyPr/>
        <a:lstStyle/>
        <a:p>
          <a:r>
            <a:rPr lang="en-US"/>
            <a:t>Communications</a:t>
          </a:r>
        </a:p>
      </dgm:t>
    </dgm:pt>
    <dgm:pt modelId="{84AAA7DA-7B80-4881-A7A8-CF2F22F17937}" type="parTrans" cxnId="{ABB4BFB6-52B0-4ECF-A36C-44BE4BBBAA49}">
      <dgm:prSet/>
      <dgm:spPr/>
      <dgm:t>
        <a:bodyPr/>
        <a:lstStyle/>
        <a:p>
          <a:endParaRPr lang="en-US"/>
        </a:p>
      </dgm:t>
    </dgm:pt>
    <dgm:pt modelId="{D4B176E0-9B6C-4143-AD44-7FC4C059B427}" type="sibTrans" cxnId="{ABB4BFB6-52B0-4ECF-A36C-44BE4BBBAA49}">
      <dgm:prSet/>
      <dgm:spPr/>
      <dgm:t>
        <a:bodyPr/>
        <a:lstStyle/>
        <a:p>
          <a:endParaRPr lang="en-US"/>
        </a:p>
      </dgm:t>
    </dgm:pt>
    <dgm:pt modelId="{2B111E29-474A-401F-85CD-7118A16150A7}">
      <dgm:prSet phldrT="[Text]" phldr="0"/>
      <dgm:spPr/>
      <dgm:t>
        <a:bodyPr/>
        <a:lstStyle/>
        <a:p>
          <a:r>
            <a:rPr lang="en-US"/>
            <a:t>IT Support</a:t>
          </a:r>
        </a:p>
      </dgm:t>
    </dgm:pt>
    <dgm:pt modelId="{34D5F428-3266-4E23-8942-3618E41C26C6}" type="parTrans" cxnId="{DF3D723D-B064-488E-90F2-59F10B71A8E0}">
      <dgm:prSet/>
      <dgm:spPr/>
      <dgm:t>
        <a:bodyPr/>
        <a:lstStyle/>
        <a:p>
          <a:endParaRPr lang="en-US"/>
        </a:p>
      </dgm:t>
    </dgm:pt>
    <dgm:pt modelId="{96924700-7EE3-4C0A-AFA3-C410877BFCB2}" type="sibTrans" cxnId="{DF3D723D-B064-488E-90F2-59F10B71A8E0}">
      <dgm:prSet/>
      <dgm:spPr/>
      <dgm:t>
        <a:bodyPr/>
        <a:lstStyle/>
        <a:p>
          <a:endParaRPr lang="en-US"/>
        </a:p>
      </dgm:t>
    </dgm:pt>
    <dgm:pt modelId="{F7F98815-B480-4EAD-BD3D-DE6084A203DD}" type="pres">
      <dgm:prSet presAssocID="{428F5E90-A15C-4F29-8D35-10F3D10A95E5}" presName="Name0" presStyleCnt="0">
        <dgm:presLayoutVars>
          <dgm:dir/>
          <dgm:resizeHandles val="exact"/>
        </dgm:presLayoutVars>
      </dgm:prSet>
      <dgm:spPr/>
    </dgm:pt>
    <dgm:pt modelId="{E204D54B-9243-4750-8836-A17C3F7645B0}" type="pres">
      <dgm:prSet presAssocID="{45829C54-F1CC-4EC0-B188-A45D1E05C0F4}" presName="node" presStyleLbl="node1" presStyleIdx="0" presStyleCnt="2">
        <dgm:presLayoutVars>
          <dgm:bulletEnabled val="1"/>
        </dgm:presLayoutVars>
      </dgm:prSet>
      <dgm:spPr/>
    </dgm:pt>
    <dgm:pt modelId="{B6BEDB25-831C-40EA-AC3C-6385B80D1C83}" type="pres">
      <dgm:prSet presAssocID="{D4B176E0-9B6C-4143-AD44-7FC4C059B427}" presName="sibTrans" presStyleLbl="sibTrans2D1" presStyleIdx="0" presStyleCnt="1"/>
      <dgm:spPr/>
    </dgm:pt>
    <dgm:pt modelId="{B0C5AA2D-DC95-43FD-A444-212AFCF13447}" type="pres">
      <dgm:prSet presAssocID="{D4B176E0-9B6C-4143-AD44-7FC4C059B427}" presName="connectorText" presStyleLbl="sibTrans2D1" presStyleIdx="0" presStyleCnt="1"/>
      <dgm:spPr/>
    </dgm:pt>
    <dgm:pt modelId="{D5F4B627-CA1A-4447-8CAF-E51090CF50E0}" type="pres">
      <dgm:prSet presAssocID="{2B111E29-474A-401F-85CD-7118A16150A7}" presName="node" presStyleLbl="node1" presStyleIdx="1" presStyleCnt="2">
        <dgm:presLayoutVars>
          <dgm:bulletEnabled val="1"/>
        </dgm:presLayoutVars>
      </dgm:prSet>
      <dgm:spPr/>
    </dgm:pt>
  </dgm:ptLst>
  <dgm:cxnLst>
    <dgm:cxn modelId="{E554260B-7CA8-4992-8451-5FD841BB16DA}" type="presOf" srcId="{D4B176E0-9B6C-4143-AD44-7FC4C059B427}" destId="{B6BEDB25-831C-40EA-AC3C-6385B80D1C83}" srcOrd="0" destOrd="0" presId="urn:microsoft.com/office/officeart/2005/8/layout/process1"/>
    <dgm:cxn modelId="{5B491C0F-B32B-4449-B14E-75547695E224}" type="presOf" srcId="{2B111E29-474A-401F-85CD-7118A16150A7}" destId="{D5F4B627-CA1A-4447-8CAF-E51090CF50E0}" srcOrd="0" destOrd="0" presId="urn:microsoft.com/office/officeart/2005/8/layout/process1"/>
    <dgm:cxn modelId="{30FE9D21-1525-4EBE-BAFB-3B504B96A365}" type="presOf" srcId="{428F5E90-A15C-4F29-8D35-10F3D10A95E5}" destId="{F7F98815-B480-4EAD-BD3D-DE6084A203DD}" srcOrd="0" destOrd="0" presId="urn:microsoft.com/office/officeart/2005/8/layout/process1"/>
    <dgm:cxn modelId="{BECFB525-18BE-4EDC-A079-BB6E92C74578}" type="presOf" srcId="{D4B176E0-9B6C-4143-AD44-7FC4C059B427}" destId="{B0C5AA2D-DC95-43FD-A444-212AFCF13447}" srcOrd="1" destOrd="0" presId="urn:microsoft.com/office/officeart/2005/8/layout/process1"/>
    <dgm:cxn modelId="{DF3D723D-B064-488E-90F2-59F10B71A8E0}" srcId="{428F5E90-A15C-4F29-8D35-10F3D10A95E5}" destId="{2B111E29-474A-401F-85CD-7118A16150A7}" srcOrd="1" destOrd="0" parTransId="{34D5F428-3266-4E23-8942-3618E41C26C6}" sibTransId="{96924700-7EE3-4C0A-AFA3-C410877BFCB2}"/>
    <dgm:cxn modelId="{6556EF4B-DF31-477C-8A5A-90247B0698BA}" type="presOf" srcId="{45829C54-F1CC-4EC0-B188-A45D1E05C0F4}" destId="{E204D54B-9243-4750-8836-A17C3F7645B0}" srcOrd="0" destOrd="0" presId="urn:microsoft.com/office/officeart/2005/8/layout/process1"/>
    <dgm:cxn modelId="{ABB4BFB6-52B0-4ECF-A36C-44BE4BBBAA49}" srcId="{428F5E90-A15C-4F29-8D35-10F3D10A95E5}" destId="{45829C54-F1CC-4EC0-B188-A45D1E05C0F4}" srcOrd="0" destOrd="0" parTransId="{84AAA7DA-7B80-4881-A7A8-CF2F22F17937}" sibTransId="{D4B176E0-9B6C-4143-AD44-7FC4C059B427}"/>
    <dgm:cxn modelId="{B2E7B7F4-1B6B-451B-8646-6E0EA49E8C54}" type="presParOf" srcId="{F7F98815-B480-4EAD-BD3D-DE6084A203DD}" destId="{E204D54B-9243-4750-8836-A17C3F7645B0}" srcOrd="0" destOrd="0" presId="urn:microsoft.com/office/officeart/2005/8/layout/process1"/>
    <dgm:cxn modelId="{84A6102B-81E7-4EB3-979B-6EFCD2CBA575}" type="presParOf" srcId="{F7F98815-B480-4EAD-BD3D-DE6084A203DD}" destId="{B6BEDB25-831C-40EA-AC3C-6385B80D1C83}" srcOrd="1" destOrd="0" presId="urn:microsoft.com/office/officeart/2005/8/layout/process1"/>
    <dgm:cxn modelId="{E40A6940-38E7-45C5-87E9-809D0485BC79}" type="presParOf" srcId="{B6BEDB25-831C-40EA-AC3C-6385B80D1C83}" destId="{B0C5AA2D-DC95-43FD-A444-212AFCF13447}" srcOrd="0" destOrd="0" presId="urn:microsoft.com/office/officeart/2005/8/layout/process1"/>
    <dgm:cxn modelId="{51DAAAF3-7927-4DB8-B75D-7AC5F6914993}" type="presParOf" srcId="{F7F98815-B480-4EAD-BD3D-DE6084A203DD}" destId="{D5F4B627-CA1A-4447-8CAF-E51090CF50E0}"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F5E90-A15C-4F29-8D35-10F3D10A95E5}"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US"/>
        </a:p>
      </dgm:t>
    </dgm:pt>
    <dgm:pt modelId="{45829C54-F1CC-4EC0-B188-A45D1E05C0F4}">
      <dgm:prSet phldrT="[Text]" phldr="0"/>
      <dgm:spPr/>
      <dgm:t>
        <a:bodyPr/>
        <a:lstStyle/>
        <a:p>
          <a:r>
            <a:rPr lang="en-US"/>
            <a:t>Squad Leader</a:t>
          </a:r>
        </a:p>
      </dgm:t>
    </dgm:pt>
    <dgm:pt modelId="{84AAA7DA-7B80-4881-A7A8-CF2F22F17937}" type="parTrans" cxnId="{ABB4BFB6-52B0-4ECF-A36C-44BE4BBBAA49}">
      <dgm:prSet/>
      <dgm:spPr/>
      <dgm:t>
        <a:bodyPr/>
        <a:lstStyle/>
        <a:p>
          <a:endParaRPr lang="en-US"/>
        </a:p>
      </dgm:t>
    </dgm:pt>
    <dgm:pt modelId="{D4B176E0-9B6C-4143-AD44-7FC4C059B427}" type="sibTrans" cxnId="{ABB4BFB6-52B0-4ECF-A36C-44BE4BBBAA49}">
      <dgm:prSet/>
      <dgm:spPr/>
      <dgm:t>
        <a:bodyPr/>
        <a:lstStyle/>
        <a:p>
          <a:endParaRPr lang="en-US"/>
        </a:p>
      </dgm:t>
    </dgm:pt>
    <dgm:pt modelId="{2B111E29-474A-401F-85CD-7118A16150A7}">
      <dgm:prSet phldrT="[Text]" phldr="0"/>
      <dgm:spPr/>
      <dgm:t>
        <a:bodyPr/>
        <a:lstStyle/>
        <a:p>
          <a:r>
            <a:rPr lang="en-US"/>
            <a:t>Supervisor</a:t>
          </a:r>
        </a:p>
      </dgm:t>
    </dgm:pt>
    <dgm:pt modelId="{34D5F428-3266-4E23-8942-3618E41C26C6}" type="parTrans" cxnId="{DF3D723D-B064-488E-90F2-59F10B71A8E0}">
      <dgm:prSet/>
      <dgm:spPr/>
      <dgm:t>
        <a:bodyPr/>
        <a:lstStyle/>
        <a:p>
          <a:endParaRPr lang="en-US"/>
        </a:p>
      </dgm:t>
    </dgm:pt>
    <dgm:pt modelId="{96924700-7EE3-4C0A-AFA3-C410877BFCB2}" type="sibTrans" cxnId="{DF3D723D-B064-488E-90F2-59F10B71A8E0}">
      <dgm:prSet/>
      <dgm:spPr/>
      <dgm:t>
        <a:bodyPr/>
        <a:lstStyle/>
        <a:p>
          <a:endParaRPr lang="en-US"/>
        </a:p>
      </dgm:t>
    </dgm:pt>
    <dgm:pt modelId="{F7F98815-B480-4EAD-BD3D-DE6084A203DD}" type="pres">
      <dgm:prSet presAssocID="{428F5E90-A15C-4F29-8D35-10F3D10A95E5}" presName="Name0" presStyleCnt="0">
        <dgm:presLayoutVars>
          <dgm:dir/>
          <dgm:resizeHandles val="exact"/>
        </dgm:presLayoutVars>
      </dgm:prSet>
      <dgm:spPr/>
    </dgm:pt>
    <dgm:pt modelId="{E204D54B-9243-4750-8836-A17C3F7645B0}" type="pres">
      <dgm:prSet presAssocID="{45829C54-F1CC-4EC0-B188-A45D1E05C0F4}" presName="node" presStyleLbl="node1" presStyleIdx="0" presStyleCnt="2">
        <dgm:presLayoutVars>
          <dgm:bulletEnabled val="1"/>
        </dgm:presLayoutVars>
      </dgm:prSet>
      <dgm:spPr/>
    </dgm:pt>
    <dgm:pt modelId="{B6BEDB25-831C-40EA-AC3C-6385B80D1C83}" type="pres">
      <dgm:prSet presAssocID="{D4B176E0-9B6C-4143-AD44-7FC4C059B427}" presName="sibTrans" presStyleLbl="sibTrans2D1" presStyleIdx="0" presStyleCnt="1"/>
      <dgm:spPr/>
    </dgm:pt>
    <dgm:pt modelId="{B0C5AA2D-DC95-43FD-A444-212AFCF13447}" type="pres">
      <dgm:prSet presAssocID="{D4B176E0-9B6C-4143-AD44-7FC4C059B427}" presName="connectorText" presStyleLbl="sibTrans2D1" presStyleIdx="0" presStyleCnt="1"/>
      <dgm:spPr/>
    </dgm:pt>
    <dgm:pt modelId="{D5F4B627-CA1A-4447-8CAF-E51090CF50E0}" type="pres">
      <dgm:prSet presAssocID="{2B111E29-474A-401F-85CD-7118A16150A7}" presName="node" presStyleLbl="node1" presStyleIdx="1" presStyleCnt="2">
        <dgm:presLayoutVars>
          <dgm:bulletEnabled val="1"/>
        </dgm:presLayoutVars>
      </dgm:prSet>
      <dgm:spPr/>
    </dgm:pt>
  </dgm:ptLst>
  <dgm:cxnLst>
    <dgm:cxn modelId="{E554260B-7CA8-4992-8451-5FD841BB16DA}" type="presOf" srcId="{D4B176E0-9B6C-4143-AD44-7FC4C059B427}" destId="{B6BEDB25-831C-40EA-AC3C-6385B80D1C83}" srcOrd="0" destOrd="0" presId="urn:microsoft.com/office/officeart/2005/8/layout/process1"/>
    <dgm:cxn modelId="{5B491C0F-B32B-4449-B14E-75547695E224}" type="presOf" srcId="{2B111E29-474A-401F-85CD-7118A16150A7}" destId="{D5F4B627-CA1A-4447-8CAF-E51090CF50E0}" srcOrd="0" destOrd="0" presId="urn:microsoft.com/office/officeart/2005/8/layout/process1"/>
    <dgm:cxn modelId="{30FE9D21-1525-4EBE-BAFB-3B504B96A365}" type="presOf" srcId="{428F5E90-A15C-4F29-8D35-10F3D10A95E5}" destId="{F7F98815-B480-4EAD-BD3D-DE6084A203DD}" srcOrd="0" destOrd="0" presId="urn:microsoft.com/office/officeart/2005/8/layout/process1"/>
    <dgm:cxn modelId="{BECFB525-18BE-4EDC-A079-BB6E92C74578}" type="presOf" srcId="{D4B176E0-9B6C-4143-AD44-7FC4C059B427}" destId="{B0C5AA2D-DC95-43FD-A444-212AFCF13447}" srcOrd="1" destOrd="0" presId="urn:microsoft.com/office/officeart/2005/8/layout/process1"/>
    <dgm:cxn modelId="{DF3D723D-B064-488E-90F2-59F10B71A8E0}" srcId="{428F5E90-A15C-4F29-8D35-10F3D10A95E5}" destId="{2B111E29-474A-401F-85CD-7118A16150A7}" srcOrd="1" destOrd="0" parTransId="{34D5F428-3266-4E23-8942-3618E41C26C6}" sibTransId="{96924700-7EE3-4C0A-AFA3-C410877BFCB2}"/>
    <dgm:cxn modelId="{6556EF4B-DF31-477C-8A5A-90247B0698BA}" type="presOf" srcId="{45829C54-F1CC-4EC0-B188-A45D1E05C0F4}" destId="{E204D54B-9243-4750-8836-A17C3F7645B0}" srcOrd="0" destOrd="0" presId="urn:microsoft.com/office/officeart/2005/8/layout/process1"/>
    <dgm:cxn modelId="{ABB4BFB6-52B0-4ECF-A36C-44BE4BBBAA49}" srcId="{428F5E90-A15C-4F29-8D35-10F3D10A95E5}" destId="{45829C54-F1CC-4EC0-B188-A45D1E05C0F4}" srcOrd="0" destOrd="0" parTransId="{84AAA7DA-7B80-4881-A7A8-CF2F22F17937}" sibTransId="{D4B176E0-9B6C-4143-AD44-7FC4C059B427}"/>
    <dgm:cxn modelId="{B2E7B7F4-1B6B-451B-8646-6E0EA49E8C54}" type="presParOf" srcId="{F7F98815-B480-4EAD-BD3D-DE6084A203DD}" destId="{E204D54B-9243-4750-8836-A17C3F7645B0}" srcOrd="0" destOrd="0" presId="urn:microsoft.com/office/officeart/2005/8/layout/process1"/>
    <dgm:cxn modelId="{84A6102B-81E7-4EB3-979B-6EFCD2CBA575}" type="presParOf" srcId="{F7F98815-B480-4EAD-BD3D-DE6084A203DD}" destId="{B6BEDB25-831C-40EA-AC3C-6385B80D1C83}" srcOrd="1" destOrd="0" presId="urn:microsoft.com/office/officeart/2005/8/layout/process1"/>
    <dgm:cxn modelId="{E40A6940-38E7-45C5-87E9-809D0485BC79}" type="presParOf" srcId="{B6BEDB25-831C-40EA-AC3C-6385B80D1C83}" destId="{B0C5AA2D-DC95-43FD-A444-212AFCF13447}" srcOrd="0" destOrd="0" presId="urn:microsoft.com/office/officeart/2005/8/layout/process1"/>
    <dgm:cxn modelId="{51DAAAF3-7927-4DB8-B75D-7AC5F6914993}" type="presParOf" srcId="{F7F98815-B480-4EAD-BD3D-DE6084A203DD}" destId="{D5F4B627-CA1A-4447-8CAF-E51090CF50E0}"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277607-56BF-49A2-B4AD-6E127F2B03DE}"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3C0C8A87-1CAC-4720-963D-1278855F5103}">
      <dgm:prSet phldrT="[Text]" phldr="0"/>
      <dgm:spPr/>
      <dgm:t>
        <a:bodyPr/>
        <a:lstStyle/>
        <a:p>
          <a:r>
            <a:rPr lang="en-US"/>
            <a:t>Flexible Remote/Hybrid Schedules</a:t>
          </a:r>
        </a:p>
      </dgm:t>
    </dgm:pt>
    <dgm:pt modelId="{35796891-44CC-4227-99FF-E5B45880D832}" type="parTrans" cxnId="{33139A70-D595-4F1D-B247-7AF455E01E28}">
      <dgm:prSet/>
      <dgm:spPr/>
      <dgm:t>
        <a:bodyPr/>
        <a:lstStyle/>
        <a:p>
          <a:endParaRPr lang="en-US"/>
        </a:p>
      </dgm:t>
    </dgm:pt>
    <dgm:pt modelId="{4939F9B2-850C-44DC-A75B-F20A9A7826C5}" type="sibTrans" cxnId="{33139A70-D595-4F1D-B247-7AF455E01E28}">
      <dgm:prSet/>
      <dgm:spPr>
        <a:solidFill>
          <a:schemeClr val="accent1"/>
        </a:solidFill>
      </dgm:spPr>
      <dgm:t>
        <a:bodyPr/>
        <a:lstStyle/>
        <a:p>
          <a:endParaRPr lang="en-US"/>
        </a:p>
      </dgm:t>
    </dgm:pt>
    <dgm:pt modelId="{0BB39328-F944-4B45-A93D-A91463A8FC49}">
      <dgm:prSet phldrT="[Text]" phldr="0"/>
      <dgm:spPr/>
      <dgm:t>
        <a:bodyPr/>
        <a:lstStyle/>
        <a:p>
          <a:r>
            <a:rPr lang="en-US"/>
            <a:t>Workplace Accommodations</a:t>
          </a:r>
        </a:p>
      </dgm:t>
    </dgm:pt>
    <dgm:pt modelId="{34C55D77-81D2-4C2E-9982-2CB1FE109393}" type="parTrans" cxnId="{A928A169-CF91-46EA-8754-11CDB0385CDC}">
      <dgm:prSet/>
      <dgm:spPr/>
      <dgm:t>
        <a:bodyPr/>
        <a:lstStyle/>
        <a:p>
          <a:endParaRPr lang="en-US"/>
        </a:p>
      </dgm:t>
    </dgm:pt>
    <dgm:pt modelId="{ACB7EC0C-4D8D-468B-8280-4ACBD7A81B40}" type="sibTrans" cxnId="{A928A169-CF91-46EA-8754-11CDB0385CDC}">
      <dgm:prSet/>
      <dgm:spPr/>
      <dgm:t>
        <a:bodyPr/>
        <a:lstStyle/>
        <a:p>
          <a:endParaRPr lang="en-US"/>
        </a:p>
      </dgm:t>
    </dgm:pt>
    <dgm:pt modelId="{4B859B7A-18DC-4743-B4B9-D259353BED80}">
      <dgm:prSet phldrT="[Text]" phldr="0"/>
      <dgm:spPr/>
      <dgm:t>
        <a:bodyPr/>
        <a:lstStyle/>
        <a:p>
          <a:r>
            <a:rPr lang="en-US"/>
            <a:t>Short-Term and Long-Term Disability</a:t>
          </a:r>
        </a:p>
      </dgm:t>
    </dgm:pt>
    <dgm:pt modelId="{750C7CD2-86AD-41D9-BE40-A45C7F86F79F}" type="parTrans" cxnId="{3195A813-B88C-4EEA-91DA-B381736BE99C}">
      <dgm:prSet/>
      <dgm:spPr/>
      <dgm:t>
        <a:bodyPr/>
        <a:lstStyle/>
        <a:p>
          <a:endParaRPr lang="en-US"/>
        </a:p>
      </dgm:t>
    </dgm:pt>
    <dgm:pt modelId="{0E50B352-B64F-4A3E-A184-750D30DB12FD}" type="sibTrans" cxnId="{3195A813-B88C-4EEA-91DA-B381736BE99C}">
      <dgm:prSet/>
      <dgm:spPr/>
      <dgm:t>
        <a:bodyPr/>
        <a:lstStyle/>
        <a:p>
          <a:endParaRPr lang="en-US"/>
        </a:p>
      </dgm:t>
    </dgm:pt>
    <dgm:pt modelId="{A6C2ED93-60E7-4DC7-AC0A-388899752A71}">
      <dgm:prSet/>
      <dgm:spPr/>
      <dgm:t>
        <a:bodyPr/>
        <a:lstStyle/>
        <a:p>
          <a:r>
            <a:rPr lang="en-US"/>
            <a:t>Virtual Healthcare Concierge</a:t>
          </a:r>
        </a:p>
      </dgm:t>
    </dgm:pt>
    <dgm:pt modelId="{9C5707AA-CAC4-4563-AE47-A23B138AF614}" type="parTrans" cxnId="{D528B995-DF52-44DE-9118-8F9E89D18BE2}">
      <dgm:prSet/>
      <dgm:spPr/>
      <dgm:t>
        <a:bodyPr/>
        <a:lstStyle/>
        <a:p>
          <a:endParaRPr lang="en-US"/>
        </a:p>
      </dgm:t>
    </dgm:pt>
    <dgm:pt modelId="{E8C7A6CA-6828-4BB1-894D-42F1ED6C53A9}" type="sibTrans" cxnId="{D528B995-DF52-44DE-9118-8F9E89D18BE2}">
      <dgm:prSet/>
      <dgm:spPr/>
      <dgm:t>
        <a:bodyPr/>
        <a:lstStyle/>
        <a:p>
          <a:endParaRPr lang="en-US"/>
        </a:p>
      </dgm:t>
    </dgm:pt>
    <dgm:pt modelId="{1F068B4C-2389-4917-BCBC-89515E7359A5}" type="pres">
      <dgm:prSet presAssocID="{D3277607-56BF-49A2-B4AD-6E127F2B03DE}" presName="Name0" presStyleCnt="0">
        <dgm:presLayoutVars>
          <dgm:chMax val="7"/>
          <dgm:chPref val="7"/>
          <dgm:dir/>
        </dgm:presLayoutVars>
      </dgm:prSet>
      <dgm:spPr/>
    </dgm:pt>
    <dgm:pt modelId="{C6648239-F744-4FB8-A31C-9FCCE6CB46BD}" type="pres">
      <dgm:prSet presAssocID="{D3277607-56BF-49A2-B4AD-6E127F2B03DE}" presName="Name1" presStyleCnt="0"/>
      <dgm:spPr/>
    </dgm:pt>
    <dgm:pt modelId="{03D05FBE-1CA2-4224-BCC3-994B622CCF95}" type="pres">
      <dgm:prSet presAssocID="{D3277607-56BF-49A2-B4AD-6E127F2B03DE}" presName="cycle" presStyleCnt="0"/>
      <dgm:spPr/>
    </dgm:pt>
    <dgm:pt modelId="{96816439-DC6E-4DF3-AB84-16D075D0DCAB}" type="pres">
      <dgm:prSet presAssocID="{D3277607-56BF-49A2-B4AD-6E127F2B03DE}" presName="srcNode" presStyleLbl="node1" presStyleIdx="0" presStyleCnt="4"/>
      <dgm:spPr/>
    </dgm:pt>
    <dgm:pt modelId="{36A65DBC-8ACD-4636-8039-F6CB0C86A163}" type="pres">
      <dgm:prSet presAssocID="{D3277607-56BF-49A2-B4AD-6E127F2B03DE}" presName="conn" presStyleLbl="parChTrans1D2" presStyleIdx="0" presStyleCnt="1"/>
      <dgm:spPr/>
    </dgm:pt>
    <dgm:pt modelId="{E95D13C4-7166-42E9-A9E6-6AAABAC9CF46}" type="pres">
      <dgm:prSet presAssocID="{D3277607-56BF-49A2-B4AD-6E127F2B03DE}" presName="extraNode" presStyleLbl="node1" presStyleIdx="0" presStyleCnt="4"/>
      <dgm:spPr/>
    </dgm:pt>
    <dgm:pt modelId="{DE81811F-3A47-47BB-9C84-0886058FA1E5}" type="pres">
      <dgm:prSet presAssocID="{D3277607-56BF-49A2-B4AD-6E127F2B03DE}" presName="dstNode" presStyleLbl="node1" presStyleIdx="0" presStyleCnt="4"/>
      <dgm:spPr/>
    </dgm:pt>
    <dgm:pt modelId="{5573E55B-64EB-4365-83DA-43316F0B00E7}" type="pres">
      <dgm:prSet presAssocID="{3C0C8A87-1CAC-4720-963D-1278855F5103}" presName="text_1" presStyleLbl="node1" presStyleIdx="0" presStyleCnt="4">
        <dgm:presLayoutVars>
          <dgm:bulletEnabled val="1"/>
        </dgm:presLayoutVars>
      </dgm:prSet>
      <dgm:spPr/>
    </dgm:pt>
    <dgm:pt modelId="{B658304C-CA3B-47CF-9BBD-DB9710FCD2DE}" type="pres">
      <dgm:prSet presAssocID="{3C0C8A87-1CAC-4720-963D-1278855F5103}" presName="accent_1" presStyleCnt="0"/>
      <dgm:spPr/>
    </dgm:pt>
    <dgm:pt modelId="{A097EC18-790E-41D0-B55B-8481A5DAC688}" type="pres">
      <dgm:prSet presAssocID="{3C0C8A87-1CAC-4720-963D-1278855F5103}" presName="accentRepeatNode" presStyleLbl="solidFgAcc1" presStyleIdx="0" presStyleCnt="4"/>
      <dgm:spPr/>
    </dgm:pt>
    <dgm:pt modelId="{D1550035-7310-440D-8FA5-D490D8748904}" type="pres">
      <dgm:prSet presAssocID="{0BB39328-F944-4B45-A93D-A91463A8FC49}" presName="text_2" presStyleLbl="node1" presStyleIdx="1" presStyleCnt="4">
        <dgm:presLayoutVars>
          <dgm:bulletEnabled val="1"/>
        </dgm:presLayoutVars>
      </dgm:prSet>
      <dgm:spPr/>
    </dgm:pt>
    <dgm:pt modelId="{D65F826E-E1EE-499D-AECA-81AB9AAF0CA0}" type="pres">
      <dgm:prSet presAssocID="{0BB39328-F944-4B45-A93D-A91463A8FC49}" presName="accent_2" presStyleCnt="0"/>
      <dgm:spPr/>
    </dgm:pt>
    <dgm:pt modelId="{591D53D5-E429-4FC1-B1B8-760097E58EF6}" type="pres">
      <dgm:prSet presAssocID="{0BB39328-F944-4B45-A93D-A91463A8FC49}" presName="accentRepeatNode" presStyleLbl="solidFgAcc1" presStyleIdx="1" presStyleCnt="4"/>
      <dgm:spPr/>
    </dgm:pt>
    <dgm:pt modelId="{BE6441D6-6C03-4FFA-B2E5-B46992CD117A}" type="pres">
      <dgm:prSet presAssocID="{4B859B7A-18DC-4743-B4B9-D259353BED80}" presName="text_3" presStyleLbl="node1" presStyleIdx="2" presStyleCnt="4">
        <dgm:presLayoutVars>
          <dgm:bulletEnabled val="1"/>
        </dgm:presLayoutVars>
      </dgm:prSet>
      <dgm:spPr/>
    </dgm:pt>
    <dgm:pt modelId="{C9F75F9C-2AD7-402E-9078-8390D2378C10}" type="pres">
      <dgm:prSet presAssocID="{4B859B7A-18DC-4743-B4B9-D259353BED80}" presName="accent_3" presStyleCnt="0"/>
      <dgm:spPr/>
    </dgm:pt>
    <dgm:pt modelId="{5E7978EE-D8AE-47FC-8EB1-6BC2497F186C}" type="pres">
      <dgm:prSet presAssocID="{4B859B7A-18DC-4743-B4B9-D259353BED80}" presName="accentRepeatNode" presStyleLbl="solidFgAcc1" presStyleIdx="2" presStyleCnt="4"/>
      <dgm:spPr/>
    </dgm:pt>
    <dgm:pt modelId="{8A0EDA18-FFD7-4E11-8AFC-09031ABC1128}" type="pres">
      <dgm:prSet presAssocID="{A6C2ED93-60E7-4DC7-AC0A-388899752A71}" presName="text_4" presStyleLbl="node1" presStyleIdx="3" presStyleCnt="4">
        <dgm:presLayoutVars>
          <dgm:bulletEnabled val="1"/>
        </dgm:presLayoutVars>
      </dgm:prSet>
      <dgm:spPr/>
    </dgm:pt>
    <dgm:pt modelId="{9D8232B6-B111-4D1A-BA6C-D885FAB6DA21}" type="pres">
      <dgm:prSet presAssocID="{A6C2ED93-60E7-4DC7-AC0A-388899752A71}" presName="accent_4" presStyleCnt="0"/>
      <dgm:spPr/>
    </dgm:pt>
    <dgm:pt modelId="{138ADBF8-37C2-44CE-B217-63B85506412F}" type="pres">
      <dgm:prSet presAssocID="{A6C2ED93-60E7-4DC7-AC0A-388899752A71}" presName="accentRepeatNode" presStyleLbl="solidFgAcc1" presStyleIdx="3" presStyleCnt="4"/>
      <dgm:spPr/>
    </dgm:pt>
  </dgm:ptLst>
  <dgm:cxnLst>
    <dgm:cxn modelId="{3195A813-B88C-4EEA-91DA-B381736BE99C}" srcId="{D3277607-56BF-49A2-B4AD-6E127F2B03DE}" destId="{4B859B7A-18DC-4743-B4B9-D259353BED80}" srcOrd="2" destOrd="0" parTransId="{750C7CD2-86AD-41D9-BE40-A45C7F86F79F}" sibTransId="{0E50B352-B64F-4A3E-A184-750D30DB12FD}"/>
    <dgm:cxn modelId="{01D9784A-B06F-4FD0-952E-3D9DE6151102}" type="presOf" srcId="{4B859B7A-18DC-4743-B4B9-D259353BED80}" destId="{BE6441D6-6C03-4FFA-B2E5-B46992CD117A}" srcOrd="0" destOrd="0" presId="urn:microsoft.com/office/officeart/2008/layout/VerticalCurvedList"/>
    <dgm:cxn modelId="{A928A169-CF91-46EA-8754-11CDB0385CDC}" srcId="{D3277607-56BF-49A2-B4AD-6E127F2B03DE}" destId="{0BB39328-F944-4B45-A93D-A91463A8FC49}" srcOrd="1" destOrd="0" parTransId="{34C55D77-81D2-4C2E-9982-2CB1FE109393}" sibTransId="{ACB7EC0C-4D8D-468B-8280-4ACBD7A81B40}"/>
    <dgm:cxn modelId="{33139A70-D595-4F1D-B247-7AF455E01E28}" srcId="{D3277607-56BF-49A2-B4AD-6E127F2B03DE}" destId="{3C0C8A87-1CAC-4720-963D-1278855F5103}" srcOrd="0" destOrd="0" parTransId="{35796891-44CC-4227-99FF-E5B45880D832}" sibTransId="{4939F9B2-850C-44DC-A75B-F20A9A7826C5}"/>
    <dgm:cxn modelId="{93EE3A71-B775-4F94-8D41-851536B3A214}" type="presOf" srcId="{4939F9B2-850C-44DC-A75B-F20A9A7826C5}" destId="{36A65DBC-8ACD-4636-8039-F6CB0C86A163}" srcOrd="0" destOrd="0" presId="urn:microsoft.com/office/officeart/2008/layout/VerticalCurvedList"/>
    <dgm:cxn modelId="{E7C5117B-BBC1-40F1-A516-BCEF99C37CD9}" type="presOf" srcId="{0BB39328-F944-4B45-A93D-A91463A8FC49}" destId="{D1550035-7310-440D-8FA5-D490D8748904}" srcOrd="0" destOrd="0" presId="urn:microsoft.com/office/officeart/2008/layout/VerticalCurvedList"/>
    <dgm:cxn modelId="{D528B995-DF52-44DE-9118-8F9E89D18BE2}" srcId="{D3277607-56BF-49A2-B4AD-6E127F2B03DE}" destId="{A6C2ED93-60E7-4DC7-AC0A-388899752A71}" srcOrd="3" destOrd="0" parTransId="{9C5707AA-CAC4-4563-AE47-A23B138AF614}" sibTransId="{E8C7A6CA-6828-4BB1-894D-42F1ED6C53A9}"/>
    <dgm:cxn modelId="{978E4997-7989-4854-B354-DE3989F6F624}" type="presOf" srcId="{3C0C8A87-1CAC-4720-963D-1278855F5103}" destId="{5573E55B-64EB-4365-83DA-43316F0B00E7}" srcOrd="0" destOrd="0" presId="urn:microsoft.com/office/officeart/2008/layout/VerticalCurvedList"/>
    <dgm:cxn modelId="{1213179E-7494-42E2-986E-CFE721E48EA8}" type="presOf" srcId="{D3277607-56BF-49A2-B4AD-6E127F2B03DE}" destId="{1F068B4C-2389-4917-BCBC-89515E7359A5}" srcOrd="0" destOrd="0" presId="urn:microsoft.com/office/officeart/2008/layout/VerticalCurvedList"/>
    <dgm:cxn modelId="{09ED86E6-AB81-4BC3-AD30-DD2AE87C6A4E}" type="presOf" srcId="{A6C2ED93-60E7-4DC7-AC0A-388899752A71}" destId="{8A0EDA18-FFD7-4E11-8AFC-09031ABC1128}" srcOrd="0" destOrd="0" presId="urn:microsoft.com/office/officeart/2008/layout/VerticalCurvedList"/>
    <dgm:cxn modelId="{61B67FFA-FF7A-4C9A-AED4-D8F80550B836}" type="presParOf" srcId="{1F068B4C-2389-4917-BCBC-89515E7359A5}" destId="{C6648239-F744-4FB8-A31C-9FCCE6CB46BD}" srcOrd="0" destOrd="0" presId="urn:microsoft.com/office/officeart/2008/layout/VerticalCurvedList"/>
    <dgm:cxn modelId="{3FA537E1-31CD-469D-B530-B97A0A2F878A}" type="presParOf" srcId="{C6648239-F744-4FB8-A31C-9FCCE6CB46BD}" destId="{03D05FBE-1CA2-4224-BCC3-994B622CCF95}" srcOrd="0" destOrd="0" presId="urn:microsoft.com/office/officeart/2008/layout/VerticalCurvedList"/>
    <dgm:cxn modelId="{01CE02EB-104C-4E3D-B5DD-0C3CE7DD8008}" type="presParOf" srcId="{03D05FBE-1CA2-4224-BCC3-994B622CCF95}" destId="{96816439-DC6E-4DF3-AB84-16D075D0DCAB}" srcOrd="0" destOrd="0" presId="urn:microsoft.com/office/officeart/2008/layout/VerticalCurvedList"/>
    <dgm:cxn modelId="{8680DBCC-0411-4DEE-B700-CDD19E7CA079}" type="presParOf" srcId="{03D05FBE-1CA2-4224-BCC3-994B622CCF95}" destId="{36A65DBC-8ACD-4636-8039-F6CB0C86A163}" srcOrd="1" destOrd="0" presId="urn:microsoft.com/office/officeart/2008/layout/VerticalCurvedList"/>
    <dgm:cxn modelId="{5D3FD1B6-1D49-4FCC-BDC3-AF4E8510A6CE}" type="presParOf" srcId="{03D05FBE-1CA2-4224-BCC3-994B622CCF95}" destId="{E95D13C4-7166-42E9-A9E6-6AAABAC9CF46}" srcOrd="2" destOrd="0" presId="urn:microsoft.com/office/officeart/2008/layout/VerticalCurvedList"/>
    <dgm:cxn modelId="{AFF6833D-C248-412F-8F9E-33F429A35EE1}" type="presParOf" srcId="{03D05FBE-1CA2-4224-BCC3-994B622CCF95}" destId="{DE81811F-3A47-47BB-9C84-0886058FA1E5}" srcOrd="3" destOrd="0" presId="urn:microsoft.com/office/officeart/2008/layout/VerticalCurvedList"/>
    <dgm:cxn modelId="{EBC463C7-616E-4D73-BC9B-481AAC4D72F0}" type="presParOf" srcId="{C6648239-F744-4FB8-A31C-9FCCE6CB46BD}" destId="{5573E55B-64EB-4365-83DA-43316F0B00E7}" srcOrd="1" destOrd="0" presId="urn:microsoft.com/office/officeart/2008/layout/VerticalCurvedList"/>
    <dgm:cxn modelId="{6A3EA250-D4A9-4562-87FC-BBD30DE097B8}" type="presParOf" srcId="{C6648239-F744-4FB8-A31C-9FCCE6CB46BD}" destId="{B658304C-CA3B-47CF-9BBD-DB9710FCD2DE}" srcOrd="2" destOrd="0" presId="urn:microsoft.com/office/officeart/2008/layout/VerticalCurvedList"/>
    <dgm:cxn modelId="{9235D8C8-6583-4488-905F-EAD41C26E6E6}" type="presParOf" srcId="{B658304C-CA3B-47CF-9BBD-DB9710FCD2DE}" destId="{A097EC18-790E-41D0-B55B-8481A5DAC688}" srcOrd="0" destOrd="0" presId="urn:microsoft.com/office/officeart/2008/layout/VerticalCurvedList"/>
    <dgm:cxn modelId="{C2D03F83-1852-4E6A-AD8D-9F3629F21794}" type="presParOf" srcId="{C6648239-F744-4FB8-A31C-9FCCE6CB46BD}" destId="{D1550035-7310-440D-8FA5-D490D8748904}" srcOrd="3" destOrd="0" presId="urn:microsoft.com/office/officeart/2008/layout/VerticalCurvedList"/>
    <dgm:cxn modelId="{7FAAA3AB-705B-4419-BA54-BCD56B54670C}" type="presParOf" srcId="{C6648239-F744-4FB8-A31C-9FCCE6CB46BD}" destId="{D65F826E-E1EE-499D-AECA-81AB9AAF0CA0}" srcOrd="4" destOrd="0" presId="urn:microsoft.com/office/officeart/2008/layout/VerticalCurvedList"/>
    <dgm:cxn modelId="{432E8968-E4AB-46A4-AA9A-D0CDC0C646AC}" type="presParOf" srcId="{D65F826E-E1EE-499D-AECA-81AB9AAF0CA0}" destId="{591D53D5-E429-4FC1-B1B8-760097E58EF6}" srcOrd="0" destOrd="0" presId="urn:microsoft.com/office/officeart/2008/layout/VerticalCurvedList"/>
    <dgm:cxn modelId="{0DA83082-F647-414B-9197-AF8CEAA9F309}" type="presParOf" srcId="{C6648239-F744-4FB8-A31C-9FCCE6CB46BD}" destId="{BE6441D6-6C03-4FFA-B2E5-B46992CD117A}" srcOrd="5" destOrd="0" presId="urn:microsoft.com/office/officeart/2008/layout/VerticalCurvedList"/>
    <dgm:cxn modelId="{4E1F1C4E-1082-4C30-A947-C13CCCDD2559}" type="presParOf" srcId="{C6648239-F744-4FB8-A31C-9FCCE6CB46BD}" destId="{C9F75F9C-2AD7-402E-9078-8390D2378C10}" srcOrd="6" destOrd="0" presId="urn:microsoft.com/office/officeart/2008/layout/VerticalCurvedList"/>
    <dgm:cxn modelId="{75D52EE8-6591-4A76-A692-30A9C7A6A885}" type="presParOf" srcId="{C9F75F9C-2AD7-402E-9078-8390D2378C10}" destId="{5E7978EE-D8AE-47FC-8EB1-6BC2497F186C}" srcOrd="0" destOrd="0" presId="urn:microsoft.com/office/officeart/2008/layout/VerticalCurvedList"/>
    <dgm:cxn modelId="{3EFDA72D-C0FE-4111-A20E-145A9EA4F116}" type="presParOf" srcId="{C6648239-F744-4FB8-A31C-9FCCE6CB46BD}" destId="{8A0EDA18-FFD7-4E11-8AFC-09031ABC1128}" srcOrd="7" destOrd="0" presId="urn:microsoft.com/office/officeart/2008/layout/VerticalCurvedList"/>
    <dgm:cxn modelId="{7B38E839-B500-4216-9198-3250B42A2B90}" type="presParOf" srcId="{C6648239-F744-4FB8-A31C-9FCCE6CB46BD}" destId="{9D8232B6-B111-4D1A-BA6C-D885FAB6DA21}" srcOrd="8" destOrd="0" presId="urn:microsoft.com/office/officeart/2008/layout/VerticalCurvedList"/>
    <dgm:cxn modelId="{864E711E-F939-4016-8F9C-CEE92CE6C280}" type="presParOf" srcId="{9D8232B6-B111-4D1A-BA6C-D885FAB6DA21}" destId="{138ADBF8-37C2-44CE-B217-63B8550641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4D54B-9243-4750-8836-A17C3F7645B0}">
      <dsp:nvSpPr>
        <dsp:cNvPr id="0" name=""/>
        <dsp:cNvSpPr/>
      </dsp:nvSpPr>
      <dsp:spPr>
        <a:xfrm>
          <a:off x="852" y="504741"/>
          <a:ext cx="1818758" cy="1091255"/>
        </a:xfrm>
        <a:prstGeom prst="roundRect">
          <a:avLst>
            <a:gd name="adj" fmla="val 10000"/>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Logistics</a:t>
          </a:r>
        </a:p>
      </dsp:txBody>
      <dsp:txXfrm>
        <a:off x="32814" y="536703"/>
        <a:ext cx="1754834" cy="1027331"/>
      </dsp:txXfrm>
    </dsp:sp>
    <dsp:sp modelId="{B6BEDB25-831C-40EA-AC3C-6385B80D1C83}">
      <dsp:nvSpPr>
        <dsp:cNvPr id="0" name=""/>
        <dsp:cNvSpPr/>
      </dsp:nvSpPr>
      <dsp:spPr>
        <a:xfrm>
          <a:off x="2001487" y="824843"/>
          <a:ext cx="385576" cy="45105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001487" y="915053"/>
        <a:ext cx="269903" cy="270632"/>
      </dsp:txXfrm>
    </dsp:sp>
    <dsp:sp modelId="{D5F4B627-CA1A-4447-8CAF-E51090CF50E0}">
      <dsp:nvSpPr>
        <dsp:cNvPr id="0" name=""/>
        <dsp:cNvSpPr/>
      </dsp:nvSpPr>
      <dsp:spPr>
        <a:xfrm>
          <a:off x="2547114" y="504741"/>
          <a:ext cx="1818758" cy="1091255"/>
        </a:xfrm>
        <a:prstGeom prst="roundRect">
          <a:avLst>
            <a:gd name="adj" fmla="val 10000"/>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Supply Chain</a:t>
          </a:r>
        </a:p>
      </dsp:txBody>
      <dsp:txXfrm>
        <a:off x="2579076" y="536703"/>
        <a:ext cx="1754834" cy="1027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4D54B-9243-4750-8836-A17C3F7645B0}">
      <dsp:nvSpPr>
        <dsp:cNvPr id="0" name=""/>
        <dsp:cNvSpPr/>
      </dsp:nvSpPr>
      <dsp:spPr>
        <a:xfrm>
          <a:off x="852" y="504741"/>
          <a:ext cx="1818758" cy="1091255"/>
        </a:xfrm>
        <a:prstGeom prst="roundRect">
          <a:avLst>
            <a:gd name="adj" fmla="val 10000"/>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Communications</a:t>
          </a:r>
        </a:p>
      </dsp:txBody>
      <dsp:txXfrm>
        <a:off x="32814" y="536703"/>
        <a:ext cx="1754834" cy="1027331"/>
      </dsp:txXfrm>
    </dsp:sp>
    <dsp:sp modelId="{B6BEDB25-831C-40EA-AC3C-6385B80D1C83}">
      <dsp:nvSpPr>
        <dsp:cNvPr id="0" name=""/>
        <dsp:cNvSpPr/>
      </dsp:nvSpPr>
      <dsp:spPr>
        <a:xfrm>
          <a:off x="2001487" y="824843"/>
          <a:ext cx="385576" cy="451052"/>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01487" y="915053"/>
        <a:ext cx="269903" cy="270632"/>
      </dsp:txXfrm>
    </dsp:sp>
    <dsp:sp modelId="{D5F4B627-CA1A-4447-8CAF-E51090CF50E0}">
      <dsp:nvSpPr>
        <dsp:cNvPr id="0" name=""/>
        <dsp:cNvSpPr/>
      </dsp:nvSpPr>
      <dsp:spPr>
        <a:xfrm>
          <a:off x="2547114" y="504741"/>
          <a:ext cx="1818758" cy="1091255"/>
        </a:xfrm>
        <a:prstGeom prst="roundRect">
          <a:avLst>
            <a:gd name="adj" fmla="val 10000"/>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IT Support</a:t>
          </a:r>
        </a:p>
      </dsp:txBody>
      <dsp:txXfrm>
        <a:off x="2579076" y="536703"/>
        <a:ext cx="1754834" cy="10273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4D54B-9243-4750-8836-A17C3F7645B0}">
      <dsp:nvSpPr>
        <dsp:cNvPr id="0" name=""/>
        <dsp:cNvSpPr/>
      </dsp:nvSpPr>
      <dsp:spPr>
        <a:xfrm>
          <a:off x="852" y="504741"/>
          <a:ext cx="1818758" cy="1091255"/>
        </a:xfrm>
        <a:prstGeom prst="roundRect">
          <a:avLst>
            <a:gd name="adj" fmla="val 10000"/>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Squad Leader</a:t>
          </a:r>
        </a:p>
      </dsp:txBody>
      <dsp:txXfrm>
        <a:off x="32814" y="536703"/>
        <a:ext cx="1754834" cy="1027331"/>
      </dsp:txXfrm>
    </dsp:sp>
    <dsp:sp modelId="{B6BEDB25-831C-40EA-AC3C-6385B80D1C83}">
      <dsp:nvSpPr>
        <dsp:cNvPr id="0" name=""/>
        <dsp:cNvSpPr/>
      </dsp:nvSpPr>
      <dsp:spPr>
        <a:xfrm>
          <a:off x="2001487" y="824843"/>
          <a:ext cx="385576" cy="451052"/>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001487" y="915053"/>
        <a:ext cx="269903" cy="270632"/>
      </dsp:txXfrm>
    </dsp:sp>
    <dsp:sp modelId="{D5F4B627-CA1A-4447-8CAF-E51090CF50E0}">
      <dsp:nvSpPr>
        <dsp:cNvPr id="0" name=""/>
        <dsp:cNvSpPr/>
      </dsp:nvSpPr>
      <dsp:spPr>
        <a:xfrm>
          <a:off x="2547114" y="504741"/>
          <a:ext cx="1818758" cy="1091255"/>
        </a:xfrm>
        <a:prstGeom prst="roundRect">
          <a:avLst>
            <a:gd name="adj" fmla="val 10000"/>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Supervisor</a:t>
          </a:r>
        </a:p>
      </dsp:txBody>
      <dsp:txXfrm>
        <a:off x="2579076" y="536703"/>
        <a:ext cx="1754834" cy="1027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65DBC-8ACD-4636-8039-F6CB0C86A163}">
      <dsp:nvSpPr>
        <dsp:cNvPr id="0" name=""/>
        <dsp:cNvSpPr/>
      </dsp:nvSpPr>
      <dsp:spPr>
        <a:xfrm>
          <a:off x="-4496778" y="-689576"/>
          <a:ext cx="5356925" cy="5356925"/>
        </a:xfrm>
        <a:prstGeom prst="blockArc">
          <a:avLst>
            <a:gd name="adj1" fmla="val 18900000"/>
            <a:gd name="adj2" fmla="val 2700000"/>
            <a:gd name="adj3" fmla="val 403"/>
          </a:avLst>
        </a:prstGeom>
        <a:solidFill>
          <a:schemeClr val="accent1"/>
        </a:solid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73E55B-64EB-4365-83DA-43316F0B00E7}">
      <dsp:nvSpPr>
        <dsp:cNvPr id="0" name=""/>
        <dsp:cNvSpPr/>
      </dsp:nvSpPr>
      <dsp:spPr>
        <a:xfrm>
          <a:off x="450556" y="305811"/>
          <a:ext cx="5730541" cy="61194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728"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Flexible Remote/Hybrid Schedules</a:t>
          </a:r>
        </a:p>
      </dsp:txBody>
      <dsp:txXfrm>
        <a:off x="450556" y="305811"/>
        <a:ext cx="5730541" cy="611940"/>
      </dsp:txXfrm>
    </dsp:sp>
    <dsp:sp modelId="{A097EC18-790E-41D0-B55B-8481A5DAC688}">
      <dsp:nvSpPr>
        <dsp:cNvPr id="0" name=""/>
        <dsp:cNvSpPr/>
      </dsp:nvSpPr>
      <dsp:spPr>
        <a:xfrm>
          <a:off x="68094" y="229318"/>
          <a:ext cx="764925" cy="764925"/>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550035-7310-440D-8FA5-D490D8748904}">
      <dsp:nvSpPr>
        <dsp:cNvPr id="0" name=""/>
        <dsp:cNvSpPr/>
      </dsp:nvSpPr>
      <dsp:spPr>
        <a:xfrm>
          <a:off x="801396" y="1223880"/>
          <a:ext cx="5379702" cy="611940"/>
        </a:xfrm>
        <a:prstGeom prst="rect">
          <a:avLst/>
        </a:prstGeom>
        <a:solidFill>
          <a:schemeClr val="accent3">
            <a:hueOff val="-2850037"/>
            <a:satOff val="3800"/>
            <a:lumOff val="83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728"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Workplace Accommodations</a:t>
          </a:r>
        </a:p>
      </dsp:txBody>
      <dsp:txXfrm>
        <a:off x="801396" y="1223880"/>
        <a:ext cx="5379702" cy="611940"/>
      </dsp:txXfrm>
    </dsp:sp>
    <dsp:sp modelId="{591D53D5-E429-4FC1-B1B8-760097E58EF6}">
      <dsp:nvSpPr>
        <dsp:cNvPr id="0" name=""/>
        <dsp:cNvSpPr/>
      </dsp:nvSpPr>
      <dsp:spPr>
        <a:xfrm>
          <a:off x="418933" y="1147388"/>
          <a:ext cx="764925" cy="764925"/>
        </a:xfrm>
        <a:prstGeom prst="ellipse">
          <a:avLst/>
        </a:prstGeom>
        <a:solidFill>
          <a:schemeClr val="lt1">
            <a:hueOff val="0"/>
            <a:satOff val="0"/>
            <a:lumOff val="0"/>
            <a:alphaOff val="0"/>
          </a:schemeClr>
        </a:solidFill>
        <a:ln w="19050" cap="flat" cmpd="sng" algn="ctr">
          <a:solidFill>
            <a:schemeClr val="accent3">
              <a:hueOff val="-2850037"/>
              <a:satOff val="3800"/>
              <a:lumOff val="83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6441D6-6C03-4FFA-B2E5-B46992CD117A}">
      <dsp:nvSpPr>
        <dsp:cNvPr id="0" name=""/>
        <dsp:cNvSpPr/>
      </dsp:nvSpPr>
      <dsp:spPr>
        <a:xfrm>
          <a:off x="801396" y="2141950"/>
          <a:ext cx="5379702" cy="611940"/>
        </a:xfrm>
        <a:prstGeom prst="rect">
          <a:avLst/>
        </a:prstGeom>
        <a:solidFill>
          <a:schemeClr val="accent3">
            <a:hueOff val="-5700073"/>
            <a:satOff val="7600"/>
            <a:lumOff val="166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728"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Short-Term and Long-Term Disability</a:t>
          </a:r>
        </a:p>
      </dsp:txBody>
      <dsp:txXfrm>
        <a:off x="801396" y="2141950"/>
        <a:ext cx="5379702" cy="611940"/>
      </dsp:txXfrm>
    </dsp:sp>
    <dsp:sp modelId="{5E7978EE-D8AE-47FC-8EB1-6BC2497F186C}">
      <dsp:nvSpPr>
        <dsp:cNvPr id="0" name=""/>
        <dsp:cNvSpPr/>
      </dsp:nvSpPr>
      <dsp:spPr>
        <a:xfrm>
          <a:off x="418933" y="2065458"/>
          <a:ext cx="764925" cy="764925"/>
        </a:xfrm>
        <a:prstGeom prst="ellipse">
          <a:avLst/>
        </a:prstGeom>
        <a:solidFill>
          <a:schemeClr val="lt1">
            <a:hueOff val="0"/>
            <a:satOff val="0"/>
            <a:lumOff val="0"/>
            <a:alphaOff val="0"/>
          </a:schemeClr>
        </a:solidFill>
        <a:ln w="19050" cap="flat" cmpd="sng" algn="ctr">
          <a:solidFill>
            <a:schemeClr val="accent3">
              <a:hueOff val="-5700073"/>
              <a:satOff val="7600"/>
              <a:lumOff val="166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0EDA18-FFD7-4E11-8AFC-09031ABC1128}">
      <dsp:nvSpPr>
        <dsp:cNvPr id="0" name=""/>
        <dsp:cNvSpPr/>
      </dsp:nvSpPr>
      <dsp:spPr>
        <a:xfrm>
          <a:off x="450556" y="3060020"/>
          <a:ext cx="5730541" cy="611940"/>
        </a:xfrm>
        <a:prstGeom prst="rect">
          <a:avLst/>
        </a:prstGeom>
        <a:solidFill>
          <a:schemeClr val="accent3">
            <a:hueOff val="-8550110"/>
            <a:satOff val="11400"/>
            <a:lumOff val="249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728"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Virtual Healthcare Concierge</a:t>
          </a:r>
        </a:p>
      </dsp:txBody>
      <dsp:txXfrm>
        <a:off x="450556" y="3060020"/>
        <a:ext cx="5730541" cy="611940"/>
      </dsp:txXfrm>
    </dsp:sp>
    <dsp:sp modelId="{138ADBF8-37C2-44CE-B217-63B85506412F}">
      <dsp:nvSpPr>
        <dsp:cNvPr id="0" name=""/>
        <dsp:cNvSpPr/>
      </dsp:nvSpPr>
      <dsp:spPr>
        <a:xfrm>
          <a:off x="68094" y="2983527"/>
          <a:ext cx="764925" cy="764925"/>
        </a:xfrm>
        <a:prstGeom prst="ellipse">
          <a:avLst/>
        </a:prstGeom>
        <a:solidFill>
          <a:schemeClr val="lt1">
            <a:hueOff val="0"/>
            <a:satOff val="0"/>
            <a:lumOff val="0"/>
            <a:alphaOff val="0"/>
          </a:schemeClr>
        </a:solidFill>
        <a:ln w="19050" cap="flat" cmpd="sng" algn="ctr">
          <a:solidFill>
            <a:schemeClr val="accent3">
              <a:hueOff val="-8550110"/>
              <a:satOff val="11400"/>
              <a:lumOff val="2490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422CFE-881D-31A1-72DE-42EFCC512308}"/>
              </a:ext>
            </a:extLst>
          </p:cNvPr>
          <p:cNvSpPr txBox="1">
            <a:spLocks noGrp="1"/>
          </p:cNvSpPr>
          <p:nvPr>
            <p:ph type="hdr" sz="quarter"/>
          </p:nvPr>
        </p:nvSpPr>
        <p:spPr>
          <a:xfrm>
            <a:off x="0" y="0"/>
            <a:ext cx="3169920" cy="481731"/>
          </a:xfrm>
          <a:prstGeom prst="rect">
            <a:avLst/>
          </a:prstGeom>
          <a:noFill/>
          <a:ln>
            <a:noFill/>
          </a:ln>
        </p:spPr>
        <p:txBody>
          <a:bodyPr vert="horz" wrap="square" lIns="96661" tIns="48331" rIns="96661" bIns="48331" anchor="t" anchorCtr="0" compatLnSpc="1">
            <a:noAutofit/>
          </a:bodyPr>
          <a:lstStyle/>
          <a:p>
            <a:pPr defTabSz="966612">
              <a:defRPr sz="1800" b="0" i="0" u="none" strike="noStrike" kern="0" cap="none" spc="0" baseline="0">
                <a:solidFill>
                  <a:srgbClr val="000000"/>
                </a:solidFill>
                <a:uFillTx/>
              </a:defRPr>
            </a:pPr>
            <a:endParaRPr lang="en-US" sz="1300">
              <a:solidFill>
                <a:srgbClr val="000000"/>
              </a:solidFill>
              <a:latin typeface="Calibri"/>
            </a:endParaRPr>
          </a:p>
        </p:txBody>
      </p:sp>
      <p:sp>
        <p:nvSpPr>
          <p:cNvPr id="3" name="Date Placeholder 2">
            <a:extLst>
              <a:ext uri="{FF2B5EF4-FFF2-40B4-BE49-F238E27FC236}">
                <a16:creationId xmlns:a16="http://schemas.microsoft.com/office/drawing/2014/main" id="{DA175A43-22C1-6562-DADC-676DE324A59C}"/>
              </a:ext>
            </a:extLst>
          </p:cNvPr>
          <p:cNvSpPr txBox="1">
            <a:spLocks noGrp="1"/>
          </p:cNvSpPr>
          <p:nvPr>
            <p:ph type="dt" sz="quarter" idx="1"/>
          </p:nvPr>
        </p:nvSpPr>
        <p:spPr>
          <a:xfrm>
            <a:off x="4143582" y="0"/>
            <a:ext cx="3169920" cy="481731"/>
          </a:xfrm>
          <a:prstGeom prst="rect">
            <a:avLst/>
          </a:prstGeom>
          <a:noFill/>
          <a:ln>
            <a:noFill/>
          </a:ln>
        </p:spPr>
        <p:txBody>
          <a:bodyPr vert="horz" wrap="square" lIns="96661" tIns="48331" rIns="96661" bIns="48331" anchor="t" anchorCtr="0" compatLnSpc="1">
            <a:noAutofit/>
          </a:bodyPr>
          <a:lstStyle/>
          <a:p>
            <a:pPr algn="r" defTabSz="966612">
              <a:defRPr sz="1800" b="0" i="0" u="none" strike="noStrike" kern="0" cap="none" spc="0" baseline="0">
                <a:solidFill>
                  <a:srgbClr val="000000"/>
                </a:solidFill>
                <a:uFillTx/>
              </a:defRPr>
            </a:pPr>
            <a:fld id="{14F0FE48-D92E-4002-80B8-25A7ED057B8C}" type="datetime1">
              <a:rPr lang="en-US" sz="1300">
                <a:solidFill>
                  <a:srgbClr val="000000"/>
                </a:solidFill>
                <a:latin typeface="Calibri"/>
              </a:rPr>
              <a:pPr algn="r" defTabSz="966612">
                <a:defRPr sz="1800" b="0" i="0" u="none" strike="noStrike" kern="0" cap="none" spc="0" baseline="0">
                  <a:solidFill>
                    <a:srgbClr val="000000"/>
                  </a:solidFill>
                  <a:uFillTx/>
                </a:defRPr>
              </a:pPr>
              <a:t>12/9/25</a:t>
            </a:fld>
            <a:endParaRPr lang="en-US" sz="1300">
              <a:solidFill>
                <a:srgbClr val="000000"/>
              </a:solidFill>
              <a:latin typeface="Calibri"/>
            </a:endParaRPr>
          </a:p>
        </p:txBody>
      </p:sp>
      <p:sp>
        <p:nvSpPr>
          <p:cNvPr id="4" name="Footer Placeholder 3">
            <a:extLst>
              <a:ext uri="{FF2B5EF4-FFF2-40B4-BE49-F238E27FC236}">
                <a16:creationId xmlns:a16="http://schemas.microsoft.com/office/drawing/2014/main" id="{BFE35931-C4A7-76BB-9D52-A184D1514683}"/>
              </a:ext>
            </a:extLst>
          </p:cNvPr>
          <p:cNvSpPr txBox="1">
            <a:spLocks noGrp="1"/>
          </p:cNvSpPr>
          <p:nvPr>
            <p:ph type="ftr" sz="quarter" idx="2"/>
          </p:nvPr>
        </p:nvSpPr>
        <p:spPr>
          <a:xfrm>
            <a:off x="0" y="9119469"/>
            <a:ext cx="3169920" cy="481731"/>
          </a:xfrm>
          <a:prstGeom prst="rect">
            <a:avLst/>
          </a:prstGeom>
          <a:noFill/>
          <a:ln>
            <a:noFill/>
          </a:ln>
        </p:spPr>
        <p:txBody>
          <a:bodyPr vert="horz" wrap="square" lIns="96661" tIns="48331" rIns="96661" bIns="48331" anchor="b" anchorCtr="0" compatLnSpc="1">
            <a:noAutofit/>
          </a:bodyPr>
          <a:lstStyle/>
          <a:p>
            <a:pPr defTabSz="966612">
              <a:defRPr sz="1800" b="0" i="0" u="none" strike="noStrike" kern="0" cap="none" spc="0" baseline="0">
                <a:solidFill>
                  <a:srgbClr val="000000"/>
                </a:solidFill>
                <a:uFillTx/>
              </a:defRPr>
            </a:pPr>
            <a:endParaRPr lang="en-US" sz="1300">
              <a:solidFill>
                <a:srgbClr val="000000"/>
              </a:solidFill>
              <a:latin typeface="Calibri"/>
            </a:endParaRPr>
          </a:p>
        </p:txBody>
      </p:sp>
      <p:sp>
        <p:nvSpPr>
          <p:cNvPr id="5" name="Slide Number Placeholder 4">
            <a:extLst>
              <a:ext uri="{FF2B5EF4-FFF2-40B4-BE49-F238E27FC236}">
                <a16:creationId xmlns:a16="http://schemas.microsoft.com/office/drawing/2014/main" id="{911D35F9-5896-C397-4580-8DDFE51297AC}"/>
              </a:ext>
            </a:extLst>
          </p:cNvPr>
          <p:cNvSpPr txBox="1">
            <a:spLocks noGrp="1"/>
          </p:cNvSpPr>
          <p:nvPr>
            <p:ph type="sldNum" sz="quarter" idx="3"/>
          </p:nvPr>
        </p:nvSpPr>
        <p:spPr>
          <a:xfrm>
            <a:off x="4143582" y="9119469"/>
            <a:ext cx="3169920" cy="481731"/>
          </a:xfrm>
          <a:prstGeom prst="rect">
            <a:avLst/>
          </a:prstGeom>
          <a:noFill/>
          <a:ln>
            <a:noFill/>
          </a:ln>
        </p:spPr>
        <p:txBody>
          <a:bodyPr vert="horz" wrap="square" lIns="96661" tIns="48331" rIns="96661" bIns="48331" anchor="b" anchorCtr="0" compatLnSpc="1">
            <a:noAutofit/>
          </a:bodyPr>
          <a:lstStyle/>
          <a:p>
            <a:pPr algn="r" defTabSz="966612">
              <a:defRPr sz="1800" b="0" i="0" u="none" strike="noStrike" kern="0" cap="none" spc="0" baseline="0">
                <a:solidFill>
                  <a:srgbClr val="000000"/>
                </a:solidFill>
                <a:uFillTx/>
              </a:defRPr>
            </a:pPr>
            <a:fld id="{7DEF25E0-EA7A-496C-97ED-CAF591364B92}" type="slidenum">
              <a:pPr algn="r" defTabSz="966612">
                <a:defRPr sz="1800" b="0" i="0" u="none" strike="noStrike" kern="0" cap="none" spc="0" baseline="0">
                  <a:solidFill>
                    <a:srgbClr val="000000"/>
                  </a:solidFill>
                  <a:uFillTx/>
                </a:defRPr>
              </a:pPr>
              <a:t>‹#›</a:t>
            </a:fld>
            <a:endParaRPr lang="en-US" sz="1300">
              <a:solidFill>
                <a:srgbClr val="000000"/>
              </a:solidFill>
              <a:latin typeface="Calibri"/>
            </a:endParaRPr>
          </a:p>
        </p:txBody>
      </p:sp>
    </p:spTree>
    <p:extLst>
      <p:ext uri="{BB962C8B-B14F-4D97-AF65-F5344CB8AC3E}">
        <p14:creationId xmlns:p14="http://schemas.microsoft.com/office/powerpoint/2010/main" val="3099006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0FB36D-3E86-9EF7-C67B-71560C341F11}"/>
              </a:ext>
            </a:extLst>
          </p:cNvPr>
          <p:cNvSpPr txBox="1">
            <a:spLocks noGrp="1"/>
          </p:cNvSpPr>
          <p:nvPr>
            <p:ph type="hdr" sz="quarter"/>
          </p:nvPr>
        </p:nvSpPr>
        <p:spPr>
          <a:xfrm>
            <a:off x="0" y="0"/>
            <a:ext cx="3169920" cy="481731"/>
          </a:xfrm>
          <a:prstGeom prst="rect">
            <a:avLst/>
          </a:prstGeom>
          <a:noFill/>
          <a:ln>
            <a:noFill/>
          </a:ln>
        </p:spPr>
        <p:txBody>
          <a:bodyPr vert="horz" wrap="square" lIns="96661" tIns="48331" rIns="96661" bIns="48331" anchor="t" anchorCtr="0" compatLnSpc="1">
            <a:noAutofit/>
          </a:bodyPr>
          <a:lstStyle>
            <a:lvl1pPr marL="0" marR="0" lvl="0" indent="0" algn="l" defTabSz="966612"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863AE086-9655-C5CE-61F2-15884876FACD}"/>
              </a:ext>
            </a:extLst>
          </p:cNvPr>
          <p:cNvSpPr txBox="1">
            <a:spLocks noGrp="1"/>
          </p:cNvSpPr>
          <p:nvPr>
            <p:ph type="dt" idx="1"/>
          </p:nvPr>
        </p:nvSpPr>
        <p:spPr>
          <a:xfrm>
            <a:off x="4143582" y="0"/>
            <a:ext cx="3169920" cy="481731"/>
          </a:xfrm>
          <a:prstGeom prst="rect">
            <a:avLst/>
          </a:prstGeom>
          <a:noFill/>
          <a:ln>
            <a:noFill/>
          </a:ln>
        </p:spPr>
        <p:txBody>
          <a:bodyPr vert="horz" wrap="square" lIns="96661" tIns="48331" rIns="96661" bIns="48331" anchor="t" anchorCtr="0" compatLnSpc="1">
            <a:noAutofit/>
          </a:bodyPr>
          <a:lstStyle>
            <a:lvl1pPr marL="0" marR="0" lvl="0" indent="0" algn="r" defTabSz="966612"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Calibri"/>
              </a:defRPr>
            </a:lvl1pPr>
          </a:lstStyle>
          <a:p>
            <a:pPr lvl="0"/>
            <a:fld id="{84179E71-3501-4709-B11A-8BB83DC5A9DF}" type="datetime1">
              <a:rPr lang="en-US"/>
              <a:pPr lvl="0"/>
              <a:t>12/9/25</a:t>
            </a:fld>
            <a:endParaRPr lang="en-US"/>
          </a:p>
        </p:txBody>
      </p:sp>
      <p:sp>
        <p:nvSpPr>
          <p:cNvPr id="4" name="Slide Image Placeholder 3">
            <a:extLst>
              <a:ext uri="{FF2B5EF4-FFF2-40B4-BE49-F238E27FC236}">
                <a16:creationId xmlns:a16="http://schemas.microsoft.com/office/drawing/2014/main" id="{053C724D-6D24-A72F-3817-85E09108264D}"/>
              </a:ext>
            </a:extLst>
          </p:cNvPr>
          <p:cNvSpPr>
            <a:spLocks noGrp="1" noRot="1" noChangeAspect="1"/>
          </p:cNvSpPr>
          <p:nvPr>
            <p:ph type="sldImg" idx="2"/>
          </p:nvPr>
        </p:nvSpPr>
        <p:spPr>
          <a:xfrm>
            <a:off x="777875" y="1200150"/>
            <a:ext cx="5759450" cy="3240088"/>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A2CD0F5A-6F7C-6236-0D23-3C4EE8532BD6}"/>
              </a:ext>
            </a:extLst>
          </p:cNvPr>
          <p:cNvSpPr txBox="1">
            <a:spLocks noGrp="1"/>
          </p:cNvSpPr>
          <p:nvPr>
            <p:ph type="body" sz="quarter" idx="3"/>
          </p:nvPr>
        </p:nvSpPr>
        <p:spPr>
          <a:xfrm>
            <a:off x="731520" y="4620576"/>
            <a:ext cx="5852160" cy="3780473"/>
          </a:xfrm>
          <a:prstGeom prst="rect">
            <a:avLst/>
          </a:prstGeom>
          <a:noFill/>
          <a:ln>
            <a:noFill/>
          </a:ln>
        </p:spPr>
        <p:txBody>
          <a:bodyPr vert="horz" wrap="square" lIns="96661" tIns="48331" rIns="96661" bIns="48331"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D583B35-6A6C-AC68-7C8E-948EA423CD04}"/>
              </a:ext>
            </a:extLst>
          </p:cNvPr>
          <p:cNvSpPr txBox="1">
            <a:spLocks noGrp="1"/>
          </p:cNvSpPr>
          <p:nvPr>
            <p:ph type="ftr" sz="quarter" idx="4"/>
          </p:nvPr>
        </p:nvSpPr>
        <p:spPr>
          <a:xfrm>
            <a:off x="0" y="9119469"/>
            <a:ext cx="3169920" cy="481731"/>
          </a:xfrm>
          <a:prstGeom prst="rect">
            <a:avLst/>
          </a:prstGeom>
          <a:noFill/>
          <a:ln>
            <a:noFill/>
          </a:ln>
        </p:spPr>
        <p:txBody>
          <a:bodyPr vert="horz" wrap="square" lIns="96661" tIns="48331" rIns="96661" bIns="48331" anchor="b" anchorCtr="0" compatLnSpc="1">
            <a:noAutofit/>
          </a:bodyPr>
          <a:lstStyle>
            <a:lvl1pPr marL="0" marR="0" lvl="0" indent="0" algn="l" defTabSz="966612"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39C30740-8028-F16B-1FCF-986893EF2636}"/>
              </a:ext>
            </a:extLst>
          </p:cNvPr>
          <p:cNvSpPr txBox="1">
            <a:spLocks noGrp="1"/>
          </p:cNvSpPr>
          <p:nvPr>
            <p:ph type="sldNum" sz="quarter" idx="5"/>
          </p:nvPr>
        </p:nvSpPr>
        <p:spPr>
          <a:xfrm>
            <a:off x="4143582" y="9119469"/>
            <a:ext cx="3169920" cy="481731"/>
          </a:xfrm>
          <a:prstGeom prst="rect">
            <a:avLst/>
          </a:prstGeom>
          <a:noFill/>
          <a:ln>
            <a:noFill/>
          </a:ln>
        </p:spPr>
        <p:txBody>
          <a:bodyPr vert="horz" wrap="square" lIns="96661" tIns="48331" rIns="96661" bIns="48331" anchor="b" anchorCtr="0" compatLnSpc="1">
            <a:noAutofit/>
          </a:bodyPr>
          <a:lstStyle>
            <a:lvl1pPr marL="0" marR="0" lvl="0" indent="0" algn="r" defTabSz="966612"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Calibri"/>
              </a:defRPr>
            </a:lvl1pPr>
          </a:lstStyle>
          <a:p>
            <a:pPr lvl="0"/>
            <a:fld id="{21C60024-DB04-4658-AA12-FE98B7614E82}" type="slidenum">
              <a:t>‹#›</a:t>
            </a:fld>
            <a:endParaRPr lang="en-US"/>
          </a:p>
        </p:txBody>
      </p:sp>
    </p:spTree>
    <p:extLst>
      <p:ext uri="{BB962C8B-B14F-4D97-AF65-F5344CB8AC3E}">
        <p14:creationId xmlns:p14="http://schemas.microsoft.com/office/powerpoint/2010/main" val="191601803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21C60024-DB04-4658-AA12-FE98B7614E82}" type="slidenum">
              <a:rPr lang="en-US" smtClean="0"/>
              <a:t>1</a:t>
            </a:fld>
            <a:endParaRPr lang="en-US"/>
          </a:p>
        </p:txBody>
      </p:sp>
    </p:spTree>
    <p:extLst>
      <p:ext uri="{BB962C8B-B14F-4D97-AF65-F5344CB8AC3E}">
        <p14:creationId xmlns:p14="http://schemas.microsoft.com/office/powerpoint/2010/main" val="209090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E89D3-F781-3556-638D-9DEFA836E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4EBB3-56FB-1ECE-8A76-3CCECAB79820}"/>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37AD9343-FF36-37CC-ADC8-65F857BFF45D}"/>
              </a:ext>
            </a:extLst>
          </p:cNvPr>
          <p:cNvSpPr>
            <a:spLocks noGrp="1"/>
          </p:cNvSpPr>
          <p:nvPr>
            <p:ph type="body" idx="1"/>
          </p:nvPr>
        </p:nvSpPr>
        <p:spPr/>
        <p:txBody>
          <a:bodyPr/>
          <a:lstStyle/>
          <a:p>
            <a:r>
              <a:rPr lang="en-US">
                <a:ea typeface="Calibri"/>
                <a:cs typeface="Calibri"/>
              </a:rPr>
              <a:t>Heather</a:t>
            </a:r>
            <a:endParaRPr lang="en-US"/>
          </a:p>
          <a:p>
            <a:r>
              <a:rPr lang="en-US">
                <a:ea typeface="Calibri"/>
                <a:cs typeface="Calibri"/>
              </a:rPr>
              <a:t>(3 mins)</a:t>
            </a:r>
          </a:p>
          <a:p>
            <a:r>
              <a:rPr lang="en-US"/>
              <a:t>Resume translation, hiring pathways, and candidate coaching are the recruiter’s core expertise.</a:t>
            </a:r>
            <a:endParaRPr lang="en-US">
              <a:ea typeface="Calibri"/>
              <a:cs typeface="Calibri"/>
            </a:endParaRPr>
          </a:p>
          <a:p>
            <a:br>
              <a:rPr lang="en-US"/>
            </a:br>
            <a:r>
              <a:rPr lang="en-US"/>
              <a:t> </a:t>
            </a:r>
            <a:r>
              <a:rPr lang="en-US" b="1"/>
              <a:t>Content:</a:t>
            </a:r>
            <a:endParaRPr lang="en-US">
              <a:ea typeface="Calibri"/>
              <a:cs typeface="Calibri"/>
            </a:endParaRPr>
          </a:p>
          <a:p>
            <a:pPr marL="181240" indent="-181240">
              <a:buFont typeface="Arial"/>
              <a:buChar char="•"/>
            </a:pPr>
            <a:r>
              <a:rPr lang="en-US"/>
              <a:t>How she guides candidates through resume &amp; interview support</a:t>
            </a:r>
            <a:endParaRPr lang="en-US">
              <a:ea typeface="Calibri"/>
              <a:cs typeface="Calibri"/>
            </a:endParaRPr>
          </a:p>
          <a:p>
            <a:pPr marL="181240" indent="-18124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4B7E25BA-D380-49A4-7B5F-F6831B212502}"/>
              </a:ext>
            </a:extLst>
          </p:cNvPr>
          <p:cNvSpPr>
            <a:spLocks noGrp="1"/>
          </p:cNvSpPr>
          <p:nvPr>
            <p:ph type="sldNum" sz="quarter" idx="5"/>
          </p:nvPr>
        </p:nvSpPr>
        <p:spPr/>
        <p:txBody>
          <a:bodyPr/>
          <a:lstStyle/>
          <a:p>
            <a:pPr lvl="0"/>
            <a:fld id="{21C60024-DB04-4658-AA12-FE98B7614E82}" type="slidenum">
              <a:rPr lang="en-US"/>
              <a:t>10</a:t>
            </a:fld>
            <a:endParaRPr lang="en-US"/>
          </a:p>
        </p:txBody>
      </p:sp>
    </p:spTree>
    <p:extLst>
      <p:ext uri="{BB962C8B-B14F-4D97-AF65-F5344CB8AC3E}">
        <p14:creationId xmlns:p14="http://schemas.microsoft.com/office/powerpoint/2010/main" val="223689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7733B-B56B-2E6A-98A7-69DE61C09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C3488-9A3B-14E0-72DB-309AC45F0963}"/>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6AA40DC0-BAB8-7340-6D51-0E53745E0189}"/>
              </a:ext>
            </a:extLst>
          </p:cNvPr>
          <p:cNvSpPr>
            <a:spLocks noGrp="1"/>
          </p:cNvSpPr>
          <p:nvPr>
            <p:ph type="body" idx="1"/>
          </p:nvPr>
        </p:nvSpPr>
        <p:spPr/>
        <p:txBody>
          <a:bodyPr/>
          <a:lstStyle/>
          <a:p>
            <a:r>
              <a:rPr lang="en-US">
                <a:ea typeface="Calibri"/>
                <a:cs typeface="Calibri"/>
              </a:rPr>
              <a:t>Heather</a:t>
            </a:r>
            <a:endParaRPr lang="en-US"/>
          </a:p>
          <a:p>
            <a:r>
              <a:rPr lang="en-US">
                <a:ea typeface="Calibri"/>
                <a:cs typeface="Calibri"/>
              </a:rPr>
              <a:t>(2 mins)</a:t>
            </a:r>
            <a:endParaRPr lang="en-US"/>
          </a:p>
          <a:p>
            <a:r>
              <a:rPr lang="en-US"/>
              <a:t>Resume translation, hiring pathways, and candidate coaching are the recruiter’s core expertise.</a:t>
            </a:r>
            <a:endParaRPr lang="en-US">
              <a:ea typeface="Calibri"/>
              <a:cs typeface="Calibri"/>
            </a:endParaRPr>
          </a:p>
          <a:p>
            <a:endParaRPr lang="en-US">
              <a:ea typeface="Calibri"/>
              <a:cs typeface="Calibri"/>
            </a:endParaRPr>
          </a:p>
          <a:p>
            <a:br>
              <a:rPr lang="en-US">
                <a:ea typeface="Calibri"/>
                <a:cs typeface="Calibri"/>
              </a:rPr>
            </a:br>
            <a:r>
              <a:rPr lang="en-US"/>
              <a:t> </a:t>
            </a:r>
            <a:r>
              <a:rPr lang="en-US" b="1"/>
              <a:t>Content:</a:t>
            </a:r>
            <a:endParaRPr lang="en-US">
              <a:ea typeface="Calibri"/>
              <a:cs typeface="Calibri"/>
            </a:endParaRPr>
          </a:p>
          <a:p>
            <a:pPr marL="181240" indent="-181240">
              <a:buFont typeface="Arial"/>
              <a:buChar char="•"/>
            </a:pPr>
            <a:r>
              <a:rPr lang="en-US"/>
              <a:t>Ensuring hiring managers understand military experience</a:t>
            </a:r>
            <a:endParaRPr lang="en-US">
              <a:ea typeface="Calibri"/>
              <a:cs typeface="Calibri"/>
            </a:endParaRPr>
          </a:p>
          <a:p>
            <a:pPr marL="181240" indent="-181240">
              <a:buFont typeface="Arial"/>
              <a:buChar char="•"/>
            </a:pPr>
            <a:r>
              <a:rPr lang="en-US"/>
              <a:t>Examples of Veterans placed successfully into roles</a:t>
            </a:r>
            <a:endParaRPr lang="en-US">
              <a:ea typeface="Calibri"/>
              <a:cs typeface="Calibri"/>
            </a:endParaRPr>
          </a:p>
          <a:p>
            <a:endParaRPr lang="en-US">
              <a:ea typeface="Calibri"/>
              <a:cs typeface="Calibri"/>
            </a:endParaRPr>
          </a:p>
          <a:p>
            <a:endParaRPr lang="en-US">
              <a:ea typeface="Calibri"/>
              <a:cs typeface="Calibri"/>
            </a:endParaRPr>
          </a:p>
          <a:p>
            <a:pPr defTabSz="966612"/>
            <a:r>
              <a:rPr lang="en-US" sz="1300">
                <a:latin typeface="Arial"/>
                <a:ea typeface="Calibri"/>
                <a:cs typeface="Arial"/>
              </a:rPr>
              <a:t>• Successful Veteran Placements</a:t>
            </a:r>
            <a:br>
              <a:rPr lang="en-US" sz="1300">
                <a:latin typeface="Arial"/>
                <a:ea typeface="Calibri"/>
                <a:cs typeface="Arial"/>
              </a:rPr>
            </a:br>
            <a:r>
              <a:rPr lang="en-US" sz="1300">
                <a:latin typeface="Arial"/>
                <a:ea typeface="Calibri"/>
                <a:cs typeface="Arial"/>
              </a:rPr>
              <a:t> • Logistics → Supply Chain</a:t>
            </a:r>
            <a:br>
              <a:rPr lang="en-US" sz="1300">
                <a:latin typeface="Arial"/>
                <a:ea typeface="Calibri"/>
                <a:cs typeface="Arial"/>
              </a:rPr>
            </a:br>
            <a:r>
              <a:rPr lang="en-US" sz="1300">
                <a:latin typeface="Arial"/>
                <a:ea typeface="Calibri"/>
                <a:cs typeface="Arial"/>
              </a:rPr>
              <a:t> • Communications → IT Support</a:t>
            </a:r>
            <a:br>
              <a:rPr lang="en-US" sz="1300">
                <a:latin typeface="Arial"/>
                <a:ea typeface="Calibri"/>
                <a:cs typeface="Arial"/>
              </a:rPr>
            </a:br>
            <a:r>
              <a:rPr lang="en-US" sz="1300">
                <a:latin typeface="Arial"/>
                <a:ea typeface="Calibri"/>
                <a:cs typeface="Arial"/>
              </a:rPr>
              <a:t> • Squad Leader → Supervisor</a:t>
            </a:r>
            <a:endParaRPr lang="en-US" sz="1300"/>
          </a:p>
          <a:p>
            <a:endParaRPr lang="en-US">
              <a:ea typeface="Calibri"/>
              <a:cs typeface="Calibri"/>
            </a:endParaRPr>
          </a:p>
        </p:txBody>
      </p:sp>
      <p:sp>
        <p:nvSpPr>
          <p:cNvPr id="4" name="Slide Number Placeholder 3">
            <a:extLst>
              <a:ext uri="{FF2B5EF4-FFF2-40B4-BE49-F238E27FC236}">
                <a16:creationId xmlns:a16="http://schemas.microsoft.com/office/drawing/2014/main" id="{D5F7FC02-B125-8DB6-3C04-110E737126A9}"/>
              </a:ext>
            </a:extLst>
          </p:cNvPr>
          <p:cNvSpPr>
            <a:spLocks noGrp="1"/>
          </p:cNvSpPr>
          <p:nvPr>
            <p:ph type="sldNum" sz="quarter" idx="5"/>
          </p:nvPr>
        </p:nvSpPr>
        <p:spPr/>
        <p:txBody>
          <a:bodyPr/>
          <a:lstStyle/>
          <a:p>
            <a:pPr lvl="0"/>
            <a:fld id="{21C60024-DB04-4658-AA12-FE98B7614E82}" type="slidenum">
              <a:rPr lang="en-US"/>
              <a:t>11</a:t>
            </a:fld>
            <a:endParaRPr lang="en-US"/>
          </a:p>
        </p:txBody>
      </p:sp>
    </p:spTree>
    <p:extLst>
      <p:ext uri="{BB962C8B-B14F-4D97-AF65-F5344CB8AC3E}">
        <p14:creationId xmlns:p14="http://schemas.microsoft.com/office/powerpoint/2010/main" val="2897438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FE831-DCAB-04CD-66AE-106CFDBBA0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D8E462-05AE-715E-CEA2-2A227D83FF18}"/>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806A0172-5203-6900-CF7B-2A3280F0E461}"/>
              </a:ext>
            </a:extLst>
          </p:cNvPr>
          <p:cNvSpPr>
            <a:spLocks noGrp="1"/>
          </p:cNvSpPr>
          <p:nvPr>
            <p:ph type="body" idx="1"/>
          </p:nvPr>
        </p:nvSpPr>
        <p:spPr/>
        <p:txBody>
          <a:bodyPr/>
          <a:lstStyle/>
          <a:p>
            <a:r>
              <a:rPr lang="en-US"/>
              <a:t>Transition:</a:t>
            </a:r>
          </a:p>
          <a:p>
            <a:r>
              <a:rPr lang="en-US" sz="1300"/>
              <a:t>Thank you Heather – so amazing to hear how thoughtfully you’re able to humanize the veteran recruiting and hiring processes.</a:t>
            </a:r>
          </a:p>
          <a:p>
            <a:br>
              <a:rPr lang="en-US"/>
            </a:br>
            <a:r>
              <a:rPr lang="en-US" b="1"/>
              <a:t>Veteran-Ready Organization: My Role &amp; Philosophy</a:t>
            </a:r>
          </a:p>
          <a:p>
            <a:r>
              <a:rPr lang="en-US"/>
              <a:t>As I mentioned before, I lead </a:t>
            </a:r>
            <a:r>
              <a:rPr lang="en-US" err="1"/>
              <a:t>IronArch’s</a:t>
            </a:r>
            <a:r>
              <a:rPr lang="en-US"/>
              <a:t> Employee Experience &amp; Culture (EEC) team.</a:t>
            </a:r>
          </a:p>
          <a:p>
            <a:r>
              <a:rPr lang="en-US"/>
              <a:t>My responsibility in being “veteran-ready” spans the entire employee lifecycle — from recruitment through long-term retention.</a:t>
            </a:r>
          </a:p>
          <a:p>
            <a:r>
              <a:rPr lang="en-US"/>
              <a:t>It’s not just about attracting incredible veteran talent; it’s about creating an environment where veterans </a:t>
            </a:r>
            <a:r>
              <a:rPr lang="en-US" i="1"/>
              <a:t>want to stay</a:t>
            </a:r>
            <a:r>
              <a:rPr lang="en-US"/>
              <a:t> because they feel supported, valued, and invested in.</a:t>
            </a:r>
          </a:p>
          <a:p>
            <a:r>
              <a:rPr lang="en-US"/>
              <a:t>Many of our benefits help all employees — but being veteran-ready means </a:t>
            </a:r>
            <a:r>
              <a:rPr lang="en-US" b="1"/>
              <a:t>intentionally</a:t>
            </a:r>
            <a:r>
              <a:rPr lang="en-US"/>
              <a:t> designing and evolving programs with our current and future veteran population in mind.</a:t>
            </a:r>
          </a:p>
          <a:p>
            <a:br>
              <a:rPr lang="en-US"/>
            </a:br>
            <a:endParaRPr lang="en-US"/>
          </a:p>
          <a:p>
            <a:r>
              <a:rPr lang="en-US" b="1"/>
              <a:t>Paid Military Leave &amp; USERRA Awareness</a:t>
            </a:r>
          </a:p>
          <a:p>
            <a:r>
              <a:rPr lang="en-US"/>
              <a:t>First, every employer should understand USERRA (Uniformed Services Employment and Reemployment Rights Act).</a:t>
            </a:r>
          </a:p>
          <a:p>
            <a:pPr lvl="1"/>
            <a:r>
              <a:rPr lang="en-US"/>
              <a:t>It guarantees job protection and seniority rights for those serving in the Guard, Reserve, or other active-duty capacities.</a:t>
            </a:r>
          </a:p>
          <a:p>
            <a:r>
              <a:rPr lang="en-US"/>
              <a:t>Compliance is the starting point — not the finish line — for a veteran-ready organization.</a:t>
            </a:r>
          </a:p>
          <a:p>
            <a:r>
              <a:rPr lang="en-US"/>
              <a:t>IronArch goes beyond the legal minimum by offering </a:t>
            </a:r>
            <a:r>
              <a:rPr lang="en-US" b="1"/>
              <a:t>paid military leave</a:t>
            </a:r>
            <a:r>
              <a:rPr lang="en-US"/>
              <a:t>:</a:t>
            </a:r>
          </a:p>
          <a:p>
            <a:pPr lvl="1"/>
            <a:r>
              <a:rPr lang="en-US"/>
              <a:t>This is separate from regular PTO.</a:t>
            </a:r>
          </a:p>
          <a:p>
            <a:pPr lvl="1"/>
            <a:r>
              <a:rPr lang="en-US"/>
              <a:t>It ensures employees can meet training, deployment, or duty-related requirements </a:t>
            </a:r>
            <a:r>
              <a:rPr lang="en-US" i="1"/>
              <a:t>without financial stress</a:t>
            </a:r>
            <a:r>
              <a:rPr lang="en-US"/>
              <a:t>.</a:t>
            </a:r>
          </a:p>
          <a:p>
            <a:r>
              <a:rPr lang="en-US"/>
              <a:t>This demonstrates that we aren’t just compliant — we’re committed.</a:t>
            </a:r>
          </a:p>
          <a:p>
            <a:endParaRPr lang="en-US"/>
          </a:p>
          <a:p>
            <a:r>
              <a:rPr lang="en-US" b="1"/>
              <a:t>Generous Paid Time Off</a:t>
            </a:r>
          </a:p>
          <a:p>
            <a:r>
              <a:rPr lang="en-US"/>
              <a:t>Again, this benefits all employees, but is especially important for veterans transitioning to civilian life.</a:t>
            </a:r>
          </a:p>
          <a:p>
            <a:r>
              <a:rPr lang="en-US"/>
              <a:t>PTO gives flexibility for:</a:t>
            </a:r>
          </a:p>
          <a:p>
            <a:pPr lvl="1"/>
            <a:r>
              <a:rPr lang="en-US"/>
              <a:t>VA appointments</a:t>
            </a:r>
          </a:p>
          <a:p>
            <a:pPr lvl="1"/>
            <a:r>
              <a:rPr lang="en-US"/>
              <a:t>Health needs</a:t>
            </a:r>
          </a:p>
          <a:p>
            <a:pPr lvl="1"/>
            <a:r>
              <a:rPr lang="en-US"/>
              <a:t>Relocation or transition logistics</a:t>
            </a:r>
          </a:p>
          <a:p>
            <a:pPr lvl="1"/>
            <a:r>
              <a:rPr lang="en-US"/>
              <a:t>Personal time as they adjust to life post-service</a:t>
            </a:r>
          </a:p>
          <a:p>
            <a:r>
              <a:rPr lang="en-US"/>
              <a:t>The peace of mind that this time is paid is critical during transition periods.</a:t>
            </a:r>
          </a:p>
          <a:p>
            <a:endParaRPr lang="en-US"/>
          </a:p>
          <a:p>
            <a:pPr marL="181240" indent="-18124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141BBB76-C304-0AF6-DB2E-D0B2C57133C9}"/>
              </a:ext>
            </a:extLst>
          </p:cNvPr>
          <p:cNvSpPr>
            <a:spLocks noGrp="1"/>
          </p:cNvSpPr>
          <p:nvPr>
            <p:ph type="sldNum" sz="quarter" idx="5"/>
          </p:nvPr>
        </p:nvSpPr>
        <p:spPr/>
        <p:txBody>
          <a:bodyPr/>
          <a:lstStyle/>
          <a:p>
            <a:pPr lvl="0"/>
            <a:fld id="{21C60024-DB04-4658-AA12-FE98B7614E82}" type="slidenum">
              <a:rPr lang="en-US"/>
              <a:t>12</a:t>
            </a:fld>
            <a:endParaRPr lang="en-US"/>
          </a:p>
        </p:txBody>
      </p:sp>
    </p:spTree>
    <p:extLst>
      <p:ext uri="{BB962C8B-B14F-4D97-AF65-F5344CB8AC3E}">
        <p14:creationId xmlns:p14="http://schemas.microsoft.com/office/powerpoint/2010/main" val="2056769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60DA7-2BC5-A86F-EE48-026F2407D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2CFAE-863E-73BF-37ED-6D8F11E2BF62}"/>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F33FAFF6-D079-95AE-FDCC-ABE0E7CBD968}"/>
              </a:ext>
            </a:extLst>
          </p:cNvPr>
          <p:cNvSpPr>
            <a:spLocks noGrp="1"/>
          </p:cNvSpPr>
          <p:nvPr>
            <p:ph type="body" idx="1"/>
          </p:nvPr>
        </p:nvSpPr>
        <p:spPr/>
        <p:txBody>
          <a:bodyPr/>
          <a:lstStyle/>
          <a:p>
            <a:r>
              <a:rPr lang="en-US" b="1"/>
              <a:t>On-the-Job Support &amp; Flexible Work</a:t>
            </a:r>
          </a:p>
          <a:p>
            <a:r>
              <a:rPr lang="en-US"/>
              <a:t>Transitioning from military to civilian culture can feel like entering a completely new world.</a:t>
            </a:r>
          </a:p>
          <a:p>
            <a:r>
              <a:rPr lang="en-US"/>
              <a:t>On-the-job support helps veterans not just in their first 90 days, but continuously as they adapt and grow.</a:t>
            </a:r>
          </a:p>
          <a:p>
            <a:r>
              <a:rPr lang="en-US"/>
              <a:t>When possible, </a:t>
            </a:r>
            <a:r>
              <a:rPr lang="en-US" b="1"/>
              <a:t>remote and hybrid flexibility</a:t>
            </a:r>
            <a:r>
              <a:rPr lang="en-US"/>
              <a:t> makes a significant difference:</a:t>
            </a:r>
          </a:p>
          <a:p>
            <a:pPr lvl="1"/>
            <a:r>
              <a:rPr lang="en-US"/>
              <a:t>Allows for medical appointments, service-related commitments, and family responsibilities.</a:t>
            </a:r>
          </a:p>
          <a:p>
            <a:pPr lvl="1"/>
            <a:r>
              <a:rPr lang="en-US"/>
              <a:t>Supports military spouses as well.</a:t>
            </a:r>
          </a:p>
          <a:p>
            <a:r>
              <a:rPr lang="en-US"/>
              <a:t>Example: an employee whose spouse received new orders was able to remain with IronArch thanks to our remote-friendly environment.</a:t>
            </a:r>
          </a:p>
          <a:p>
            <a:pPr marL="181240" indent="-181240">
              <a:buFont typeface="Arial"/>
              <a:buChar char="•"/>
            </a:pPr>
            <a:endParaRPr lang="en-US">
              <a:ea typeface="Calibri"/>
              <a:cs typeface="Calibri"/>
            </a:endParaRPr>
          </a:p>
          <a:p>
            <a:r>
              <a:rPr lang="en-US" b="1"/>
              <a:t>Workplace Accommodations</a:t>
            </a:r>
          </a:p>
          <a:p>
            <a:r>
              <a:rPr lang="en-US"/>
              <a:t>Some veterans may come with service-connected disabilities.</a:t>
            </a:r>
          </a:p>
          <a:p>
            <a:r>
              <a:rPr lang="en-US"/>
              <a:t>Disabilities do </a:t>
            </a:r>
            <a:r>
              <a:rPr lang="en-US" i="1"/>
              <a:t>not</a:t>
            </a:r>
            <a:r>
              <a:rPr lang="en-US"/>
              <a:t> limit someone’s ability to be an exceptional performer.</a:t>
            </a:r>
          </a:p>
          <a:p>
            <a:r>
              <a:rPr lang="en-US"/>
              <a:t>What matters is having a thoughtful and thorough </a:t>
            </a:r>
            <a:r>
              <a:rPr lang="en-US" b="1"/>
              <a:t>interactive accommodation process</a:t>
            </a:r>
            <a:r>
              <a:rPr lang="en-US"/>
              <a:t>, and designing jobs that allow people to thrive.</a:t>
            </a:r>
          </a:p>
          <a:p>
            <a:r>
              <a:rPr lang="en-US"/>
              <a:t>Being veteran-ready means being proactive, not reactive, in considering accessibility and accommodations.</a:t>
            </a:r>
          </a:p>
          <a:p>
            <a:pPr marL="181240" indent="-181240">
              <a:buFont typeface="Arial"/>
              <a:buChar char="•"/>
            </a:pPr>
            <a:endParaRPr lang="en-US">
              <a:ea typeface="Calibri"/>
              <a:cs typeface="Calibri"/>
            </a:endParaRPr>
          </a:p>
          <a:p>
            <a:r>
              <a:rPr lang="en-US" b="1"/>
              <a:t>Short- and Long-Term Disability Coverage</a:t>
            </a:r>
          </a:p>
          <a:p>
            <a:r>
              <a:rPr lang="en-US"/>
              <a:t>Income replacement benefits are available to all employees.</a:t>
            </a:r>
          </a:p>
          <a:p>
            <a:r>
              <a:rPr lang="en-US"/>
              <a:t>These are particularly impactful for veterans managing chronic conditions or service-related injuries.</a:t>
            </a:r>
          </a:p>
          <a:p>
            <a:r>
              <a:rPr lang="en-US"/>
              <a:t>Having these protections ensures veterans don’t face financial hardship if they need medically required time away.</a:t>
            </a:r>
          </a:p>
          <a:p>
            <a:pPr marL="181240" indent="-181240">
              <a:buFont typeface="Arial"/>
              <a:buChar char="•"/>
            </a:pPr>
            <a:endParaRPr lang="en-US">
              <a:ea typeface="Calibri"/>
              <a:cs typeface="Calibri"/>
            </a:endParaRPr>
          </a:p>
          <a:p>
            <a:r>
              <a:rPr lang="en-US" b="1"/>
              <a:t>Virtual Healthcare Concierge Services</a:t>
            </a:r>
          </a:p>
          <a:p>
            <a:r>
              <a:rPr lang="en-US"/>
              <a:t>This benefit is far more valuable than people might initially think.</a:t>
            </a:r>
          </a:p>
          <a:p>
            <a:r>
              <a:rPr lang="en-US"/>
              <a:t>The transition from TRICARE to civilian healthcare is confusing — even for HR professionals.</a:t>
            </a:r>
          </a:p>
          <a:p>
            <a:r>
              <a:rPr lang="en-US"/>
              <a:t>Our concierge service helps by:</a:t>
            </a:r>
          </a:p>
          <a:p>
            <a:pPr lvl="1"/>
            <a:r>
              <a:rPr lang="en-US"/>
              <a:t>Explaining plan details in accessible language</a:t>
            </a:r>
          </a:p>
          <a:p>
            <a:pPr lvl="1"/>
            <a:r>
              <a:rPr lang="en-US"/>
              <a:t>Helping employees compare plan options</a:t>
            </a:r>
          </a:p>
          <a:p>
            <a:pPr lvl="1"/>
            <a:r>
              <a:rPr lang="en-US"/>
              <a:t>Researching providers</a:t>
            </a:r>
          </a:p>
          <a:p>
            <a:pPr lvl="1"/>
            <a:r>
              <a:rPr lang="en-US"/>
              <a:t>Scheduling appointments</a:t>
            </a:r>
          </a:p>
          <a:p>
            <a:pPr lvl="1"/>
            <a:r>
              <a:rPr lang="en-US"/>
              <a:t>Finding best pricing for procedures</a:t>
            </a:r>
          </a:p>
          <a:p>
            <a:r>
              <a:rPr lang="en-US"/>
              <a:t>This eases one of the biggest post-military stressors: navigating healthcare for the first time.</a:t>
            </a:r>
          </a:p>
          <a:p>
            <a:pPr marL="181240" indent="-18124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072468FD-DAC7-1F44-C1DB-F28252BC1A80}"/>
              </a:ext>
            </a:extLst>
          </p:cNvPr>
          <p:cNvSpPr>
            <a:spLocks noGrp="1"/>
          </p:cNvSpPr>
          <p:nvPr>
            <p:ph type="sldNum" sz="quarter" idx="5"/>
          </p:nvPr>
        </p:nvSpPr>
        <p:spPr/>
        <p:txBody>
          <a:bodyPr/>
          <a:lstStyle/>
          <a:p>
            <a:pPr lvl="0"/>
            <a:fld id="{21C60024-DB04-4658-AA12-FE98B7614E82}" type="slidenum">
              <a:rPr lang="en-US"/>
              <a:t>13</a:t>
            </a:fld>
            <a:endParaRPr lang="en-US"/>
          </a:p>
        </p:txBody>
      </p:sp>
    </p:spTree>
    <p:extLst>
      <p:ext uri="{BB962C8B-B14F-4D97-AF65-F5344CB8AC3E}">
        <p14:creationId xmlns:p14="http://schemas.microsoft.com/office/powerpoint/2010/main" val="141575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CA9FA-7887-2683-7B45-83616E32F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4B5A3-C466-7B82-6AE8-CB015C9FC805}"/>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1B5EAB6A-F491-6595-B996-62A9E50109FF}"/>
              </a:ext>
            </a:extLst>
          </p:cNvPr>
          <p:cNvSpPr>
            <a:spLocks noGrp="1"/>
          </p:cNvSpPr>
          <p:nvPr>
            <p:ph type="body" idx="1"/>
          </p:nvPr>
        </p:nvSpPr>
        <p:spPr/>
        <p:txBody>
          <a:bodyPr/>
          <a:lstStyle/>
          <a:p>
            <a:r>
              <a:rPr lang="en-US" b="1"/>
              <a:t>Veteran Employee Resource Group (ERG)</a:t>
            </a:r>
          </a:p>
          <a:p>
            <a:r>
              <a:rPr lang="en-US"/>
              <a:t>One of our most exciting new initiatives.</a:t>
            </a:r>
          </a:p>
          <a:p>
            <a:r>
              <a:rPr lang="en-US"/>
              <a:t>A dedicated community for:</a:t>
            </a:r>
          </a:p>
          <a:p>
            <a:pPr lvl="1"/>
            <a:r>
              <a:rPr lang="en-US"/>
              <a:t>Veterans</a:t>
            </a:r>
          </a:p>
          <a:p>
            <a:pPr lvl="1"/>
            <a:r>
              <a:rPr lang="en-US"/>
              <a:t>Military family members</a:t>
            </a:r>
          </a:p>
          <a:p>
            <a:pPr lvl="1"/>
            <a:r>
              <a:rPr lang="en-US"/>
              <a:t>Allies</a:t>
            </a:r>
          </a:p>
          <a:p>
            <a:r>
              <a:rPr lang="en-US"/>
              <a:t>Provides connection, shared experience, peer support, and a space where people feel understood.</a:t>
            </a:r>
          </a:p>
          <a:p>
            <a:endParaRPr lang="en-US" b="1"/>
          </a:p>
          <a:p>
            <a:r>
              <a:rPr lang="en-US" b="1"/>
              <a:t>Wellness Reimbursement</a:t>
            </a:r>
          </a:p>
          <a:p>
            <a:r>
              <a:rPr lang="en-US"/>
              <a:t>Veterans often leave an environment where fitness resources were freely available.</a:t>
            </a:r>
          </a:p>
          <a:p>
            <a:r>
              <a:rPr lang="en-US"/>
              <a:t>Suddenly, gym memberships, classes, and races are expensive.</a:t>
            </a:r>
          </a:p>
          <a:p>
            <a:r>
              <a:rPr lang="en-US"/>
              <a:t>We reimburse for:</a:t>
            </a:r>
          </a:p>
          <a:p>
            <a:pPr lvl="1"/>
            <a:r>
              <a:rPr lang="en-US"/>
              <a:t>Gym memberships</a:t>
            </a:r>
          </a:p>
          <a:p>
            <a:pPr lvl="1"/>
            <a:r>
              <a:rPr lang="en-US"/>
              <a:t>Virtual fitness subscriptions</a:t>
            </a:r>
          </a:p>
          <a:p>
            <a:pPr lvl="1"/>
            <a:r>
              <a:rPr lang="en-US"/>
              <a:t>Race/registration fees (5Ks, marathons, etc.)</a:t>
            </a:r>
          </a:p>
          <a:p>
            <a:r>
              <a:rPr lang="en-US"/>
              <a:t>This supports both physical and mental wellness during a major life transition.</a:t>
            </a:r>
          </a:p>
          <a:p>
            <a:endParaRPr lang="en-US" b="1"/>
          </a:p>
          <a:p>
            <a:r>
              <a:rPr lang="en-US" b="1"/>
              <a:t>Employee Assistance Program (EAP)</a:t>
            </a:r>
          </a:p>
          <a:p>
            <a:r>
              <a:rPr lang="en-US"/>
              <a:t>24/7 confidential counseling — free to employees.</a:t>
            </a:r>
          </a:p>
          <a:p>
            <a:r>
              <a:rPr lang="en-US"/>
              <a:t>Mental health support is essential for veterans and families.</a:t>
            </a:r>
          </a:p>
          <a:p>
            <a:r>
              <a:rPr lang="en-US"/>
              <a:t>Our EAP provides therapy, crisis support, and family resources anytime they’re needed.</a:t>
            </a:r>
          </a:p>
          <a:p>
            <a:endParaRPr lang="en-US">
              <a:ea typeface="Calibri"/>
              <a:cs typeface="Calibri"/>
            </a:endParaRPr>
          </a:p>
          <a:p>
            <a:r>
              <a:rPr lang="en-US" b="1"/>
              <a:t>Feedback-Driven Program Design</a:t>
            </a:r>
          </a:p>
          <a:p>
            <a:r>
              <a:rPr lang="en-US"/>
              <a:t>The most important element of being veteran-ready: </a:t>
            </a:r>
            <a:r>
              <a:rPr lang="en-US" b="1"/>
              <a:t>listening to your people</a:t>
            </a:r>
            <a:r>
              <a:rPr lang="en-US"/>
              <a:t>.</a:t>
            </a:r>
          </a:p>
          <a:p>
            <a:r>
              <a:rPr lang="en-US"/>
              <a:t>Ask veterans what they need, what’s working, and what gaps still exist.</a:t>
            </a:r>
          </a:p>
          <a:p>
            <a:r>
              <a:rPr lang="en-US"/>
              <a:t>Then — crucially — act on that feedback.</a:t>
            </a:r>
          </a:p>
          <a:p>
            <a:r>
              <a:rPr lang="en-US"/>
              <a:t>At IronArch:</a:t>
            </a:r>
          </a:p>
          <a:p>
            <a:pPr lvl="1"/>
            <a:r>
              <a:rPr lang="en-US"/>
              <a:t>We ask for feedback at quarterly All-Staff meetings.</a:t>
            </a:r>
          </a:p>
          <a:p>
            <a:pPr lvl="1"/>
            <a:r>
              <a:rPr lang="en-US"/>
              <a:t>We communicate what we heard and what actions we’re taking.</a:t>
            </a:r>
          </a:p>
          <a:p>
            <a:pPr lvl="1"/>
            <a:r>
              <a:rPr lang="en-US"/>
              <a:t>We acknowledge what we </a:t>
            </a:r>
            <a:r>
              <a:rPr lang="en-US" i="1"/>
              <a:t>can’t</a:t>
            </a:r>
            <a:r>
              <a:rPr lang="en-US"/>
              <a:t> implement yet, and why.</a:t>
            </a:r>
          </a:p>
          <a:p>
            <a:r>
              <a:rPr lang="en-US"/>
              <a:t>A strong feedback culture creates trust — especially within communities like our veterans, where trust is foundational.</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308622B2-D073-8852-83C6-A4048CC41568}"/>
              </a:ext>
            </a:extLst>
          </p:cNvPr>
          <p:cNvSpPr>
            <a:spLocks noGrp="1"/>
          </p:cNvSpPr>
          <p:nvPr>
            <p:ph type="sldNum" sz="quarter" idx="5"/>
          </p:nvPr>
        </p:nvSpPr>
        <p:spPr/>
        <p:txBody>
          <a:bodyPr/>
          <a:lstStyle/>
          <a:p>
            <a:pPr lvl="0"/>
            <a:fld id="{21C60024-DB04-4658-AA12-FE98B7614E82}" type="slidenum">
              <a:rPr lang="en-US"/>
              <a:t>14</a:t>
            </a:fld>
            <a:endParaRPr lang="en-US"/>
          </a:p>
        </p:txBody>
      </p:sp>
    </p:spTree>
    <p:extLst>
      <p:ext uri="{BB962C8B-B14F-4D97-AF65-F5344CB8AC3E}">
        <p14:creationId xmlns:p14="http://schemas.microsoft.com/office/powerpoint/2010/main" val="71232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55663-3FF9-C051-5609-1E5F3E02D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3E770-10A1-A9E0-6B7E-635D6772ACC1}"/>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226254DC-E51A-1428-C146-654B7E3324F6}"/>
              </a:ext>
            </a:extLst>
          </p:cNvPr>
          <p:cNvSpPr>
            <a:spLocks noGrp="1"/>
          </p:cNvSpPr>
          <p:nvPr>
            <p:ph type="body" idx="1"/>
          </p:nvPr>
        </p:nvSpPr>
        <p:spPr/>
        <p:txBody>
          <a:bodyPr/>
          <a:lstStyle/>
          <a:p>
            <a:r>
              <a:rPr lang="en-US"/>
              <a:t>Veterans often describe the transition into civilian work as feeling like starting over — wondering if their skills translate or if they’ll fit. That’s why we put so much intentionality into building belonging from day one.</a:t>
            </a:r>
          </a:p>
          <a:p>
            <a:r>
              <a:rPr lang="en-US"/>
              <a:t>Shared purpose creates immediate connection.</a:t>
            </a:r>
            <a:br>
              <a:rPr lang="en-US"/>
            </a:br>
            <a:r>
              <a:rPr lang="en-US"/>
              <a:t>Structure creates familiarity during a time of uncertainty.</a:t>
            </a:r>
            <a:br>
              <a:rPr lang="en-US"/>
            </a:br>
            <a:r>
              <a:rPr lang="en-US"/>
              <a:t>And our team-first culture reinforces that every veteran has a meaningful, valued role here.</a:t>
            </a:r>
          </a:p>
          <a:p>
            <a:r>
              <a:rPr lang="en-US"/>
              <a:t>And when belonging is real — not just talked about — it shows up in outcomes.</a:t>
            </a:r>
            <a:br>
              <a:rPr lang="en-US"/>
            </a:br>
            <a:r>
              <a:rPr lang="en-US"/>
              <a:t>This year, we’re proud to have a </a:t>
            </a:r>
            <a:r>
              <a:rPr lang="en-US" b="1"/>
              <a:t>95% veteran retention rate</a:t>
            </a:r>
            <a:r>
              <a:rPr lang="en-US"/>
              <a:t>, a direct reflection of trust, support, and a culture where veterans choose to stay and thrive.</a:t>
            </a:r>
          </a:p>
          <a:p>
            <a:endParaRPr lang="en-US">
              <a:ea typeface="Calibri"/>
              <a:cs typeface="Calibri"/>
            </a:endParaRPr>
          </a:p>
        </p:txBody>
      </p:sp>
      <p:sp>
        <p:nvSpPr>
          <p:cNvPr id="4" name="Slide Number Placeholder 3">
            <a:extLst>
              <a:ext uri="{FF2B5EF4-FFF2-40B4-BE49-F238E27FC236}">
                <a16:creationId xmlns:a16="http://schemas.microsoft.com/office/drawing/2014/main" id="{C200870B-3337-9510-9020-9F22CBF64A1C}"/>
              </a:ext>
            </a:extLst>
          </p:cNvPr>
          <p:cNvSpPr>
            <a:spLocks noGrp="1"/>
          </p:cNvSpPr>
          <p:nvPr>
            <p:ph type="sldNum" sz="quarter" idx="5"/>
          </p:nvPr>
        </p:nvSpPr>
        <p:spPr/>
        <p:txBody>
          <a:bodyPr/>
          <a:lstStyle/>
          <a:p>
            <a:pPr lvl="0"/>
            <a:fld id="{21C60024-DB04-4658-AA12-FE98B7614E82}" type="slidenum">
              <a:rPr lang="en-US"/>
              <a:t>15</a:t>
            </a:fld>
            <a:endParaRPr lang="en-US"/>
          </a:p>
        </p:txBody>
      </p:sp>
    </p:spTree>
    <p:extLst>
      <p:ext uri="{BB962C8B-B14F-4D97-AF65-F5344CB8AC3E}">
        <p14:creationId xmlns:p14="http://schemas.microsoft.com/office/powerpoint/2010/main" val="4214199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66B82-7F14-C7A7-A2F0-EDBBF7201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CA9F2-E8F8-76FA-6FDA-2E660CC5B020}"/>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019A270C-8327-8C1E-8140-2B38BE4ABD41}"/>
              </a:ext>
            </a:extLst>
          </p:cNvPr>
          <p:cNvSpPr>
            <a:spLocks noGrp="1"/>
          </p:cNvSpPr>
          <p:nvPr>
            <p:ph type="body" idx="1"/>
          </p:nvPr>
        </p:nvSpPr>
        <p:spPr/>
        <p:txBody>
          <a:bodyPr/>
          <a:lstStyle/>
          <a:p>
            <a:r>
              <a:rPr lang="en-US"/>
              <a:t>If you’re ready to be Veteran-Ready – we’ve got some resources for you!</a:t>
            </a:r>
          </a:p>
          <a:p>
            <a:endParaRPr lang="en-US"/>
          </a:p>
          <a:p>
            <a:r>
              <a:rPr lang="en-US"/>
              <a:t>Scan the QR code to follow us on LinkedIn where we’ll share materials that you can use to implement the strategies we’ve discussed today.</a:t>
            </a:r>
          </a:p>
          <a:p>
            <a:endParaRPr lang="en-US">
              <a:ea typeface="Calibri"/>
              <a:cs typeface="Calibri"/>
            </a:endParaRPr>
          </a:p>
        </p:txBody>
      </p:sp>
      <p:sp>
        <p:nvSpPr>
          <p:cNvPr id="4" name="Slide Number Placeholder 3">
            <a:extLst>
              <a:ext uri="{FF2B5EF4-FFF2-40B4-BE49-F238E27FC236}">
                <a16:creationId xmlns:a16="http://schemas.microsoft.com/office/drawing/2014/main" id="{B822F398-D5F6-1540-F418-6F97F40ECB18}"/>
              </a:ext>
            </a:extLst>
          </p:cNvPr>
          <p:cNvSpPr>
            <a:spLocks noGrp="1"/>
          </p:cNvSpPr>
          <p:nvPr>
            <p:ph type="sldNum" sz="quarter" idx="5"/>
          </p:nvPr>
        </p:nvSpPr>
        <p:spPr/>
        <p:txBody>
          <a:bodyPr/>
          <a:lstStyle/>
          <a:p>
            <a:pPr lvl="0"/>
            <a:fld id="{21C60024-DB04-4658-AA12-FE98B7614E82}" type="slidenum">
              <a:rPr lang="en-US"/>
              <a:t>16</a:t>
            </a:fld>
            <a:endParaRPr lang="en-US"/>
          </a:p>
        </p:txBody>
      </p:sp>
    </p:spTree>
    <p:extLst>
      <p:ext uri="{BB962C8B-B14F-4D97-AF65-F5344CB8AC3E}">
        <p14:creationId xmlns:p14="http://schemas.microsoft.com/office/powerpoint/2010/main" val="1954216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7EED9-3017-6A0D-6D9E-7AEFB15FC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E78E0-4716-2ED5-6C6B-5A169F41D22E}"/>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AF0B3FD1-CC2C-B829-A998-8979D6D157FA}"/>
              </a:ext>
            </a:extLst>
          </p:cNvPr>
          <p:cNvSpPr>
            <a:spLocks noGrp="1"/>
          </p:cNvSpPr>
          <p:nvPr>
            <p:ph type="body" idx="1"/>
          </p:nvPr>
        </p:nvSpPr>
        <p:spPr/>
        <p:txBody>
          <a:bodyPr/>
          <a:lstStyle/>
          <a:p>
            <a:r>
              <a:rPr lang="en-US"/>
              <a:t>Here’s a sneak peak of what you’ll get and how you can take the cultural and operational elements we talked about today and translate them into practical, repeatable actions to take your organization from Veteran-Friendly to Veteran-Ready!</a:t>
            </a:r>
            <a:endParaRPr lang="en-US">
              <a:ea typeface="Calibri"/>
              <a:cs typeface="Calibri"/>
            </a:endParaRPr>
          </a:p>
        </p:txBody>
      </p:sp>
      <p:sp>
        <p:nvSpPr>
          <p:cNvPr id="4" name="Slide Number Placeholder 3">
            <a:extLst>
              <a:ext uri="{FF2B5EF4-FFF2-40B4-BE49-F238E27FC236}">
                <a16:creationId xmlns:a16="http://schemas.microsoft.com/office/drawing/2014/main" id="{91F3E533-AE66-FD01-594A-7DBF7BA03ECB}"/>
              </a:ext>
            </a:extLst>
          </p:cNvPr>
          <p:cNvSpPr>
            <a:spLocks noGrp="1"/>
          </p:cNvSpPr>
          <p:nvPr>
            <p:ph type="sldNum" sz="quarter" idx="5"/>
          </p:nvPr>
        </p:nvSpPr>
        <p:spPr/>
        <p:txBody>
          <a:bodyPr/>
          <a:lstStyle/>
          <a:p>
            <a:pPr lvl="0"/>
            <a:fld id="{21C60024-DB04-4658-AA12-FE98B7614E82}" type="slidenum">
              <a:rPr lang="en-US"/>
              <a:t>17</a:t>
            </a:fld>
            <a:endParaRPr lang="en-US"/>
          </a:p>
        </p:txBody>
      </p:sp>
    </p:spTree>
    <p:extLst>
      <p:ext uri="{BB962C8B-B14F-4D97-AF65-F5344CB8AC3E}">
        <p14:creationId xmlns:p14="http://schemas.microsoft.com/office/powerpoint/2010/main" val="86250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913F-479E-BAAC-2BCA-86291373E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182B1-A5A8-73F4-AB2F-6990DFCB83CC}"/>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22825309-4983-C850-649F-069A79FF9C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Here’s a sneak peak of what you’ll get and how you can take the cultural and operational elements we talked about today and translate them into practical, repeatable actions to take your organization from Veteran-Friendly to Veteran-Ready!</a:t>
            </a:r>
            <a:endParaRPr lang="en-US">
              <a:ea typeface="Calibri"/>
              <a:cs typeface="Calibri"/>
            </a:endParaRPr>
          </a:p>
        </p:txBody>
      </p:sp>
      <p:sp>
        <p:nvSpPr>
          <p:cNvPr id="4" name="Slide Number Placeholder 3">
            <a:extLst>
              <a:ext uri="{FF2B5EF4-FFF2-40B4-BE49-F238E27FC236}">
                <a16:creationId xmlns:a16="http://schemas.microsoft.com/office/drawing/2014/main" id="{4F396B45-26E6-7C33-D963-C62F5CB58A62}"/>
              </a:ext>
            </a:extLst>
          </p:cNvPr>
          <p:cNvSpPr>
            <a:spLocks noGrp="1"/>
          </p:cNvSpPr>
          <p:nvPr>
            <p:ph type="sldNum" sz="quarter" idx="5"/>
          </p:nvPr>
        </p:nvSpPr>
        <p:spPr/>
        <p:txBody>
          <a:bodyPr/>
          <a:lstStyle/>
          <a:p>
            <a:pPr lvl="0"/>
            <a:fld id="{21C60024-DB04-4658-AA12-FE98B7614E82}" type="slidenum">
              <a:rPr lang="en-US"/>
              <a:t>18</a:t>
            </a:fld>
            <a:endParaRPr lang="en-US"/>
          </a:p>
        </p:txBody>
      </p:sp>
    </p:spTree>
    <p:extLst>
      <p:ext uri="{BB962C8B-B14F-4D97-AF65-F5344CB8AC3E}">
        <p14:creationId xmlns:p14="http://schemas.microsoft.com/office/powerpoint/2010/main" val="94396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ea typeface="Calibri"/>
                <a:cs typeface="Calibri"/>
              </a:rPr>
              <a:t>(2-3)</a:t>
            </a:r>
          </a:p>
          <a:p>
            <a:endParaRPr lang="en-US">
              <a:ea typeface="Calibri"/>
              <a:cs typeface="Calibri"/>
            </a:endParaRPr>
          </a:p>
          <a:p>
            <a:r>
              <a:rPr lang="en-US">
                <a:ea typeface="Calibri"/>
                <a:cs typeface="Calibri"/>
              </a:rPr>
              <a:t>And now we’ll open up the floor for any questions.</a:t>
            </a:r>
            <a:endParaRPr lang="en-US"/>
          </a:p>
        </p:txBody>
      </p:sp>
      <p:sp>
        <p:nvSpPr>
          <p:cNvPr id="4" name="Slide Number Placeholder 3"/>
          <p:cNvSpPr>
            <a:spLocks noGrp="1"/>
          </p:cNvSpPr>
          <p:nvPr>
            <p:ph type="sldNum" sz="quarter" idx="5"/>
          </p:nvPr>
        </p:nvSpPr>
        <p:spPr/>
        <p:txBody>
          <a:bodyPr/>
          <a:lstStyle/>
          <a:p>
            <a:pPr lvl="0"/>
            <a:fld id="{21C60024-DB04-4658-AA12-FE98B7614E82}" type="slidenum">
              <a:rPr lang="en-US"/>
              <a:t>19</a:t>
            </a:fld>
            <a:endParaRPr lang="en-US"/>
          </a:p>
        </p:txBody>
      </p:sp>
    </p:spTree>
    <p:extLst>
      <p:ext uri="{BB962C8B-B14F-4D97-AF65-F5344CB8AC3E}">
        <p14:creationId xmlns:p14="http://schemas.microsoft.com/office/powerpoint/2010/main" val="76416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a:t>Introductions </a:t>
            </a:r>
          </a:p>
          <a:p>
            <a:endParaRPr lang="en-US" b="1"/>
          </a:p>
          <a:p>
            <a:pPr marL="181240" indent="-181240">
              <a:buFont typeface="Arial" panose="020B0604020202020204" pitchFamily="34" charset="0"/>
              <a:buChar char="•"/>
            </a:pPr>
            <a:r>
              <a:rPr lang="en-US">
                <a:ea typeface="Calibri"/>
                <a:cs typeface="Calibri"/>
              </a:rPr>
              <a:t>Joe</a:t>
            </a:r>
          </a:p>
          <a:p>
            <a:pPr marL="664546" lvl="1" indent="-181240">
              <a:buFont typeface="Arial" panose="020B0604020202020204" pitchFamily="34" charset="0"/>
              <a:buChar char="•"/>
            </a:pPr>
            <a:r>
              <a:rPr lang="en-US">
                <a:ea typeface="Calibri"/>
                <a:cs typeface="Calibri"/>
              </a:rPr>
              <a:t>Thank you to Veteran Ready Summit and American Trucking Association </a:t>
            </a:r>
          </a:p>
          <a:p>
            <a:pPr marL="664546" lvl="1" indent="-181240">
              <a:buFont typeface="Arial" panose="020B0604020202020204" pitchFamily="34" charset="0"/>
              <a:buChar char="•"/>
            </a:pPr>
            <a:r>
              <a:rPr lang="en-US">
                <a:ea typeface="Calibri"/>
                <a:cs typeface="Calibri"/>
              </a:rPr>
              <a:t>Joe Intro/Title </a:t>
            </a:r>
          </a:p>
          <a:p>
            <a:pPr marL="664546" lvl="1" indent="-181240">
              <a:buFont typeface="Arial,Sans-Serif"/>
              <a:buChar char="•"/>
            </a:pPr>
            <a:r>
              <a:rPr lang="en-US"/>
              <a:t>Brief overview of </a:t>
            </a:r>
            <a:r>
              <a:rPr lang="en-US" err="1"/>
              <a:t>IronArch</a:t>
            </a:r>
            <a:r>
              <a:rPr lang="en-US"/>
              <a:t> as a </a:t>
            </a:r>
            <a:r>
              <a:rPr lang="en-US" i="1"/>
              <a:t>Service-Disabled Veteran-Owned Small Business (SDVOSB)</a:t>
            </a:r>
            <a:r>
              <a:rPr lang="en-US"/>
              <a:t>.</a:t>
            </a:r>
          </a:p>
          <a:p>
            <a:pPr marL="664546" lvl="1" indent="-181240">
              <a:buFont typeface="Arial,Sans-Serif"/>
              <a:buChar char="•"/>
            </a:pPr>
            <a:r>
              <a:rPr lang="en-US"/>
              <a:t>Highlight that </a:t>
            </a:r>
            <a:r>
              <a:rPr lang="en-US" b="1"/>
              <a:t>35%+ of the workforce are Veterans</a:t>
            </a:r>
            <a:r>
              <a:rPr lang="en-US"/>
              <a:t> and why this matters for credibility. Our feedback from government is frequently rated excellent, particularly when Veterans are on the team. They crush it. </a:t>
            </a:r>
          </a:p>
          <a:p>
            <a:pPr marL="664546" lvl="1" indent="-181240">
              <a:buFont typeface="Arial,Sans-Serif"/>
              <a:buChar char="•"/>
            </a:pPr>
            <a:r>
              <a:rPr lang="en-US"/>
              <a:t>Pass to Z</a:t>
            </a:r>
          </a:p>
          <a:p>
            <a:pPr marL="181240" indent="-181240">
              <a:buFont typeface="Arial,Sans-Serif"/>
              <a:buChar char="•"/>
            </a:pPr>
            <a:endParaRPr lang="en-US"/>
          </a:p>
          <a:p>
            <a:pPr marL="181240" indent="-181240">
              <a:buFont typeface="Arial,Sans-Serif"/>
              <a:buChar char="•"/>
            </a:pPr>
            <a:r>
              <a:rPr lang="en-US">
                <a:solidFill>
                  <a:srgbClr val="444444"/>
                </a:solidFill>
              </a:rPr>
              <a:t>Z</a:t>
            </a:r>
          </a:p>
          <a:p>
            <a:pPr marL="181240" indent="-181240">
              <a:buFont typeface="Arial,Sans-Serif"/>
              <a:buChar char="•"/>
            </a:pPr>
            <a:r>
              <a:rPr lang="en-US">
                <a:solidFill>
                  <a:srgbClr val="444444"/>
                </a:solidFill>
              </a:rPr>
              <a:t>Heather</a:t>
            </a:r>
          </a:p>
          <a:p>
            <a:pPr marL="181240" indent="-181240">
              <a:buFont typeface="Arial,Sans-Serif"/>
              <a:buChar char="•"/>
            </a:pPr>
            <a:endParaRPr lang="en-US">
              <a:solidFill>
                <a:srgbClr val="444444"/>
              </a:solidFill>
            </a:endParaRPr>
          </a:p>
          <a:p>
            <a:endParaRPr lang="en-US">
              <a:ea typeface="Calibri"/>
              <a:cs typeface="Calibri"/>
            </a:endParaRPr>
          </a:p>
          <a:p>
            <a:pPr marL="181240" indent="-18124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pPr lvl="0"/>
            <a:fld id="{21C60024-DB04-4658-AA12-FE98B7614E82}" type="slidenum">
              <a:rPr lang="en-US"/>
              <a:t>2</a:t>
            </a:fld>
            <a:endParaRPr lang="en-US"/>
          </a:p>
        </p:txBody>
      </p:sp>
    </p:spTree>
    <p:extLst>
      <p:ext uri="{BB962C8B-B14F-4D97-AF65-F5344CB8AC3E}">
        <p14:creationId xmlns:p14="http://schemas.microsoft.com/office/powerpoint/2010/main" val="2912974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E79B0-4259-1404-0C0E-B6744D2CB7D4}"/>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96EFADBC-AB29-09F2-4F79-1BE7DC689CD0}"/>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75E313C-FCD3-523E-B18E-EDB953A9C712}"/>
              </a:ext>
            </a:extLst>
          </p:cNvPr>
          <p:cNvSpPr txBox="1"/>
          <p:nvPr/>
        </p:nvSpPr>
        <p:spPr>
          <a:xfrm>
            <a:off x="4143582" y="9119469"/>
            <a:ext cx="3169920" cy="481731"/>
          </a:xfrm>
          <a:prstGeom prst="rect">
            <a:avLst/>
          </a:prstGeom>
          <a:noFill/>
          <a:ln cap="flat">
            <a:noFill/>
          </a:ln>
        </p:spPr>
        <p:txBody>
          <a:bodyPr vert="horz" wrap="square" lIns="96661" tIns="48331" rIns="96661" bIns="48331" anchor="b" anchorCtr="0" compatLnSpc="1">
            <a:noAutofit/>
          </a:bodyPr>
          <a:lstStyle/>
          <a:p>
            <a:pPr algn="r" defTabSz="966612">
              <a:defRPr sz="1800" b="0" i="0" u="none" strike="noStrike" kern="0" cap="none" spc="0" baseline="0">
                <a:solidFill>
                  <a:srgbClr val="000000"/>
                </a:solidFill>
                <a:uFillTx/>
              </a:defRPr>
            </a:pPr>
            <a:fld id="{112A8032-3D42-4922-A8B0-502FB741132B}" type="slidenum">
              <a:pPr algn="r" defTabSz="966612">
                <a:defRPr sz="1800" b="0" i="0" u="none" strike="noStrike" kern="0" cap="none" spc="0" baseline="0">
                  <a:solidFill>
                    <a:srgbClr val="000000"/>
                  </a:solidFill>
                  <a:uFillTx/>
                </a:defRPr>
              </a:pPr>
              <a:t>20</a:t>
            </a:fld>
            <a:endParaRPr lang="en-US" sz="1300">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D60ED-2C8A-E24B-0A7D-5F231FB31DA4}"/>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E0FAF6CB-1220-D364-A576-5A82B8DF0502}"/>
              </a:ext>
            </a:extLst>
          </p:cNvPr>
          <p:cNvSpPr txBox="1">
            <a:spLocks noGrp="1"/>
          </p:cNvSpPr>
          <p:nvPr>
            <p:ph type="body" sz="quarter" idx="1"/>
          </p:nvPr>
        </p:nvSpPr>
        <p:spPr/>
        <p:txBody>
          <a:bodyPr/>
          <a:lstStyle/>
          <a:p>
            <a:r>
              <a:rPr lang="en-US" b="1">
                <a:solidFill>
                  <a:schemeClr val="tx1"/>
                </a:solidFill>
              </a:rPr>
              <a:t>Audience Engagement: Who is a veteran and who employs veterans? </a:t>
            </a:r>
          </a:p>
          <a:p>
            <a:endParaRPr lang="en-US">
              <a:solidFill>
                <a:schemeClr val="tx1"/>
              </a:solidFill>
              <a:ea typeface="Calibri"/>
              <a:cs typeface="Calibri"/>
            </a:endParaRPr>
          </a:p>
          <a:p>
            <a:pPr marL="181240" indent="-181240">
              <a:buFont typeface="Arial" panose="020B0604020202020204" pitchFamily="34" charset="0"/>
              <a:buChar char="•"/>
            </a:pPr>
            <a:r>
              <a:rPr lang="en-US">
                <a:solidFill>
                  <a:schemeClr val="tx1"/>
                </a:solidFill>
              </a:rPr>
              <a:t>My journey as a veteran</a:t>
            </a:r>
          </a:p>
          <a:p>
            <a:pPr marL="664546" lvl="1" indent="-181240">
              <a:buFont typeface="Courier New"/>
              <a:buChar char="o"/>
            </a:pPr>
            <a:r>
              <a:rPr lang="en-US">
                <a:solidFill>
                  <a:schemeClr val="tx1"/>
                </a:solidFill>
              </a:rPr>
              <a:t>JMU to USMC to Iraq</a:t>
            </a:r>
          </a:p>
          <a:p>
            <a:pPr marL="664546" lvl="1" indent="-181240">
              <a:buFont typeface="Courier New"/>
              <a:buChar char="o"/>
            </a:pPr>
            <a:r>
              <a:rPr lang="en-US">
                <a:solidFill>
                  <a:schemeClr val="tx1"/>
                </a:solidFill>
                <a:ea typeface="Calibri"/>
                <a:cs typeface="Calibri"/>
              </a:rPr>
              <a:t>Why I got into industry</a:t>
            </a:r>
          </a:p>
          <a:p>
            <a:pPr marL="664546" lvl="1" indent="-181240">
              <a:buFont typeface="Courier New"/>
              <a:buChar char="o"/>
            </a:pPr>
            <a:r>
              <a:rPr lang="en-US">
                <a:solidFill>
                  <a:schemeClr val="tx1"/>
                </a:solidFill>
                <a:ea typeface="Calibri"/>
                <a:cs typeface="Calibri"/>
              </a:rPr>
              <a:t>When I left the military had a misstep, which is perfectly ok </a:t>
            </a:r>
          </a:p>
          <a:p>
            <a:pPr marL="1147852" lvl="2" indent="-181240">
              <a:buFont typeface="Courier New"/>
              <a:buChar char="o"/>
            </a:pPr>
            <a:r>
              <a:rPr lang="en-US">
                <a:solidFill>
                  <a:schemeClr val="tx1"/>
                </a:solidFill>
                <a:ea typeface="Calibri"/>
                <a:cs typeface="Calibri"/>
              </a:rPr>
              <a:t>Selected the medical device industry</a:t>
            </a:r>
          </a:p>
          <a:p>
            <a:pPr marL="1147852" lvl="2" indent="-181240">
              <a:buFont typeface="Courier New"/>
              <a:buChar char="o"/>
            </a:pPr>
            <a:r>
              <a:rPr lang="en-US">
                <a:solidFill>
                  <a:schemeClr val="tx1"/>
                </a:solidFill>
                <a:ea typeface="Calibri"/>
                <a:cs typeface="Calibri"/>
              </a:rPr>
              <a:t>Felt pressure to take job</a:t>
            </a:r>
          </a:p>
          <a:p>
            <a:pPr marL="1147852" lvl="2" indent="-181240">
              <a:buFont typeface="Courier New"/>
              <a:buChar char="o"/>
            </a:pPr>
            <a:r>
              <a:rPr lang="en-US">
                <a:solidFill>
                  <a:schemeClr val="tx1"/>
                </a:solidFill>
                <a:ea typeface="Calibri"/>
                <a:cs typeface="Calibri"/>
              </a:rPr>
              <a:t>Missed the purpose I felt in the military</a:t>
            </a:r>
          </a:p>
          <a:p>
            <a:pPr marL="1147852" lvl="2" indent="-181240">
              <a:buFont typeface="Courier New"/>
              <a:buChar char="o"/>
            </a:pPr>
            <a:r>
              <a:rPr lang="en-US">
                <a:solidFill>
                  <a:schemeClr val="tx1"/>
                </a:solidFill>
                <a:ea typeface="Calibri"/>
                <a:cs typeface="Calibri"/>
              </a:rPr>
              <a:t>Missed the teamwork and camaraderie  </a:t>
            </a:r>
          </a:p>
          <a:p>
            <a:pPr marL="1147852" lvl="2" indent="-181240">
              <a:buFont typeface="Courier New"/>
              <a:buChar char="o"/>
            </a:pPr>
            <a:r>
              <a:rPr lang="en-US">
                <a:solidFill>
                  <a:schemeClr val="tx1"/>
                </a:solidFill>
                <a:ea typeface="Calibri"/>
                <a:cs typeface="Calibri"/>
              </a:rPr>
              <a:t>The transition is hard and far from perfect </a:t>
            </a:r>
          </a:p>
          <a:p>
            <a:pPr marL="181240" indent="-181240">
              <a:buFont typeface="Arial" panose="020B0604020202020204" pitchFamily="34" charset="0"/>
              <a:buChar char="•"/>
            </a:pPr>
            <a:r>
              <a:rPr lang="en-US">
                <a:solidFill>
                  <a:schemeClr val="tx1"/>
                </a:solidFill>
                <a:ea typeface="Calibri"/>
                <a:cs typeface="Calibri"/>
              </a:rPr>
              <a:t>Read email from employee</a:t>
            </a:r>
          </a:p>
          <a:p>
            <a:pPr marL="664546" lvl="1" indent="-181240">
              <a:buFont typeface="Arial" panose="020B0604020202020204" pitchFamily="34" charset="0"/>
              <a:buChar char="•"/>
            </a:pPr>
            <a:r>
              <a:rPr lang="en-US">
                <a:solidFill>
                  <a:schemeClr val="tx1"/>
                </a:solidFill>
                <a:ea typeface="Calibri"/>
                <a:cs typeface="Calibri"/>
              </a:rPr>
              <a:t>The transition is hard, which is why we want to help set you and the veteran up for success </a:t>
            </a:r>
          </a:p>
          <a:p>
            <a:pPr marL="181240" indent="-181240">
              <a:buFont typeface="Arial" panose="020B0604020202020204" pitchFamily="34" charset="0"/>
              <a:buChar char="•"/>
            </a:pPr>
            <a:r>
              <a:rPr lang="en-US">
                <a:solidFill>
                  <a:schemeClr val="tx1"/>
                </a:solidFill>
              </a:rPr>
              <a:t>What veterans need when they transition </a:t>
            </a:r>
          </a:p>
          <a:p>
            <a:pPr marL="664546" lvl="1" indent="-181240">
              <a:buFont typeface="Arial"/>
              <a:buChar char="•"/>
            </a:pPr>
            <a:r>
              <a:rPr lang="en-US">
                <a:solidFill>
                  <a:schemeClr val="tx1"/>
                </a:solidFill>
              </a:rPr>
              <a:t>Daniel Pink - Purpose, autonomy, mastery</a:t>
            </a:r>
            <a:endParaRPr lang="en-US">
              <a:solidFill>
                <a:schemeClr val="tx1"/>
              </a:solidFill>
              <a:ea typeface="Calibri"/>
              <a:cs typeface="Calibri"/>
            </a:endParaRPr>
          </a:p>
          <a:p>
            <a:pPr marL="664546" lvl="1" indent="-181240">
              <a:buFont typeface="Arial"/>
              <a:buChar char="•"/>
            </a:pPr>
            <a:r>
              <a:rPr lang="en-US">
                <a:solidFill>
                  <a:schemeClr val="tx1"/>
                </a:solidFill>
                <a:ea typeface="Calibri"/>
                <a:cs typeface="Calibri"/>
              </a:rPr>
              <a:t>Need to have the structure in place to be Veteran Ready</a:t>
            </a:r>
          </a:p>
          <a:p>
            <a:pPr marL="1147852" lvl="2" indent="-181240">
              <a:buFont typeface="Arial"/>
              <a:buChar char="•"/>
            </a:pPr>
            <a:r>
              <a:rPr lang="en-US" err="1">
                <a:solidFill>
                  <a:schemeClr val="tx1"/>
                </a:solidFill>
                <a:ea typeface="Calibri"/>
                <a:cs typeface="Calibri"/>
              </a:rPr>
              <a:t>IronArch</a:t>
            </a:r>
            <a:r>
              <a:rPr lang="en-US">
                <a:solidFill>
                  <a:schemeClr val="tx1"/>
                </a:solidFill>
                <a:ea typeface="Calibri"/>
                <a:cs typeface="Calibri"/>
              </a:rPr>
              <a:t> VERG</a:t>
            </a:r>
          </a:p>
        </p:txBody>
      </p:sp>
      <p:sp>
        <p:nvSpPr>
          <p:cNvPr id="4" name="Slide Number Placeholder 3">
            <a:extLst>
              <a:ext uri="{FF2B5EF4-FFF2-40B4-BE49-F238E27FC236}">
                <a16:creationId xmlns:a16="http://schemas.microsoft.com/office/drawing/2014/main" id="{5C8BF0CD-8E2D-9DB1-7DE2-8609DAA5E3C8}"/>
              </a:ext>
            </a:extLst>
          </p:cNvPr>
          <p:cNvSpPr txBox="1"/>
          <p:nvPr/>
        </p:nvSpPr>
        <p:spPr>
          <a:xfrm>
            <a:off x="4143582" y="9119469"/>
            <a:ext cx="3169920" cy="481731"/>
          </a:xfrm>
          <a:prstGeom prst="rect">
            <a:avLst/>
          </a:prstGeom>
          <a:noFill/>
          <a:ln cap="flat">
            <a:noFill/>
          </a:ln>
        </p:spPr>
        <p:txBody>
          <a:bodyPr vert="horz" wrap="square" lIns="96661" tIns="48331" rIns="96661" bIns="48331" anchor="b" anchorCtr="0" compatLnSpc="1">
            <a:noAutofit/>
          </a:bodyPr>
          <a:lstStyle/>
          <a:p>
            <a:pPr algn="r" defTabSz="966612">
              <a:defRPr sz="1800" b="0" i="0" u="none" strike="noStrike" kern="0" cap="none" spc="0" baseline="0">
                <a:solidFill>
                  <a:srgbClr val="000000"/>
                </a:solidFill>
                <a:uFillTx/>
              </a:defRPr>
            </a:pPr>
            <a:fld id="{4DD01860-0FB6-411B-98D9-939FB9200F76}" type="slidenum">
              <a:rPr/>
              <a:pPr algn="r" defTabSz="966612">
                <a:defRPr sz="1800" b="0" i="0" u="none" strike="noStrike" kern="0" cap="none" spc="0" baseline="0">
                  <a:solidFill>
                    <a:srgbClr val="000000"/>
                  </a:solidFill>
                  <a:uFillTx/>
                </a:defRPr>
              </a:pPr>
              <a:t>3</a:t>
            </a:fld>
            <a:endParaRPr lang="en-US" sz="1300">
              <a:solidFill>
                <a:srgbClr val="000000"/>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0" y="4620575"/>
            <a:ext cx="5852160" cy="4498893"/>
          </a:xfrm>
        </p:spPr>
        <p:txBody>
          <a:bodyPr/>
          <a:lstStyle/>
          <a:p>
            <a:r>
              <a:rPr lang="en-US" b="1"/>
              <a:t>Values that mattered in the military translate to corporate America </a:t>
            </a:r>
          </a:p>
          <a:p>
            <a:endParaRPr lang="en-US" b="1"/>
          </a:p>
          <a:p>
            <a:r>
              <a:rPr lang="en-US" b="1"/>
              <a:t>Mission First Mindset</a:t>
            </a:r>
            <a:endParaRPr lang="en-US" sz="1100"/>
          </a:p>
          <a:p>
            <a:pPr marL="302066" indent="-302066">
              <a:buFont typeface="Arial"/>
              <a:buChar char="•"/>
            </a:pPr>
            <a:r>
              <a:rPr lang="en-US"/>
              <a:t>Doing whatever it takes to take the objective </a:t>
            </a:r>
          </a:p>
          <a:p>
            <a:pPr marL="302066" indent="-302066">
              <a:buFont typeface="Arial"/>
              <a:buChar char="•"/>
            </a:pPr>
            <a:r>
              <a:rPr lang="en-US"/>
              <a:t>We’ve built </a:t>
            </a:r>
            <a:r>
              <a:rPr lang="en-US" err="1"/>
              <a:t>IronArch</a:t>
            </a:r>
            <a:r>
              <a:rPr lang="en-US"/>
              <a:t> so everyone understands the purpose behind their work. </a:t>
            </a:r>
            <a:endParaRPr lang="en-US" sz="1100">
              <a:ea typeface="Calibri"/>
              <a:cs typeface="Calibri"/>
            </a:endParaRPr>
          </a:p>
          <a:p>
            <a:pPr marL="302066" indent="-302066">
              <a:buFont typeface="Arial"/>
              <a:buChar char="•"/>
            </a:pPr>
            <a:r>
              <a:rPr lang="en-US"/>
              <a:t>Explaining the “why” helps us to accomplish the mission </a:t>
            </a:r>
            <a:endParaRPr lang="en-US" sz="1100">
              <a:ea typeface="Calibri"/>
              <a:cs typeface="Calibri"/>
            </a:endParaRPr>
          </a:p>
          <a:p>
            <a:endParaRPr lang="en-US"/>
          </a:p>
          <a:p>
            <a:r>
              <a:rPr lang="en-US" b="1"/>
              <a:t>Integrity &amp; Accountability</a:t>
            </a:r>
            <a:endParaRPr lang="en-US">
              <a:cs typeface="Calibri"/>
            </a:endParaRPr>
          </a:p>
          <a:p>
            <a:pPr marL="302066" indent="-302066">
              <a:buFont typeface="Arial"/>
              <a:buChar char="•"/>
            </a:pPr>
            <a:r>
              <a:rPr lang="en-US"/>
              <a:t>Do what you say you’re going to do; follow-up and follow-through </a:t>
            </a:r>
            <a:endParaRPr lang="en-US">
              <a:ea typeface="Calibri"/>
              <a:cs typeface="Calibri"/>
            </a:endParaRPr>
          </a:p>
          <a:p>
            <a:pPr marL="302066" indent="-302066">
              <a:buFont typeface="Arial"/>
              <a:buChar char="•"/>
            </a:pPr>
            <a:r>
              <a:rPr lang="en-US"/>
              <a:t>When a customer trusts us with a mission, we own the outcome.</a:t>
            </a:r>
          </a:p>
          <a:p>
            <a:pPr marL="302066" indent="-302066">
              <a:buFont typeface="Arial"/>
              <a:buChar char="•"/>
            </a:pPr>
            <a:r>
              <a:rPr lang="en-US">
                <a:ea typeface="Calibri"/>
                <a:cs typeface="Calibri"/>
              </a:rPr>
              <a:t>The veterans will take care of customer but we need to make sure we are accountable to them</a:t>
            </a:r>
          </a:p>
          <a:p>
            <a:endParaRPr lang="en-US"/>
          </a:p>
          <a:p>
            <a:r>
              <a:rPr lang="en-US" b="1"/>
              <a:t>Team Over Self</a:t>
            </a:r>
            <a:endParaRPr lang="en-US"/>
          </a:p>
          <a:p>
            <a:pPr marL="302066" indent="-302066">
              <a:buFont typeface="Arial"/>
              <a:buChar char="•"/>
            </a:pPr>
            <a:r>
              <a:rPr lang="en-US">
                <a:cs typeface="Calibri"/>
              </a:rPr>
              <a:t>Veterans</a:t>
            </a:r>
            <a:r>
              <a:rPr lang="en-US"/>
              <a:t> think in terms of the unit, not the individual. </a:t>
            </a:r>
            <a:endParaRPr lang="en-US">
              <a:ea typeface="Calibri"/>
              <a:cs typeface="Calibri"/>
            </a:endParaRPr>
          </a:p>
          <a:p>
            <a:pPr marL="302066" indent="-302066">
              <a:buFont typeface="Arial"/>
              <a:buChar char="•"/>
            </a:pPr>
            <a:r>
              <a:rPr lang="en-US"/>
              <a:t>Everyone is a spoke in the wheel - Everyone has a role, and every role matters. </a:t>
            </a:r>
            <a:endParaRPr lang="en-US">
              <a:ea typeface="Calibri"/>
              <a:cs typeface="Calibri"/>
            </a:endParaRPr>
          </a:p>
          <a:p>
            <a:pPr marL="302066" indent="-302066">
              <a:buFont typeface="Arial"/>
              <a:buChar char="•"/>
            </a:pPr>
            <a:r>
              <a:rPr lang="en-US"/>
              <a:t>That mindset is a big part of why our teams perform so well.</a:t>
            </a:r>
            <a:endParaRPr lang="en-US">
              <a:ea typeface="Calibri"/>
              <a:cs typeface="Calibri"/>
            </a:endParaRPr>
          </a:p>
          <a:p>
            <a:endParaRPr lang="en-US"/>
          </a:p>
          <a:p>
            <a:pPr>
              <a:buFont typeface="Arial"/>
            </a:pPr>
            <a:r>
              <a:rPr lang="en-US" b="1"/>
              <a:t>Servant Leadership</a:t>
            </a:r>
            <a:endParaRPr lang="en-US"/>
          </a:p>
          <a:p>
            <a:pPr marL="302066" indent="-302066">
              <a:buFont typeface="Arial"/>
              <a:buChar char="•"/>
            </a:pPr>
            <a:r>
              <a:rPr lang="en-US">
                <a:cs typeface="Calibri"/>
              </a:rPr>
              <a:t>At</a:t>
            </a:r>
            <a:r>
              <a:rPr lang="en-US"/>
              <a:t> the end of the day, we exist to serve—our clients, our teammates, our communities, and the mission. </a:t>
            </a:r>
          </a:p>
          <a:p>
            <a:pPr marL="302066" indent="-302066">
              <a:buFont typeface="Arial"/>
              <a:buChar char="•"/>
            </a:pPr>
            <a:r>
              <a:rPr lang="en-US">
                <a:ea typeface="Calibri"/>
                <a:cs typeface="Calibri"/>
              </a:rPr>
              <a:t>Important for company leaders to model this behavior to our veterans</a:t>
            </a:r>
          </a:p>
          <a:p>
            <a:endParaRPr lang="en-US">
              <a:ea typeface="Calibri"/>
              <a:cs typeface="Calibri"/>
            </a:endParaRPr>
          </a:p>
          <a:p>
            <a:endParaRPr lang="en-US">
              <a:ea typeface="Calibri"/>
              <a:cs typeface="Calibri"/>
            </a:endParaRPr>
          </a:p>
          <a:p>
            <a:pPr marL="181240" indent="-181240">
              <a:buFont typeface="Arial"/>
              <a:buChar char="•"/>
            </a:pPr>
            <a:endParaRPr lang="en-US">
              <a:ea typeface="Calibri"/>
              <a:cs typeface="Calibri"/>
            </a:endParaRPr>
          </a:p>
          <a:p>
            <a:pPr marL="181240" indent="-18124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pPr lvl="0"/>
            <a:fld id="{21C60024-DB04-4658-AA12-FE98B7614E82}" type="slidenum">
              <a:rPr lang="en-US"/>
              <a:t>4</a:t>
            </a:fld>
            <a:endParaRPr lang="en-US"/>
          </a:p>
        </p:txBody>
      </p:sp>
    </p:spTree>
    <p:extLst>
      <p:ext uri="{BB962C8B-B14F-4D97-AF65-F5344CB8AC3E}">
        <p14:creationId xmlns:p14="http://schemas.microsoft.com/office/powerpoint/2010/main" val="428423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6B98A-6026-A09F-883A-501451A17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03739-C5B6-7D21-E70F-CF1BA107741B}"/>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466A0D76-3888-1AD8-5F0C-B9B22F7F2BBD}"/>
              </a:ext>
            </a:extLst>
          </p:cNvPr>
          <p:cNvSpPr>
            <a:spLocks noGrp="1"/>
          </p:cNvSpPr>
          <p:nvPr>
            <p:ph type="body" idx="1"/>
          </p:nvPr>
        </p:nvSpPr>
        <p:spPr>
          <a:xfrm>
            <a:off x="731520" y="4620576"/>
            <a:ext cx="5852160" cy="4616941"/>
          </a:xfrm>
        </p:spPr>
        <p:txBody>
          <a:bodyPr/>
          <a:lstStyle/>
          <a:p>
            <a:r>
              <a:rPr lang="en-US" b="1"/>
              <a:t>Leadership principles that resonates with Veterans</a:t>
            </a:r>
          </a:p>
          <a:p>
            <a:endParaRPr lang="en-US" b="1"/>
          </a:p>
          <a:p>
            <a:r>
              <a:rPr lang="en-US" b="1"/>
              <a:t>Ductus </a:t>
            </a:r>
            <a:r>
              <a:rPr lang="en-US" b="1" err="1"/>
              <a:t>Exemplo</a:t>
            </a:r>
            <a:endParaRPr lang="en-US" b="1"/>
          </a:p>
          <a:p>
            <a:pPr marL="181240" indent="-181240">
              <a:buFont typeface="Arial" panose="020B0604020202020204" pitchFamily="34" charset="0"/>
              <a:buChar char="•"/>
            </a:pPr>
            <a:r>
              <a:rPr lang="en-US"/>
              <a:t>Marine Corps Leadership Principle – Leady by example 	</a:t>
            </a:r>
          </a:p>
          <a:p>
            <a:pPr marL="181240" indent="-181240">
              <a:buFont typeface="Arial"/>
              <a:buChar char="•"/>
            </a:pPr>
            <a:r>
              <a:rPr lang="en-US"/>
              <a:t>Veterans expect leaders to model humility, service, and accountability. </a:t>
            </a:r>
            <a:endParaRPr lang="en-US">
              <a:ea typeface="Calibri"/>
              <a:cs typeface="Calibri"/>
            </a:endParaRPr>
          </a:p>
          <a:p>
            <a:endParaRPr lang="en-US" b="1"/>
          </a:p>
          <a:p>
            <a:r>
              <a:rPr lang="en-US" b="1"/>
              <a:t>Direct Communication</a:t>
            </a:r>
          </a:p>
          <a:p>
            <a:pPr marL="181240" indent="-181240">
              <a:buFont typeface="Arial" panose="020B0604020202020204" pitchFamily="34" charset="0"/>
              <a:buChar char="•"/>
            </a:pPr>
            <a:r>
              <a:rPr lang="en-US"/>
              <a:t>Feedback is a gift</a:t>
            </a:r>
          </a:p>
          <a:p>
            <a:pPr marL="181240" indent="-181240">
              <a:buFont typeface="Arial"/>
              <a:buChar char="•"/>
            </a:pPr>
            <a:r>
              <a:rPr lang="en-US"/>
              <a:t>Clear is kind, unclear is unkind</a:t>
            </a:r>
            <a:endParaRPr lang="en-US">
              <a:ea typeface="Calibri"/>
              <a:cs typeface="Calibri"/>
            </a:endParaRPr>
          </a:p>
          <a:p>
            <a:pPr marL="181240" indent="-181240">
              <a:buFont typeface="Arial"/>
              <a:buChar char="•"/>
            </a:pPr>
            <a:r>
              <a:rPr lang="en-US"/>
              <a:t>Veterans respond to leaders who communicate directly </a:t>
            </a:r>
            <a:endParaRPr lang="en-US">
              <a:ea typeface="Calibri"/>
              <a:cs typeface="Calibri"/>
            </a:endParaRPr>
          </a:p>
          <a:p>
            <a:pPr marL="181240" indent="-181240">
              <a:buFont typeface="Arial"/>
              <a:buChar char="•"/>
            </a:pPr>
            <a:r>
              <a:rPr lang="en-US">
                <a:ea typeface="Calibri"/>
                <a:cs typeface="Calibri"/>
              </a:rPr>
              <a:t>This is similar to FITREPs in the military – no one can get better without coaching </a:t>
            </a:r>
          </a:p>
          <a:p>
            <a:endParaRPr lang="en-US" b="1">
              <a:ea typeface="Calibri"/>
              <a:cs typeface="Calibri"/>
            </a:endParaRPr>
          </a:p>
          <a:p>
            <a:r>
              <a:rPr lang="en-US" b="1"/>
              <a:t>Transparency</a:t>
            </a:r>
            <a:endParaRPr lang="en-US"/>
          </a:p>
          <a:p>
            <a:pPr marL="181240" indent="-181240">
              <a:buFont typeface="Arial"/>
              <a:buChar char="•"/>
            </a:pPr>
            <a:r>
              <a:rPr lang="en-US"/>
              <a:t>Employment expectations are clear.</a:t>
            </a:r>
          </a:p>
          <a:p>
            <a:pPr marL="181240" indent="-181240">
              <a:buFont typeface="Arial"/>
              <a:buChar char="•"/>
            </a:pPr>
            <a:r>
              <a:rPr lang="en-US">
                <a:ea typeface="Calibri"/>
                <a:cs typeface="Calibri"/>
              </a:rPr>
              <a:t>Left and right lateral limits clearly articulated </a:t>
            </a:r>
          </a:p>
          <a:p>
            <a:pPr marL="181240" indent="-181240">
              <a:buFont typeface="Arial"/>
              <a:buChar char="•"/>
            </a:pPr>
            <a:r>
              <a:rPr lang="en-US"/>
              <a:t>Explain the why behind decisions. </a:t>
            </a:r>
            <a:endParaRPr lang="en-US">
              <a:ea typeface="Calibri"/>
              <a:cs typeface="Calibri"/>
            </a:endParaRPr>
          </a:p>
          <a:p>
            <a:endParaRPr lang="en-US" b="1"/>
          </a:p>
          <a:p>
            <a:r>
              <a:rPr lang="en-US" b="1"/>
              <a:t>Adaptability</a:t>
            </a:r>
            <a:endParaRPr lang="en-US">
              <a:ea typeface="Calibri"/>
              <a:cs typeface="Calibri"/>
            </a:endParaRPr>
          </a:p>
          <a:p>
            <a:pPr marL="181240" indent="-181240">
              <a:buFont typeface="Arial"/>
              <a:buChar char="•"/>
            </a:pPr>
            <a:r>
              <a:rPr lang="en-US"/>
              <a:t>You rarely get perfect information in the military. </a:t>
            </a:r>
          </a:p>
          <a:p>
            <a:pPr marL="181240" indent="-181240">
              <a:buFont typeface="Arial"/>
              <a:buChar char="•"/>
            </a:pPr>
            <a:r>
              <a:rPr lang="en-US">
                <a:ea typeface="Calibri"/>
                <a:cs typeface="Calibri"/>
              </a:rPr>
              <a:t>Adapt and overcome</a:t>
            </a:r>
          </a:p>
          <a:p>
            <a:pPr marL="181240" indent="-181240">
              <a:buFont typeface="Arial"/>
              <a:buChar char="•"/>
            </a:pPr>
            <a:r>
              <a:rPr lang="en-US"/>
              <a:t>You learn to make informed decisions and move forward. Or make a mistake, correct it, and move on.</a:t>
            </a:r>
            <a:endParaRPr lang="en-US">
              <a:ea typeface="Calibri"/>
              <a:cs typeface="Calibri"/>
            </a:endParaRPr>
          </a:p>
          <a:p>
            <a:pPr marL="181240" indent="-181240">
              <a:buFont typeface="Arial"/>
              <a:buChar char="•"/>
            </a:pPr>
            <a:r>
              <a:rPr lang="en-US"/>
              <a:t>Turn over to Heather </a:t>
            </a:r>
          </a:p>
          <a:p>
            <a:endParaRPr lang="en-US" sz="110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82ECACC1-0745-848B-D085-C1E4CE1FC2B0}"/>
              </a:ext>
            </a:extLst>
          </p:cNvPr>
          <p:cNvSpPr>
            <a:spLocks noGrp="1"/>
          </p:cNvSpPr>
          <p:nvPr>
            <p:ph type="sldNum" sz="quarter" idx="5"/>
          </p:nvPr>
        </p:nvSpPr>
        <p:spPr/>
        <p:txBody>
          <a:bodyPr/>
          <a:lstStyle/>
          <a:p>
            <a:pPr lvl="0"/>
            <a:fld id="{21C60024-DB04-4658-AA12-FE98B7614E82}" type="slidenum">
              <a:rPr lang="en-US"/>
              <a:t>5</a:t>
            </a:fld>
            <a:endParaRPr lang="en-US"/>
          </a:p>
        </p:txBody>
      </p:sp>
    </p:spTree>
    <p:extLst>
      <p:ext uri="{BB962C8B-B14F-4D97-AF65-F5344CB8AC3E}">
        <p14:creationId xmlns:p14="http://schemas.microsoft.com/office/powerpoint/2010/main" val="371754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ea typeface="Calibri"/>
                <a:cs typeface="Calibri"/>
              </a:rPr>
              <a:t>Heather</a:t>
            </a:r>
            <a:endParaRPr lang="en-US"/>
          </a:p>
        </p:txBody>
      </p:sp>
      <p:sp>
        <p:nvSpPr>
          <p:cNvPr id="4" name="Slide Number Placeholder 3"/>
          <p:cNvSpPr>
            <a:spLocks noGrp="1"/>
          </p:cNvSpPr>
          <p:nvPr>
            <p:ph type="sldNum" sz="quarter" idx="5"/>
          </p:nvPr>
        </p:nvSpPr>
        <p:spPr/>
        <p:txBody>
          <a:bodyPr/>
          <a:lstStyle/>
          <a:p>
            <a:pPr lvl="0"/>
            <a:fld id="{21C60024-DB04-4658-AA12-FE98B7614E82}" type="slidenum">
              <a:rPr lang="en-US" smtClean="0"/>
              <a:t>6</a:t>
            </a:fld>
            <a:endParaRPr lang="en-US"/>
          </a:p>
        </p:txBody>
      </p:sp>
    </p:spTree>
    <p:extLst>
      <p:ext uri="{BB962C8B-B14F-4D97-AF65-F5344CB8AC3E}">
        <p14:creationId xmlns:p14="http://schemas.microsoft.com/office/powerpoint/2010/main" val="350575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084E6-BBFB-B444-0C55-A49939C2D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B2555-28BC-7F44-FC64-763528750409}"/>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ACF42CC2-B364-D1D8-D8C9-6A3014C463AB}"/>
              </a:ext>
            </a:extLst>
          </p:cNvPr>
          <p:cNvSpPr>
            <a:spLocks noGrp="1"/>
          </p:cNvSpPr>
          <p:nvPr>
            <p:ph type="body" idx="1"/>
          </p:nvPr>
        </p:nvSpPr>
        <p:spPr/>
        <p:txBody>
          <a:bodyPr/>
          <a:lstStyle/>
          <a:p>
            <a:r>
              <a:rPr lang="en-US">
                <a:ea typeface="Calibri"/>
                <a:cs typeface="Calibri"/>
              </a:rPr>
              <a:t>Heather</a:t>
            </a:r>
            <a:endParaRPr lang="en-US"/>
          </a:p>
          <a:p>
            <a:r>
              <a:rPr lang="en-US">
                <a:ea typeface="Calibri"/>
                <a:cs typeface="Calibri"/>
              </a:rPr>
              <a:t>(3 mins)</a:t>
            </a:r>
          </a:p>
          <a:p>
            <a:r>
              <a:rPr lang="en-US"/>
              <a:t>This is where Heather's certification and experience shine.</a:t>
            </a:r>
            <a:endParaRPr lang="en-US">
              <a:ea typeface="Calibri"/>
              <a:cs typeface="Calibri"/>
            </a:endParaRPr>
          </a:p>
          <a:p>
            <a:br>
              <a:rPr lang="en-US"/>
            </a:br>
            <a:r>
              <a:rPr lang="en-US"/>
              <a:t> </a:t>
            </a:r>
            <a:r>
              <a:rPr lang="en-US" b="1"/>
              <a:t>Content:</a:t>
            </a:r>
            <a:endParaRPr lang="en-US">
              <a:ea typeface="Calibri"/>
              <a:cs typeface="Calibri"/>
            </a:endParaRPr>
          </a:p>
          <a:p>
            <a:pPr marL="181240" indent="-181240">
              <a:buFont typeface="Arial"/>
              <a:buChar char="•"/>
            </a:pPr>
            <a:r>
              <a:rPr lang="en-US"/>
              <a:t>Outreach strategies: TAP, VSOs, Guard/Reserve networks, job boards, employee referrals</a:t>
            </a:r>
            <a:endParaRPr lang="en-US">
              <a:ea typeface="Calibri"/>
              <a:cs typeface="Calibri"/>
            </a:endParaRPr>
          </a:p>
          <a:p>
            <a:pPr marL="181240" indent="-18124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4FF1F4E2-C23A-9EFC-FABD-B4A0D105FD3D}"/>
              </a:ext>
            </a:extLst>
          </p:cNvPr>
          <p:cNvSpPr>
            <a:spLocks noGrp="1"/>
          </p:cNvSpPr>
          <p:nvPr>
            <p:ph type="sldNum" sz="quarter" idx="5"/>
          </p:nvPr>
        </p:nvSpPr>
        <p:spPr/>
        <p:txBody>
          <a:bodyPr/>
          <a:lstStyle/>
          <a:p>
            <a:pPr lvl="0"/>
            <a:fld id="{21C60024-DB04-4658-AA12-FE98B7614E82}" type="slidenum">
              <a:rPr lang="en-US"/>
              <a:t>7</a:t>
            </a:fld>
            <a:endParaRPr lang="en-US"/>
          </a:p>
        </p:txBody>
      </p:sp>
    </p:spTree>
    <p:extLst>
      <p:ext uri="{BB962C8B-B14F-4D97-AF65-F5344CB8AC3E}">
        <p14:creationId xmlns:p14="http://schemas.microsoft.com/office/powerpoint/2010/main" val="281776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3D9CE-BC0C-E1B5-7C97-55307AF46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FD90-1EE4-21F8-99E7-253101EBF547}"/>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C2923E3C-FCA8-C964-8826-6C75F99D5FA8}"/>
              </a:ext>
            </a:extLst>
          </p:cNvPr>
          <p:cNvSpPr>
            <a:spLocks noGrp="1"/>
          </p:cNvSpPr>
          <p:nvPr>
            <p:ph type="body" idx="1"/>
          </p:nvPr>
        </p:nvSpPr>
        <p:spPr/>
        <p:txBody>
          <a:bodyPr/>
          <a:lstStyle/>
          <a:p>
            <a:r>
              <a:rPr lang="en-US">
                <a:ea typeface="Calibri"/>
                <a:cs typeface="Calibri"/>
              </a:rPr>
              <a:t>Heather</a:t>
            </a:r>
            <a:endParaRPr lang="en-US"/>
          </a:p>
          <a:p>
            <a:r>
              <a:rPr lang="en-US">
                <a:ea typeface="Calibri"/>
                <a:cs typeface="Calibri"/>
              </a:rPr>
              <a:t>(3 mins)</a:t>
            </a:r>
          </a:p>
          <a:p>
            <a:r>
              <a:rPr lang="en-US"/>
              <a:t>This is where Heather's certification and experience shine.</a:t>
            </a:r>
            <a:endParaRPr lang="en-US">
              <a:ea typeface="Calibri"/>
              <a:cs typeface="Calibri"/>
            </a:endParaRPr>
          </a:p>
          <a:p>
            <a:br>
              <a:rPr lang="en-US"/>
            </a:br>
            <a:r>
              <a:rPr lang="en-US"/>
              <a:t> </a:t>
            </a:r>
            <a:r>
              <a:rPr lang="en-US" b="1"/>
              <a:t>Content:</a:t>
            </a:r>
            <a:endParaRPr lang="en-US">
              <a:ea typeface="Calibri"/>
              <a:cs typeface="Calibri"/>
            </a:endParaRPr>
          </a:p>
          <a:p>
            <a:pPr marL="181240" indent="-181240">
              <a:buFont typeface="Arial"/>
              <a:buChar char="•"/>
            </a:pPr>
            <a:r>
              <a:rPr lang="en-US"/>
              <a:t>What a Certified Military Veteran Recruiter brings to the process</a:t>
            </a:r>
            <a:endParaRPr lang="en-US">
              <a:ea typeface="Calibri"/>
              <a:cs typeface="Calibri"/>
            </a:endParaRPr>
          </a:p>
          <a:p>
            <a:pPr marL="181240" indent="-18124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39011AE1-0620-FEB3-A3D7-CFA8D8AFB133}"/>
              </a:ext>
            </a:extLst>
          </p:cNvPr>
          <p:cNvSpPr>
            <a:spLocks noGrp="1"/>
          </p:cNvSpPr>
          <p:nvPr>
            <p:ph type="sldNum" sz="quarter" idx="5"/>
          </p:nvPr>
        </p:nvSpPr>
        <p:spPr/>
        <p:txBody>
          <a:bodyPr/>
          <a:lstStyle/>
          <a:p>
            <a:pPr lvl="0"/>
            <a:fld id="{21C60024-DB04-4658-AA12-FE98B7614E82}" type="slidenum">
              <a:rPr lang="en-US"/>
              <a:t>8</a:t>
            </a:fld>
            <a:endParaRPr lang="en-US"/>
          </a:p>
        </p:txBody>
      </p:sp>
    </p:spTree>
    <p:extLst>
      <p:ext uri="{BB962C8B-B14F-4D97-AF65-F5344CB8AC3E}">
        <p14:creationId xmlns:p14="http://schemas.microsoft.com/office/powerpoint/2010/main" val="300653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A5ADD-C490-9212-B5F7-B2DA0D00F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64588-B051-CAAA-DCCF-A9FAB47F401B}"/>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595A4E27-23B9-D62E-7540-D8F4D415E989}"/>
              </a:ext>
            </a:extLst>
          </p:cNvPr>
          <p:cNvSpPr>
            <a:spLocks noGrp="1"/>
          </p:cNvSpPr>
          <p:nvPr>
            <p:ph type="body" idx="1"/>
          </p:nvPr>
        </p:nvSpPr>
        <p:spPr/>
        <p:txBody>
          <a:bodyPr/>
          <a:lstStyle/>
          <a:p>
            <a:r>
              <a:rPr lang="en-US">
                <a:ea typeface="Calibri"/>
                <a:cs typeface="Calibri"/>
              </a:rPr>
              <a:t>Heather</a:t>
            </a:r>
            <a:endParaRPr lang="en-US"/>
          </a:p>
          <a:p>
            <a:r>
              <a:rPr lang="en-US">
                <a:ea typeface="Calibri"/>
                <a:cs typeface="Calibri"/>
              </a:rPr>
              <a:t>(3 mins)</a:t>
            </a:r>
          </a:p>
          <a:p>
            <a:r>
              <a:rPr lang="en-US"/>
              <a:t>Resume translation, hiring pathways, and candidate coaching are the recruiter’s core expertise.</a:t>
            </a:r>
            <a:endParaRPr lang="en-US">
              <a:ea typeface="Calibri"/>
              <a:cs typeface="Calibri"/>
            </a:endParaRPr>
          </a:p>
          <a:p>
            <a:br>
              <a:rPr lang="en-US"/>
            </a:br>
            <a:r>
              <a:rPr lang="en-US"/>
              <a:t> </a:t>
            </a:r>
            <a:r>
              <a:rPr lang="en-US" b="1"/>
              <a:t>Content:</a:t>
            </a:r>
            <a:endParaRPr lang="en-US">
              <a:ea typeface="Calibri"/>
              <a:cs typeface="Calibri"/>
            </a:endParaRPr>
          </a:p>
          <a:p>
            <a:pPr marL="181240" indent="-181240">
              <a:buFont typeface="Arial"/>
              <a:buChar char="•"/>
            </a:pPr>
            <a:r>
              <a:rPr lang="en-US"/>
              <a:t>Understanding transferable skills from military service</a:t>
            </a:r>
            <a:endParaRPr lang="en-US">
              <a:ea typeface="Calibri"/>
              <a:cs typeface="Calibri"/>
            </a:endParaRPr>
          </a:p>
          <a:p>
            <a:pPr marL="181240" indent="-181240">
              <a:buFont typeface="Arial"/>
              <a:buChar char="•"/>
            </a:pPr>
            <a:r>
              <a:rPr lang="en-US"/>
              <a:t>Translating MOS/ratings into business language</a:t>
            </a:r>
            <a:endParaRPr lang="en-US">
              <a:ea typeface="Calibri"/>
              <a:cs typeface="Calibri"/>
            </a:endParaRPr>
          </a:p>
          <a:p>
            <a:pPr marL="181240" indent="-18124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1FAB9E83-65F2-CB13-EAEC-B60C813743F1}"/>
              </a:ext>
            </a:extLst>
          </p:cNvPr>
          <p:cNvSpPr>
            <a:spLocks noGrp="1"/>
          </p:cNvSpPr>
          <p:nvPr>
            <p:ph type="sldNum" sz="quarter" idx="5"/>
          </p:nvPr>
        </p:nvSpPr>
        <p:spPr/>
        <p:txBody>
          <a:bodyPr/>
          <a:lstStyle/>
          <a:p>
            <a:pPr lvl="0"/>
            <a:fld id="{21C60024-DB04-4658-AA12-FE98B7614E82}" type="slidenum">
              <a:rPr lang="en-US"/>
              <a:t>9</a:t>
            </a:fld>
            <a:endParaRPr lang="en-US"/>
          </a:p>
        </p:txBody>
      </p:sp>
    </p:spTree>
    <p:extLst>
      <p:ext uri="{BB962C8B-B14F-4D97-AF65-F5344CB8AC3E}">
        <p14:creationId xmlns:p14="http://schemas.microsoft.com/office/powerpoint/2010/main" val="3113347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Rectangle 3" hidden="1">
            <a:extLst>
              <a:ext uri="{FF2B5EF4-FFF2-40B4-BE49-F238E27FC236}">
                <a16:creationId xmlns:a16="http://schemas.microsoft.com/office/drawing/2014/main" id="{5505324E-D156-8D91-9078-3BD859FF8BB0}"/>
              </a:ext>
              <a:ext uri="{C183D7F6-B498-43B3-948B-1728B52AA6E4}">
                <adec:decorative xmlns:adec="http://schemas.microsoft.com/office/drawing/2017/decorative" val="1"/>
              </a:ext>
            </a:extLst>
          </p:cNvPr>
          <p:cNvSpPr/>
          <p:nvPr userDrawn="1"/>
        </p:nvSpPr>
        <p:spPr>
          <a:xfrm>
            <a:off x="0" y="4572000"/>
            <a:ext cx="12191996" cy="2286000"/>
          </a:xfrm>
          <a:prstGeom prst="rect">
            <a:avLst/>
          </a:prstGeom>
          <a:solidFill>
            <a:schemeClr val="bg1">
              <a:lumMod val="95000"/>
            </a:scheme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5" name="Freeform 10" hidden="1">
            <a:extLst>
              <a:ext uri="{FF2B5EF4-FFF2-40B4-BE49-F238E27FC236}">
                <a16:creationId xmlns:a16="http://schemas.microsoft.com/office/drawing/2014/main" id="{37619EF8-18B0-3B31-F389-CE5103C30C5F}"/>
              </a:ext>
              <a:ext uri="{C183D7F6-B498-43B3-948B-1728B52AA6E4}">
                <adec:decorative xmlns:adec="http://schemas.microsoft.com/office/drawing/2017/decorative" val="1"/>
              </a:ext>
            </a:extLst>
          </p:cNvPr>
          <p:cNvSpPr/>
          <p:nvPr/>
        </p:nvSpPr>
        <p:spPr>
          <a:xfrm>
            <a:off x="0" y="4572000"/>
            <a:ext cx="1118512" cy="1118512"/>
          </a:xfrm>
          <a:custGeom>
            <a:avLst/>
            <a:gdLst>
              <a:gd name="f0" fmla="val 10800000"/>
              <a:gd name="f1" fmla="val 5400000"/>
              <a:gd name="f2" fmla="val 180"/>
              <a:gd name="f3" fmla="val w"/>
              <a:gd name="f4" fmla="val h"/>
              <a:gd name="f5" fmla="val 0"/>
              <a:gd name="f6" fmla="val 1167493"/>
              <a:gd name="f7" fmla="val 522704"/>
              <a:gd name="f8" fmla="+- 0 0 -90"/>
              <a:gd name="f9" fmla="*/ f3 1 1167493"/>
              <a:gd name="f10" fmla="*/ f4 1 1167493"/>
              <a:gd name="f11" fmla="val f5"/>
              <a:gd name="f12" fmla="val f6"/>
              <a:gd name="f13" fmla="*/ f8 f0 1"/>
              <a:gd name="f14" fmla="+- f12 0 f11"/>
              <a:gd name="f15" fmla="*/ f13 1 f2"/>
              <a:gd name="f16" fmla="*/ f14 1 1167493"/>
              <a:gd name="f17" fmla="*/ 0 f14 1"/>
              <a:gd name="f18" fmla="*/ 1167493 f14 1"/>
              <a:gd name="f19" fmla="+- f15 0 f1"/>
              <a:gd name="f20" fmla="*/ f17 1 1167493"/>
              <a:gd name="f21" fmla="*/ f18 1 1167493"/>
              <a:gd name="f22" fmla="*/ f11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0" y="f33"/>
              </a:cxn>
              <a:cxn ang="f19">
                <a:pos x="f30" y="f31"/>
              </a:cxn>
            </a:cxnLst>
            <a:rect l="f26" t="f29" r="f27" b="f28"/>
            <a:pathLst>
              <a:path w="1167493" h="1167493">
                <a:moveTo>
                  <a:pt x="f5" y="f5"/>
                </a:moveTo>
                <a:lnTo>
                  <a:pt x="f6" y="f5"/>
                </a:lnTo>
                <a:cubicBezTo>
                  <a:pt x="f7" y="f5"/>
                  <a:pt x="f5" y="f7"/>
                  <a:pt x="f5" y="f6"/>
                </a:cubicBez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6" name="Freeform 8">
            <a:extLst>
              <a:ext uri="{FF2B5EF4-FFF2-40B4-BE49-F238E27FC236}">
                <a16:creationId xmlns:a16="http://schemas.microsoft.com/office/drawing/2014/main" id="{CF110E30-C4B9-7B4A-9FDB-BEAD111BBA1E}"/>
              </a:ext>
              <a:ext uri="{C183D7F6-B498-43B3-948B-1728B52AA6E4}">
                <adec:decorative xmlns:adec="http://schemas.microsoft.com/office/drawing/2017/decorative" val="1"/>
              </a:ext>
            </a:extLst>
          </p:cNvPr>
          <p:cNvSpPr/>
          <p:nvPr/>
        </p:nvSpPr>
        <p:spPr>
          <a:xfrm>
            <a:off x="0" y="5739487"/>
            <a:ext cx="1118512" cy="111851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12" name="Title 1">
            <a:extLst>
              <a:ext uri="{FF2B5EF4-FFF2-40B4-BE49-F238E27FC236}">
                <a16:creationId xmlns:a16="http://schemas.microsoft.com/office/drawing/2014/main" id="{37FBD0C8-0C81-CB34-5BB0-7EE04FAD797F}"/>
              </a:ext>
            </a:extLst>
          </p:cNvPr>
          <p:cNvSpPr txBox="1">
            <a:spLocks noGrp="1"/>
          </p:cNvSpPr>
          <p:nvPr>
            <p:ph type="title"/>
          </p:nvPr>
        </p:nvSpPr>
        <p:spPr>
          <a:xfrm>
            <a:off x="1167496" y="232915"/>
            <a:ext cx="7096932" cy="3830128"/>
          </a:xfrm>
        </p:spPr>
        <p:txBody>
          <a:bodyPr anchor="b"/>
          <a:lstStyle>
            <a:lvl1pPr>
              <a:defRPr sz="6000" b="1"/>
            </a:lvl1pPr>
          </a:lstStyle>
          <a:p>
            <a:pPr lvl="0"/>
            <a:r>
              <a:rPr lang="en-US"/>
              <a:t>Click to add title</a:t>
            </a:r>
          </a:p>
        </p:txBody>
      </p:sp>
      <p:sp>
        <p:nvSpPr>
          <p:cNvPr id="15" name="Text Placeholder 14">
            <a:extLst>
              <a:ext uri="{FF2B5EF4-FFF2-40B4-BE49-F238E27FC236}">
                <a16:creationId xmlns:a16="http://schemas.microsoft.com/office/drawing/2014/main" id="{2A5C6FE3-F3F4-DC27-AF0B-0ED36DAD3402}"/>
              </a:ext>
            </a:extLst>
          </p:cNvPr>
          <p:cNvSpPr>
            <a:spLocks noGrp="1"/>
          </p:cNvSpPr>
          <p:nvPr>
            <p:ph type="body" sz="quarter" idx="10"/>
          </p:nvPr>
        </p:nvSpPr>
        <p:spPr>
          <a:xfrm>
            <a:off x="2486406" y="5165915"/>
            <a:ext cx="3749675" cy="603250"/>
          </a:xfrm>
        </p:spPr>
        <p:txBody>
          <a:bodyPr anchor="b"/>
          <a:lstStyle>
            <a:lvl1pPr marL="0" indent="0">
              <a:buNone/>
              <a:defRPr>
                <a:solidFill>
                  <a:srgbClr val="2E69FF"/>
                </a:solidFill>
              </a:defRPr>
            </a:lvl1pPr>
          </a:lstStyle>
          <a:p>
            <a:pPr lvl="0"/>
            <a:r>
              <a:rPr lang="en-US"/>
              <a:t>Click to edit Master</a:t>
            </a:r>
          </a:p>
        </p:txBody>
      </p:sp>
      <p:sp>
        <p:nvSpPr>
          <p:cNvPr id="17" name="Text Placeholder 16">
            <a:extLst>
              <a:ext uri="{FF2B5EF4-FFF2-40B4-BE49-F238E27FC236}">
                <a16:creationId xmlns:a16="http://schemas.microsoft.com/office/drawing/2014/main" id="{00022EC4-84AA-0259-BD85-58F74A82E28F}"/>
              </a:ext>
            </a:extLst>
          </p:cNvPr>
          <p:cNvSpPr>
            <a:spLocks noGrp="1"/>
          </p:cNvSpPr>
          <p:nvPr>
            <p:ph type="body" sz="quarter" idx="11"/>
          </p:nvPr>
        </p:nvSpPr>
        <p:spPr>
          <a:xfrm>
            <a:off x="2486406" y="5769165"/>
            <a:ext cx="3749675" cy="566737"/>
          </a:xfrm>
        </p:spPr>
        <p:txBody>
          <a:bodyPr/>
          <a:lstStyle>
            <a:lvl1pPr marL="0" indent="0">
              <a:buNone/>
              <a:defRPr sz="1800">
                <a:solidFill>
                  <a:srgbClr val="284063"/>
                </a:solidFill>
              </a:defRPr>
            </a:lvl1pPr>
          </a:lstStyle>
          <a:p>
            <a:pPr lvl="0"/>
            <a:r>
              <a:rPr lang="en-US"/>
              <a:t>Click to edit Master</a:t>
            </a:r>
          </a:p>
        </p:txBody>
      </p:sp>
      <p:sp>
        <p:nvSpPr>
          <p:cNvPr id="3" name="Block Arc 2">
            <a:extLst>
              <a:ext uri="{FF2B5EF4-FFF2-40B4-BE49-F238E27FC236}">
                <a16:creationId xmlns:a16="http://schemas.microsoft.com/office/drawing/2014/main" id="{D4F28059-6259-42ED-4B49-357413A47B4B}"/>
              </a:ext>
              <a:ext uri="{C183D7F6-B498-43B3-948B-1728B52AA6E4}">
                <adec:decorative xmlns:adec="http://schemas.microsoft.com/office/drawing/2017/decorative" val="1"/>
              </a:ext>
            </a:extLst>
          </p:cNvPr>
          <p:cNvSpPr/>
          <p:nvPr userDrawn="1"/>
        </p:nvSpPr>
        <p:spPr>
          <a:xfrm>
            <a:off x="381717" y="4865844"/>
            <a:ext cx="1775829" cy="1664398"/>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a:extLst>
              <a:ext uri="{FF2B5EF4-FFF2-40B4-BE49-F238E27FC236}">
                <a16:creationId xmlns:a16="http://schemas.microsoft.com/office/drawing/2014/main" id="{71A5C20E-E146-4AB5-7238-0E3B4F9FB6AA}"/>
              </a:ext>
              <a:ext uri="{C183D7F6-B498-43B3-948B-1728B52AA6E4}">
                <adec:decorative xmlns:adec="http://schemas.microsoft.com/office/drawing/2017/decorative" val="1"/>
              </a:ext>
            </a:extLst>
          </p:cNvPr>
          <p:cNvSpPr/>
          <p:nvPr userDrawn="1"/>
        </p:nvSpPr>
        <p:spPr>
          <a:xfrm rot="10800000">
            <a:off x="381655" y="4895372"/>
            <a:ext cx="1775829" cy="1664398"/>
          </a:xfrm>
          <a:prstGeom prst="blockArc">
            <a:avLst/>
          </a:prstGeom>
          <a:solidFill>
            <a:srgbClr val="284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IronArch Technology">
            <a:extLst>
              <a:ext uri="{FF2B5EF4-FFF2-40B4-BE49-F238E27FC236}">
                <a16:creationId xmlns:a16="http://schemas.microsoft.com/office/drawing/2014/main" id="{64E103CC-B9A1-67F7-294D-7EBFF40FB9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6731" y="232915"/>
            <a:ext cx="2712396" cy="650551"/>
          </a:xfrm>
          <a:prstGeom prst="rect">
            <a:avLst/>
          </a:prstGeom>
        </p:spPr>
      </p:pic>
      <p:sp>
        <p:nvSpPr>
          <p:cNvPr id="9" name="Freeform 8">
            <a:extLst>
              <a:ext uri="{FF2B5EF4-FFF2-40B4-BE49-F238E27FC236}">
                <a16:creationId xmlns:a16="http://schemas.microsoft.com/office/drawing/2014/main" id="{2D821A03-605A-2B41-2AAB-4B75A46E608F}"/>
              </a:ext>
              <a:ext uri="{C183D7F6-B498-43B3-948B-1728B52AA6E4}">
                <adec:decorative xmlns:adec="http://schemas.microsoft.com/office/drawing/2017/decorative" val="1"/>
              </a:ext>
            </a:extLst>
          </p:cNvPr>
          <p:cNvSpPr/>
          <p:nvPr userDrawn="1"/>
        </p:nvSpPr>
        <p:spPr>
          <a:xfrm>
            <a:off x="0" y="5739488"/>
            <a:ext cx="1118512" cy="111851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Tree>
    <p:extLst>
      <p:ext uri="{BB962C8B-B14F-4D97-AF65-F5344CB8AC3E}">
        <p14:creationId xmlns:p14="http://schemas.microsoft.com/office/powerpoint/2010/main" val="8609345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Blue Background">
    <p:bg>
      <p:bgPr>
        <a:solidFill>
          <a:srgbClr val="2E69FF"/>
        </a:solid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7EDDB77F-D847-8B20-ACFA-B58E04251E5F}"/>
              </a:ext>
              <a:ext uri="{C183D7F6-B498-43B3-948B-1728B52AA6E4}">
                <adec:decorative xmlns:adec="http://schemas.microsoft.com/office/drawing/2017/decorative" val="1"/>
              </a:ext>
            </a:extLst>
          </p:cNvPr>
          <p:cNvSpPr/>
          <p:nvPr/>
        </p:nvSpPr>
        <p:spPr>
          <a:xfrm rot="16200000" flipH="1">
            <a:off x="2956" y="0"/>
            <a:ext cx="3611102" cy="3611102"/>
          </a:xfrm>
          <a:custGeom>
            <a:avLst/>
            <a:gdLst>
              <a:gd name="f0" fmla="val 10800000"/>
              <a:gd name="f1" fmla="val 5400000"/>
              <a:gd name="f2" fmla="val 180"/>
              <a:gd name="f3" fmla="val w"/>
              <a:gd name="f4" fmla="val h"/>
              <a:gd name="f5" fmla="val 0"/>
              <a:gd name="f6" fmla="val 1167493"/>
              <a:gd name="f7" fmla="val 522704"/>
              <a:gd name="f8" fmla="+- 0 0 -90"/>
              <a:gd name="f9" fmla="*/ f3 1 1167493"/>
              <a:gd name="f10" fmla="*/ f4 1 1167493"/>
              <a:gd name="f11" fmla="val f5"/>
              <a:gd name="f12" fmla="val f6"/>
              <a:gd name="f13" fmla="*/ f8 f0 1"/>
              <a:gd name="f14" fmla="+- f12 0 f11"/>
              <a:gd name="f15" fmla="*/ f13 1 f2"/>
              <a:gd name="f16" fmla="*/ f14 1 1167493"/>
              <a:gd name="f17" fmla="*/ 0 f14 1"/>
              <a:gd name="f18" fmla="*/ 1167493 f14 1"/>
              <a:gd name="f19" fmla="+- f15 0 f1"/>
              <a:gd name="f20" fmla="*/ f17 1 1167493"/>
              <a:gd name="f21" fmla="*/ f18 1 1167493"/>
              <a:gd name="f22" fmla="*/ f11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0" y="f33"/>
              </a:cxn>
              <a:cxn ang="f19">
                <a:pos x="f30" y="f31"/>
              </a:cxn>
            </a:cxnLst>
            <a:rect l="f26" t="f29" r="f27" b="f28"/>
            <a:pathLst>
              <a:path w="1167493" h="1167493">
                <a:moveTo>
                  <a:pt x="f5" y="f5"/>
                </a:moveTo>
                <a:lnTo>
                  <a:pt x="f6" y="f5"/>
                </a:lnTo>
                <a:cubicBezTo>
                  <a:pt x="f7" y="f5"/>
                  <a:pt x="f5" y="f7"/>
                  <a:pt x="f5" y="f6"/>
                </a:cubicBezTo>
                <a:lnTo>
                  <a:pt x="f5" y="f5"/>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4" name="Freeform 4">
            <a:extLst>
              <a:ext uri="{FF2B5EF4-FFF2-40B4-BE49-F238E27FC236}">
                <a16:creationId xmlns:a16="http://schemas.microsoft.com/office/drawing/2014/main" id="{58AD160B-1693-C469-7CA5-1F8ECC10DB0A}"/>
              </a:ext>
              <a:ext uri="{C183D7F6-B498-43B3-948B-1728B52AA6E4}">
                <adec:decorative xmlns:adec="http://schemas.microsoft.com/office/drawing/2017/decorative" val="1"/>
              </a:ext>
            </a:extLst>
          </p:cNvPr>
          <p:cNvSpPr/>
          <p:nvPr/>
        </p:nvSpPr>
        <p:spPr>
          <a:xfrm flipH="1">
            <a:off x="8588830" y="3246888"/>
            <a:ext cx="3603170" cy="361111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5" name="Title 1">
            <a:extLst>
              <a:ext uri="{FF2B5EF4-FFF2-40B4-BE49-F238E27FC236}">
                <a16:creationId xmlns:a16="http://schemas.microsoft.com/office/drawing/2014/main" id="{B118DEC5-970B-A1C1-08D8-48442560561D}"/>
              </a:ext>
            </a:extLst>
          </p:cNvPr>
          <p:cNvSpPr txBox="1">
            <a:spLocks noGrp="1"/>
          </p:cNvSpPr>
          <p:nvPr>
            <p:ph type="title"/>
          </p:nvPr>
        </p:nvSpPr>
        <p:spPr>
          <a:xfrm>
            <a:off x="1167487" y="69009"/>
            <a:ext cx="9779178" cy="1706563"/>
          </a:xfrm>
        </p:spPr>
        <p:txBody>
          <a:bodyPr anchor="b"/>
          <a:lstStyle>
            <a:lvl1pPr>
              <a:defRPr sz="4200" b="1">
                <a:solidFill>
                  <a:srgbClr val="FFFFFF"/>
                </a:solidFill>
              </a:defRPr>
            </a:lvl1pPr>
          </a:lstStyle>
          <a:p>
            <a:pPr lvl="0"/>
            <a:r>
              <a:rPr lang="en-US"/>
              <a:t>Click to add title</a:t>
            </a:r>
          </a:p>
        </p:txBody>
      </p:sp>
      <p:sp>
        <p:nvSpPr>
          <p:cNvPr id="6" name="Content Placeholder 2">
            <a:extLst>
              <a:ext uri="{FF2B5EF4-FFF2-40B4-BE49-F238E27FC236}">
                <a16:creationId xmlns:a16="http://schemas.microsoft.com/office/drawing/2014/main" id="{97808B78-B45E-444A-CAE1-61DE7C4B07EE}"/>
              </a:ext>
            </a:extLst>
          </p:cNvPr>
          <p:cNvSpPr txBox="1">
            <a:spLocks noGrp="1"/>
          </p:cNvSpPr>
          <p:nvPr>
            <p:ph idx="4294967295"/>
          </p:nvPr>
        </p:nvSpPr>
        <p:spPr>
          <a:xfrm>
            <a:off x="1167496" y="2023987"/>
            <a:ext cx="4663440" cy="3332832"/>
          </a:xfrm>
        </p:spPr>
        <p:txBody>
          <a:bodyPr>
            <a:normAutofit/>
          </a:bodyPr>
          <a:lstStyle>
            <a:lvl1pPr marL="530352" indent="-530352">
              <a:buFont typeface="Tenorite"/>
              <a:buAutoNum type="arabicPeriod"/>
              <a:defRPr sz="2000">
                <a:solidFill>
                  <a:srgbClr val="FFFFFF"/>
                </a:solidFill>
              </a:defRPr>
            </a:lvl1pPr>
            <a:lvl2pPr marL="1097280" indent="-530352">
              <a:spcBef>
                <a:spcPts val="1000"/>
              </a:spcBef>
              <a:buFont typeface="Tenorite"/>
              <a:buAutoNum type="alphaLcPeriod"/>
              <a:defRPr sz="2000">
                <a:solidFill>
                  <a:srgbClr val="FFFFFF"/>
                </a:solidFill>
              </a:defRPr>
            </a:lvl2pPr>
            <a:lvl3pPr marL="1645920" indent="-530352">
              <a:spcBef>
                <a:spcPts val="1000"/>
              </a:spcBef>
              <a:buFont typeface="Tenorite"/>
              <a:buAutoNum type="arabicParenR"/>
              <a:defRPr>
                <a:solidFill>
                  <a:srgbClr val="FFFFFF"/>
                </a:solidFill>
              </a:defRPr>
            </a:lvl3pPr>
            <a:lvl4pPr marL="1920240" indent="-530352">
              <a:spcBef>
                <a:spcPts val="1000"/>
              </a:spcBef>
              <a:buFont typeface="Tenorite"/>
              <a:buAutoNum type="alphaLcParenR"/>
              <a:defRPr sz="2000">
                <a:solidFill>
                  <a:srgbClr val="FFFFFF"/>
                </a:solidFill>
              </a:defRPr>
            </a:lvl4pPr>
            <a:lvl5pPr marL="2560320" indent="-514350">
              <a:spcBef>
                <a:spcPts val="1000"/>
              </a:spcBef>
              <a:buFont typeface="Tenorite"/>
              <a:buAutoNum type="romanLcPeriod"/>
              <a:defRPr sz="2000">
                <a:solidFill>
                  <a:srgbClr val="FFFFFF"/>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0175B777-86D0-C93D-7009-B9770F5A55E2}"/>
              </a:ext>
            </a:extLst>
          </p:cNvPr>
          <p:cNvSpPr txBox="1">
            <a:spLocks noGrp="1"/>
          </p:cNvSpPr>
          <p:nvPr>
            <p:ph idx="4294967295"/>
          </p:nvPr>
        </p:nvSpPr>
        <p:spPr>
          <a:xfrm>
            <a:off x="6283235" y="2023987"/>
            <a:ext cx="4663440" cy="3332832"/>
          </a:xfrm>
        </p:spPr>
        <p:txBody>
          <a:bodyPr>
            <a:normAutofit/>
          </a:bodyPr>
          <a:lstStyle>
            <a:lvl1pPr marL="0" indent="0">
              <a:buNone/>
              <a:defRPr sz="2000">
                <a:solidFill>
                  <a:srgbClr val="FFFFFF"/>
                </a:solidFill>
              </a:defRPr>
            </a:lvl1pPr>
            <a:lvl2pPr marL="283464" indent="-283464">
              <a:spcBef>
                <a:spcPts val="1000"/>
              </a:spcBef>
              <a:defRPr sz="2000">
                <a:solidFill>
                  <a:srgbClr val="FFFFFF"/>
                </a:solidFill>
              </a:defRPr>
            </a:lvl2pPr>
            <a:lvl3pPr marL="566928" indent="-283464">
              <a:spcBef>
                <a:spcPts val="1000"/>
              </a:spcBef>
              <a:defRPr>
                <a:solidFill>
                  <a:srgbClr val="FFFFFF"/>
                </a:solidFill>
              </a:defRPr>
            </a:lvl3pPr>
            <a:lvl4pPr marL="850392" indent="-283464">
              <a:spcBef>
                <a:spcPts val="1000"/>
              </a:spcBef>
              <a:defRPr sz="2000">
                <a:solidFill>
                  <a:srgbClr val="FFFFFF"/>
                </a:solidFill>
              </a:defRPr>
            </a:lvl4pPr>
            <a:lvl5pPr marL="1133856" indent="-283464">
              <a:spcBef>
                <a:spcPts val="1000"/>
              </a:spcBef>
              <a:defRPr sz="2000">
                <a:solidFill>
                  <a:srgbClr val="FFFFFF"/>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E5A8E0E-FD1B-97C3-9DC3-9989BA30C8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0192" y="6309360"/>
            <a:ext cx="1385597" cy="331129"/>
          </a:xfrm>
          <a:prstGeom prst="rect">
            <a:avLst/>
          </a:prstGeom>
        </p:spPr>
      </p:pic>
      <p:sp>
        <p:nvSpPr>
          <p:cNvPr id="9" name="Block Arc 8">
            <a:extLst>
              <a:ext uri="{FF2B5EF4-FFF2-40B4-BE49-F238E27FC236}">
                <a16:creationId xmlns:a16="http://schemas.microsoft.com/office/drawing/2014/main" id="{55FC7EDA-680C-D791-D05F-3FDDF4068738}"/>
              </a:ext>
              <a:ext uri="{C183D7F6-B498-43B3-948B-1728B52AA6E4}">
                <adec:decorative xmlns:adec="http://schemas.microsoft.com/office/drawing/2017/decorative" val="1"/>
              </a:ext>
            </a:extLst>
          </p:cNvPr>
          <p:cNvSpPr/>
          <p:nvPr userDrawn="1"/>
        </p:nvSpPr>
        <p:spPr>
          <a:xfrm rot="10800000">
            <a:off x="0" y="-932146"/>
            <a:ext cx="1891862" cy="1793993"/>
          </a:xfrm>
          <a:prstGeom prst="blockArc">
            <a:avLst/>
          </a:prstGeom>
          <a:solidFill>
            <a:srgbClr val="56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26478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Left Image Right Blue Background">
    <p:bg>
      <p:bgPr>
        <a:solidFill>
          <a:schemeClr val="bg1"/>
        </a:solidFill>
        <a:effectLst/>
      </p:bgPr>
    </p:bg>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0F99693F-2B50-A101-11A2-20680F39AD07}"/>
              </a:ext>
              <a:ext uri="{C183D7F6-B498-43B3-948B-1728B52AA6E4}">
                <adec:decorative xmlns:adec="http://schemas.microsoft.com/office/drawing/2017/decorative" val="1"/>
              </a:ext>
            </a:extLst>
          </p:cNvPr>
          <p:cNvSpPr/>
          <p:nvPr/>
        </p:nvSpPr>
        <p:spPr>
          <a:xfrm>
            <a:off x="0" y="2286000"/>
            <a:ext cx="12208821" cy="4572000"/>
          </a:xfrm>
          <a:prstGeom prst="rect">
            <a:avLst/>
          </a:pr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4" name="Freeform 11">
            <a:extLst>
              <a:ext uri="{FF2B5EF4-FFF2-40B4-BE49-F238E27FC236}">
                <a16:creationId xmlns:a16="http://schemas.microsoft.com/office/drawing/2014/main" id="{6C61B006-37AE-F4A9-FB3B-E12DA162167D}"/>
              </a:ext>
              <a:ext uri="{C183D7F6-B498-43B3-948B-1728B52AA6E4}">
                <adec:decorative xmlns:adec="http://schemas.microsoft.com/office/drawing/2017/decorative" val="1"/>
              </a:ext>
            </a:extLst>
          </p:cNvPr>
          <p:cNvSpPr/>
          <p:nvPr userDrawn="1"/>
        </p:nvSpPr>
        <p:spPr>
          <a:xfrm flipH="1">
            <a:off x="8597719" y="3257655"/>
            <a:ext cx="3611102" cy="361110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6" name="Title 1">
            <a:extLst>
              <a:ext uri="{FF2B5EF4-FFF2-40B4-BE49-F238E27FC236}">
                <a16:creationId xmlns:a16="http://schemas.microsoft.com/office/drawing/2014/main" id="{1F5E3DA8-98A0-F089-FAD3-69ABF02AB727}"/>
              </a:ext>
            </a:extLst>
          </p:cNvPr>
          <p:cNvSpPr txBox="1">
            <a:spLocks noGrp="1"/>
          </p:cNvSpPr>
          <p:nvPr>
            <p:ph type="title"/>
          </p:nvPr>
        </p:nvSpPr>
        <p:spPr>
          <a:xfrm>
            <a:off x="1167487" y="457200"/>
            <a:ext cx="10643506" cy="1371600"/>
          </a:xfrm>
        </p:spPr>
        <p:txBody>
          <a:bodyPr anchor="b"/>
          <a:lstStyle>
            <a:lvl1pPr>
              <a:defRPr sz="4200" b="1"/>
            </a:lvl1pPr>
          </a:lstStyle>
          <a:p>
            <a:pPr lvl="0"/>
            <a:r>
              <a:rPr lang="en-US"/>
              <a:t>Click to add title</a:t>
            </a:r>
          </a:p>
        </p:txBody>
      </p:sp>
      <p:sp>
        <p:nvSpPr>
          <p:cNvPr id="7" name="Content Placeholder 2">
            <a:extLst>
              <a:ext uri="{FF2B5EF4-FFF2-40B4-BE49-F238E27FC236}">
                <a16:creationId xmlns:a16="http://schemas.microsoft.com/office/drawing/2014/main" id="{CB5C765F-A6F3-E6B9-7431-F739FA83D668}"/>
              </a:ext>
            </a:extLst>
          </p:cNvPr>
          <p:cNvSpPr txBox="1">
            <a:spLocks noGrp="1"/>
          </p:cNvSpPr>
          <p:nvPr>
            <p:ph idx="4294967295"/>
          </p:nvPr>
        </p:nvSpPr>
        <p:spPr>
          <a:xfrm>
            <a:off x="1166088" y="2652710"/>
            <a:ext cx="5394960" cy="3436936"/>
          </a:xfrm>
        </p:spPr>
        <p:txBody>
          <a:bodyPr>
            <a:normAutofit/>
          </a:bodyPr>
          <a:lstStyle>
            <a:lvl1pPr marL="0" indent="0">
              <a:buNone/>
              <a:defRPr sz="2000" b="1">
                <a:solidFill>
                  <a:srgbClr val="FFFFFF"/>
                </a:solidFill>
              </a:defRPr>
            </a:lvl1pPr>
            <a:lvl2pPr marL="283464" indent="-283464">
              <a:spcBef>
                <a:spcPts val="1000"/>
              </a:spcBef>
              <a:defRPr sz="2000">
                <a:solidFill>
                  <a:srgbClr val="FFFFFF"/>
                </a:solidFill>
              </a:defRPr>
            </a:lvl2pPr>
            <a:lvl3pPr marL="566928" indent="-283464">
              <a:spcBef>
                <a:spcPts val="1000"/>
              </a:spcBef>
              <a:defRPr>
                <a:solidFill>
                  <a:srgbClr val="FFFFFF"/>
                </a:solidFill>
              </a:defRPr>
            </a:lvl3pPr>
            <a:lvl4pPr marL="850392" indent="-283464">
              <a:spcBef>
                <a:spcPts val="1000"/>
              </a:spcBef>
              <a:defRPr sz="2000">
                <a:solidFill>
                  <a:srgbClr val="FFFFFF"/>
                </a:solidFill>
              </a:defRPr>
            </a:lvl4pPr>
            <a:lvl5pPr marL="1133856" indent="-283464">
              <a:spcBef>
                <a:spcPts val="1000"/>
              </a:spcBef>
              <a:defRPr sz="2000">
                <a:solidFill>
                  <a:srgbClr val="FFFFFF"/>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14">
            <a:extLst>
              <a:ext uri="{FF2B5EF4-FFF2-40B4-BE49-F238E27FC236}">
                <a16:creationId xmlns:a16="http://schemas.microsoft.com/office/drawing/2014/main" id="{A4ECF442-52A3-1FB2-F356-99A730900999}"/>
              </a:ext>
            </a:extLst>
          </p:cNvPr>
          <p:cNvSpPr txBox="1">
            <a:spLocks noGrp="1"/>
          </p:cNvSpPr>
          <p:nvPr>
            <p:ph type="pic" idx="4294967295"/>
          </p:nvPr>
        </p:nvSpPr>
        <p:spPr>
          <a:xfrm>
            <a:off x="7317915" y="1447796"/>
            <a:ext cx="4214012" cy="4214012"/>
          </a:xfrm>
          <a:solidFill>
            <a:schemeClr val="bg1">
              <a:lumMod val="95000"/>
            </a:schemeClr>
          </a:solidFill>
        </p:spPr>
        <p:txBody>
          <a:bodyPr anchorCtr="1"/>
          <a:lstStyle>
            <a:lvl1pPr marL="0" indent="0" algn="ctr">
              <a:buNone/>
              <a:defRPr sz="2000"/>
            </a:lvl1pPr>
          </a:lstStyle>
          <a:p>
            <a:pPr lvl="0"/>
            <a:r>
              <a:rPr lang="en-US"/>
              <a:t>Click icon to add picture</a:t>
            </a:r>
          </a:p>
        </p:txBody>
      </p:sp>
      <p:pic>
        <p:nvPicPr>
          <p:cNvPr id="12" name="Picture 11">
            <a:extLst>
              <a:ext uri="{FF2B5EF4-FFF2-40B4-BE49-F238E27FC236}">
                <a16:creationId xmlns:a16="http://schemas.microsoft.com/office/drawing/2014/main" id="{1965FAD1-04B6-E491-B4E6-816A3F18FAF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0192" y="6309360"/>
            <a:ext cx="1385597" cy="331129"/>
          </a:xfrm>
          <a:prstGeom prst="rect">
            <a:avLst/>
          </a:prstGeom>
        </p:spPr>
      </p:pic>
      <p:sp>
        <p:nvSpPr>
          <p:cNvPr id="2" name="Block Arc 1">
            <a:extLst>
              <a:ext uri="{FF2B5EF4-FFF2-40B4-BE49-F238E27FC236}">
                <a16:creationId xmlns:a16="http://schemas.microsoft.com/office/drawing/2014/main" id="{6CF7955A-0DCB-9D4D-4B7A-96D04F7CDFBD}"/>
              </a:ext>
              <a:ext uri="{C183D7F6-B498-43B3-948B-1728B52AA6E4}">
                <adec:decorative xmlns:adec="http://schemas.microsoft.com/office/drawing/2017/decorative" val="1"/>
              </a:ext>
            </a:extLst>
          </p:cNvPr>
          <p:cNvSpPr/>
          <p:nvPr userDrawn="1"/>
        </p:nvSpPr>
        <p:spPr>
          <a:xfrm rot="10800000">
            <a:off x="0" y="-980759"/>
            <a:ext cx="2170545" cy="1961518"/>
          </a:xfrm>
          <a:prstGeom prst="blockArc">
            <a:avLst/>
          </a:prstGeom>
          <a:solidFill>
            <a:srgbClr val="56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6BDBD"/>
              </a:solidFill>
            </a:endParaRPr>
          </a:p>
        </p:txBody>
      </p:sp>
    </p:spTree>
    <p:extLst>
      <p:ext uri="{BB962C8B-B14F-4D97-AF65-F5344CB8AC3E}">
        <p14:creationId xmlns:p14="http://schemas.microsoft.com/office/powerpoint/2010/main" val="38876324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Content Vary Width">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59B96C-A683-365B-6AE8-D9AEDBB38CB5}"/>
              </a:ext>
            </a:extLst>
          </p:cNvPr>
          <p:cNvSpPr txBox="1">
            <a:spLocks noGrp="1"/>
          </p:cNvSpPr>
          <p:nvPr>
            <p:ph type="title"/>
          </p:nvPr>
        </p:nvSpPr>
        <p:spPr>
          <a:xfrm>
            <a:off x="1167487" y="457200"/>
            <a:ext cx="9692640" cy="1371600"/>
          </a:xfrm>
        </p:spPr>
        <p:txBody>
          <a:bodyPr anchor="b"/>
          <a:lstStyle>
            <a:lvl1pPr>
              <a:defRPr sz="4200" b="1"/>
            </a:lvl1pPr>
          </a:lstStyle>
          <a:p>
            <a:pPr lvl="0"/>
            <a:r>
              <a:rPr lang="en-US"/>
              <a:t>Click to add title</a:t>
            </a:r>
          </a:p>
        </p:txBody>
      </p:sp>
      <p:pic>
        <p:nvPicPr>
          <p:cNvPr id="11" name="Picture 10">
            <a:extLst>
              <a:ext uri="{FF2B5EF4-FFF2-40B4-BE49-F238E27FC236}">
                <a16:creationId xmlns:a16="http://schemas.microsoft.com/office/drawing/2014/main" id="{9AB921D8-0651-2CCB-F0A1-F23C4B544F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0192" y="6309360"/>
            <a:ext cx="1385597" cy="331129"/>
          </a:xfrm>
          <a:prstGeom prst="rect">
            <a:avLst/>
          </a:prstGeom>
        </p:spPr>
      </p:pic>
      <p:sp>
        <p:nvSpPr>
          <p:cNvPr id="12" name="Block Arc 11">
            <a:extLst>
              <a:ext uri="{FF2B5EF4-FFF2-40B4-BE49-F238E27FC236}">
                <a16:creationId xmlns:a16="http://schemas.microsoft.com/office/drawing/2014/main" id="{1A24EF9B-41B9-3304-D59B-698E1D9DD5AC}"/>
              </a:ext>
              <a:ext uri="{C183D7F6-B498-43B3-948B-1728B52AA6E4}">
                <adec:decorative xmlns:adec="http://schemas.microsoft.com/office/drawing/2017/decorative" val="1"/>
              </a:ext>
            </a:extLst>
          </p:cNvPr>
          <p:cNvSpPr/>
          <p:nvPr userDrawn="1"/>
        </p:nvSpPr>
        <p:spPr>
          <a:xfrm rot="10800000">
            <a:off x="0" y="-962013"/>
            <a:ext cx="2207491" cy="1924025"/>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15">
            <a:extLst>
              <a:ext uri="{FF2B5EF4-FFF2-40B4-BE49-F238E27FC236}">
                <a16:creationId xmlns:a16="http://schemas.microsoft.com/office/drawing/2014/main" id="{941882A9-C8F3-9C58-981D-82832DBEB435}"/>
              </a:ext>
            </a:extLst>
          </p:cNvPr>
          <p:cNvSpPr>
            <a:spLocks noGrp="1"/>
          </p:cNvSpPr>
          <p:nvPr>
            <p:ph type="body" sz="quarter" idx="10"/>
          </p:nvPr>
        </p:nvSpPr>
        <p:spPr>
          <a:xfrm>
            <a:off x="1166813" y="2087563"/>
            <a:ext cx="2741612" cy="3890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EA650DB0-BB52-A803-630E-DE01F5081C00}"/>
              </a:ext>
            </a:extLst>
          </p:cNvPr>
          <p:cNvSpPr>
            <a:spLocks noGrp="1"/>
          </p:cNvSpPr>
          <p:nvPr>
            <p:ph sz="quarter" idx="11"/>
          </p:nvPr>
        </p:nvSpPr>
        <p:spPr>
          <a:xfrm>
            <a:off x="4168775" y="2087563"/>
            <a:ext cx="6691313" cy="3890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0470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59B96C-A683-365B-6AE8-D9AEDBB38CB5}"/>
              </a:ext>
            </a:extLst>
          </p:cNvPr>
          <p:cNvSpPr txBox="1">
            <a:spLocks noGrp="1"/>
          </p:cNvSpPr>
          <p:nvPr>
            <p:ph type="title"/>
          </p:nvPr>
        </p:nvSpPr>
        <p:spPr>
          <a:xfrm>
            <a:off x="1167487" y="457200"/>
            <a:ext cx="9692640" cy="1371600"/>
          </a:xfrm>
        </p:spPr>
        <p:txBody>
          <a:bodyPr anchor="b"/>
          <a:lstStyle>
            <a:lvl1pPr>
              <a:defRPr sz="4200" b="1"/>
            </a:lvl1pPr>
          </a:lstStyle>
          <a:p>
            <a:pPr lvl="0"/>
            <a:r>
              <a:rPr lang="en-US"/>
              <a:t>Click to add title</a:t>
            </a:r>
          </a:p>
        </p:txBody>
      </p:sp>
      <p:pic>
        <p:nvPicPr>
          <p:cNvPr id="11" name="Picture 10">
            <a:extLst>
              <a:ext uri="{FF2B5EF4-FFF2-40B4-BE49-F238E27FC236}">
                <a16:creationId xmlns:a16="http://schemas.microsoft.com/office/drawing/2014/main" id="{9AB921D8-0651-2CCB-F0A1-F23C4B544F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0192" y="6309360"/>
            <a:ext cx="1385597" cy="331129"/>
          </a:xfrm>
          <a:prstGeom prst="rect">
            <a:avLst/>
          </a:prstGeom>
        </p:spPr>
      </p:pic>
      <p:sp>
        <p:nvSpPr>
          <p:cNvPr id="18" name="Content Placeholder 17">
            <a:extLst>
              <a:ext uri="{FF2B5EF4-FFF2-40B4-BE49-F238E27FC236}">
                <a16:creationId xmlns:a16="http://schemas.microsoft.com/office/drawing/2014/main" id="{EA650DB0-BB52-A803-630E-DE01F5081C00}"/>
              </a:ext>
            </a:extLst>
          </p:cNvPr>
          <p:cNvSpPr>
            <a:spLocks noGrp="1"/>
          </p:cNvSpPr>
          <p:nvPr>
            <p:ph sz="quarter" idx="11"/>
          </p:nvPr>
        </p:nvSpPr>
        <p:spPr>
          <a:xfrm>
            <a:off x="1167487" y="2183035"/>
            <a:ext cx="3474720" cy="3890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17">
            <a:extLst>
              <a:ext uri="{FF2B5EF4-FFF2-40B4-BE49-F238E27FC236}">
                <a16:creationId xmlns:a16="http://schemas.microsoft.com/office/drawing/2014/main" id="{23D5D241-57E2-4F0F-2022-EDA2FF7A5FF7}"/>
              </a:ext>
            </a:extLst>
          </p:cNvPr>
          <p:cNvSpPr>
            <a:spLocks noGrp="1"/>
          </p:cNvSpPr>
          <p:nvPr>
            <p:ph sz="quarter" idx="12"/>
          </p:nvPr>
        </p:nvSpPr>
        <p:spPr>
          <a:xfrm>
            <a:off x="4850487" y="2183035"/>
            <a:ext cx="3474720" cy="3890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7">
            <a:extLst>
              <a:ext uri="{FF2B5EF4-FFF2-40B4-BE49-F238E27FC236}">
                <a16:creationId xmlns:a16="http://schemas.microsoft.com/office/drawing/2014/main" id="{522C082A-55F9-CD83-A8BF-C05DDBC509DB}"/>
              </a:ext>
            </a:extLst>
          </p:cNvPr>
          <p:cNvSpPr>
            <a:spLocks noGrp="1"/>
          </p:cNvSpPr>
          <p:nvPr>
            <p:ph sz="quarter" idx="13"/>
          </p:nvPr>
        </p:nvSpPr>
        <p:spPr>
          <a:xfrm>
            <a:off x="8533487" y="2183035"/>
            <a:ext cx="3474720" cy="3890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Block Arc 3">
            <a:extLst>
              <a:ext uri="{FF2B5EF4-FFF2-40B4-BE49-F238E27FC236}">
                <a16:creationId xmlns:a16="http://schemas.microsoft.com/office/drawing/2014/main" id="{D3BD9737-06D1-C113-2A9D-B7E2681241FB}"/>
              </a:ext>
              <a:ext uri="{C183D7F6-B498-43B3-948B-1728B52AA6E4}">
                <adec:decorative xmlns:adec="http://schemas.microsoft.com/office/drawing/2017/decorative" val="1"/>
              </a:ext>
            </a:extLst>
          </p:cNvPr>
          <p:cNvSpPr/>
          <p:nvPr userDrawn="1"/>
        </p:nvSpPr>
        <p:spPr>
          <a:xfrm rot="10800000">
            <a:off x="0" y="-962013"/>
            <a:ext cx="2207491" cy="1924025"/>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86512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Icon and Text">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59B96C-A683-365B-6AE8-D9AEDBB38CB5}"/>
              </a:ext>
            </a:extLst>
          </p:cNvPr>
          <p:cNvSpPr txBox="1">
            <a:spLocks noGrp="1"/>
          </p:cNvSpPr>
          <p:nvPr>
            <p:ph type="title"/>
          </p:nvPr>
        </p:nvSpPr>
        <p:spPr>
          <a:xfrm>
            <a:off x="1167487" y="457200"/>
            <a:ext cx="9692640" cy="1371600"/>
          </a:xfrm>
        </p:spPr>
        <p:txBody>
          <a:bodyPr anchor="b"/>
          <a:lstStyle>
            <a:lvl1pPr>
              <a:defRPr sz="4200" b="1"/>
            </a:lvl1pPr>
          </a:lstStyle>
          <a:p>
            <a:pPr lvl="0"/>
            <a:r>
              <a:rPr lang="en-US"/>
              <a:t>Click to add title</a:t>
            </a:r>
          </a:p>
        </p:txBody>
      </p:sp>
      <p:pic>
        <p:nvPicPr>
          <p:cNvPr id="11" name="Picture 10">
            <a:extLst>
              <a:ext uri="{FF2B5EF4-FFF2-40B4-BE49-F238E27FC236}">
                <a16:creationId xmlns:a16="http://schemas.microsoft.com/office/drawing/2014/main" id="{9AB921D8-0651-2CCB-F0A1-F23C4B544F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2610" y="190502"/>
            <a:ext cx="1385597" cy="331129"/>
          </a:xfrm>
          <a:prstGeom prst="rect">
            <a:avLst/>
          </a:prstGeom>
        </p:spPr>
      </p:pic>
      <p:sp>
        <p:nvSpPr>
          <p:cNvPr id="6" name="Picture Placeholder 5">
            <a:extLst>
              <a:ext uri="{FF2B5EF4-FFF2-40B4-BE49-F238E27FC236}">
                <a16:creationId xmlns:a16="http://schemas.microsoft.com/office/drawing/2014/main" id="{588604B0-4E20-91C1-A241-DA2E93CD5146}"/>
              </a:ext>
            </a:extLst>
          </p:cNvPr>
          <p:cNvSpPr>
            <a:spLocks noGrp="1"/>
          </p:cNvSpPr>
          <p:nvPr>
            <p:ph type="pic" sz="quarter" idx="14"/>
          </p:nvPr>
        </p:nvSpPr>
        <p:spPr>
          <a:xfrm>
            <a:off x="2104747" y="2095498"/>
            <a:ext cx="1600200" cy="1054100"/>
          </a:xfrm>
        </p:spPr>
        <p:txBody>
          <a:bodyPr/>
          <a:lstStyle/>
          <a:p>
            <a:endParaRPr lang="en-US"/>
          </a:p>
        </p:txBody>
      </p:sp>
      <p:sp>
        <p:nvSpPr>
          <p:cNvPr id="18" name="Content Placeholder 17">
            <a:extLst>
              <a:ext uri="{FF2B5EF4-FFF2-40B4-BE49-F238E27FC236}">
                <a16:creationId xmlns:a16="http://schemas.microsoft.com/office/drawing/2014/main" id="{EA650DB0-BB52-A803-630E-DE01F5081C00}"/>
              </a:ext>
            </a:extLst>
          </p:cNvPr>
          <p:cNvSpPr>
            <a:spLocks noGrp="1"/>
          </p:cNvSpPr>
          <p:nvPr>
            <p:ph sz="quarter" idx="11"/>
          </p:nvPr>
        </p:nvSpPr>
        <p:spPr>
          <a:xfrm>
            <a:off x="1167487" y="3619499"/>
            <a:ext cx="3474720" cy="2911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51F35BF1-5878-7F22-C86F-A6C8C780BA44}"/>
              </a:ext>
            </a:extLst>
          </p:cNvPr>
          <p:cNvSpPr>
            <a:spLocks noGrp="1"/>
          </p:cNvSpPr>
          <p:nvPr>
            <p:ph type="pic" sz="quarter" idx="15"/>
          </p:nvPr>
        </p:nvSpPr>
        <p:spPr>
          <a:xfrm>
            <a:off x="5787747" y="2093976"/>
            <a:ext cx="1600200" cy="1054100"/>
          </a:xfrm>
        </p:spPr>
        <p:txBody>
          <a:bodyPr/>
          <a:lstStyle/>
          <a:p>
            <a:endParaRPr lang="en-US"/>
          </a:p>
        </p:txBody>
      </p:sp>
      <p:sp>
        <p:nvSpPr>
          <p:cNvPr id="2" name="Content Placeholder 17">
            <a:extLst>
              <a:ext uri="{FF2B5EF4-FFF2-40B4-BE49-F238E27FC236}">
                <a16:creationId xmlns:a16="http://schemas.microsoft.com/office/drawing/2014/main" id="{23D5D241-57E2-4F0F-2022-EDA2FF7A5FF7}"/>
              </a:ext>
            </a:extLst>
          </p:cNvPr>
          <p:cNvSpPr>
            <a:spLocks noGrp="1"/>
          </p:cNvSpPr>
          <p:nvPr>
            <p:ph sz="quarter" idx="12"/>
          </p:nvPr>
        </p:nvSpPr>
        <p:spPr>
          <a:xfrm>
            <a:off x="4850487" y="3619499"/>
            <a:ext cx="3474720" cy="2911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1379489B-87D4-FC3D-8491-0D128EB52004}"/>
              </a:ext>
            </a:extLst>
          </p:cNvPr>
          <p:cNvSpPr>
            <a:spLocks noGrp="1"/>
          </p:cNvSpPr>
          <p:nvPr>
            <p:ph type="pic" sz="quarter" idx="16"/>
          </p:nvPr>
        </p:nvSpPr>
        <p:spPr>
          <a:xfrm>
            <a:off x="9470747" y="2108199"/>
            <a:ext cx="1600200" cy="1054100"/>
          </a:xfrm>
        </p:spPr>
        <p:txBody>
          <a:bodyPr/>
          <a:lstStyle/>
          <a:p>
            <a:endParaRPr lang="en-US"/>
          </a:p>
        </p:txBody>
      </p:sp>
      <p:sp>
        <p:nvSpPr>
          <p:cNvPr id="3" name="Content Placeholder 17">
            <a:extLst>
              <a:ext uri="{FF2B5EF4-FFF2-40B4-BE49-F238E27FC236}">
                <a16:creationId xmlns:a16="http://schemas.microsoft.com/office/drawing/2014/main" id="{522C082A-55F9-CD83-A8BF-C05DDBC509DB}"/>
              </a:ext>
            </a:extLst>
          </p:cNvPr>
          <p:cNvSpPr>
            <a:spLocks noGrp="1"/>
          </p:cNvSpPr>
          <p:nvPr>
            <p:ph sz="quarter" idx="13"/>
          </p:nvPr>
        </p:nvSpPr>
        <p:spPr>
          <a:xfrm>
            <a:off x="8533487" y="3619499"/>
            <a:ext cx="3474720" cy="2911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Block Arc 3">
            <a:extLst>
              <a:ext uri="{FF2B5EF4-FFF2-40B4-BE49-F238E27FC236}">
                <a16:creationId xmlns:a16="http://schemas.microsoft.com/office/drawing/2014/main" id="{CE7E0809-3790-4E19-0FBF-CF3BD1C0B39B}"/>
              </a:ext>
              <a:ext uri="{C183D7F6-B498-43B3-948B-1728B52AA6E4}">
                <adec:decorative xmlns:adec="http://schemas.microsoft.com/office/drawing/2017/decorative" val="1"/>
              </a:ext>
            </a:extLst>
          </p:cNvPr>
          <p:cNvSpPr/>
          <p:nvPr userDrawn="1"/>
        </p:nvSpPr>
        <p:spPr>
          <a:xfrm rot="10800000">
            <a:off x="0" y="-962013"/>
            <a:ext cx="2207491" cy="1924025"/>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498969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s Image Two Text">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59B96C-A683-365B-6AE8-D9AEDBB38CB5}"/>
              </a:ext>
            </a:extLst>
          </p:cNvPr>
          <p:cNvSpPr txBox="1">
            <a:spLocks noGrp="1"/>
          </p:cNvSpPr>
          <p:nvPr>
            <p:ph type="title"/>
          </p:nvPr>
        </p:nvSpPr>
        <p:spPr>
          <a:xfrm>
            <a:off x="1167487" y="457200"/>
            <a:ext cx="9692640" cy="1371600"/>
          </a:xfrm>
        </p:spPr>
        <p:txBody>
          <a:bodyPr anchor="b"/>
          <a:lstStyle>
            <a:lvl1pPr>
              <a:defRPr sz="4200" b="1"/>
            </a:lvl1pPr>
          </a:lstStyle>
          <a:p>
            <a:pPr lvl="0"/>
            <a:r>
              <a:rPr lang="en-US"/>
              <a:t>Click to add title</a:t>
            </a:r>
          </a:p>
        </p:txBody>
      </p:sp>
      <p:pic>
        <p:nvPicPr>
          <p:cNvPr id="11" name="Picture 10">
            <a:extLst>
              <a:ext uri="{FF2B5EF4-FFF2-40B4-BE49-F238E27FC236}">
                <a16:creationId xmlns:a16="http://schemas.microsoft.com/office/drawing/2014/main" id="{9AB921D8-0651-2CCB-F0A1-F23C4B544F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0565" y="196804"/>
            <a:ext cx="1385597" cy="331129"/>
          </a:xfrm>
          <a:prstGeom prst="rect">
            <a:avLst/>
          </a:prstGeom>
        </p:spPr>
      </p:pic>
      <p:sp>
        <p:nvSpPr>
          <p:cNvPr id="4" name="Freeform: Shape 3">
            <a:extLst>
              <a:ext uri="{FF2B5EF4-FFF2-40B4-BE49-F238E27FC236}">
                <a16:creationId xmlns:a16="http://schemas.microsoft.com/office/drawing/2014/main" id="{40B23750-263F-AD38-B044-F4E4B7C0EF6C}"/>
              </a:ext>
              <a:ext uri="{C183D7F6-B498-43B3-948B-1728B52AA6E4}">
                <adec:decorative xmlns:adec="http://schemas.microsoft.com/office/drawing/2017/decorative" val="1"/>
              </a:ext>
            </a:extLst>
          </p:cNvPr>
          <p:cNvSpPr/>
          <p:nvPr userDrawn="1"/>
        </p:nvSpPr>
        <p:spPr>
          <a:xfrm>
            <a:off x="4011967" y="206396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2E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a16="http://schemas.microsoft.com/office/drawing/2014/main" id="{21735654-CA29-292D-8DFE-C4778D8C4014}"/>
              </a:ext>
              <a:ext uri="{C183D7F6-B498-43B3-948B-1728B52AA6E4}">
                <adec:decorative xmlns:adec="http://schemas.microsoft.com/office/drawing/2017/decorative" val="1"/>
              </a:ext>
            </a:extLst>
          </p:cNvPr>
          <p:cNvSpPr/>
          <p:nvPr userDrawn="1"/>
        </p:nvSpPr>
        <p:spPr>
          <a:xfrm>
            <a:off x="6850703" y="206396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2E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2100846F-7278-E001-2EF4-3B7193B2812E}"/>
              </a:ext>
              <a:ext uri="{C183D7F6-B498-43B3-948B-1728B52AA6E4}">
                <adec:decorative xmlns:adec="http://schemas.microsoft.com/office/drawing/2017/decorative" val="1"/>
              </a:ext>
            </a:extLst>
          </p:cNvPr>
          <p:cNvSpPr/>
          <p:nvPr userDrawn="1"/>
        </p:nvSpPr>
        <p:spPr>
          <a:xfrm>
            <a:off x="9703086" y="206396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2E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117CD301-4563-60A1-011E-E0E2AFAD174D}"/>
              </a:ext>
              <a:ext uri="{C183D7F6-B498-43B3-948B-1728B52AA6E4}">
                <adec:decorative xmlns:adec="http://schemas.microsoft.com/office/drawing/2017/decorative" val="1"/>
              </a:ext>
            </a:extLst>
          </p:cNvPr>
          <p:cNvSpPr/>
          <p:nvPr userDrawn="1"/>
        </p:nvSpPr>
        <p:spPr>
          <a:xfrm>
            <a:off x="1158568" y="206396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2E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Picture Placeholder 2">
            <a:extLst>
              <a:ext uri="{FF2B5EF4-FFF2-40B4-BE49-F238E27FC236}">
                <a16:creationId xmlns:a16="http://schemas.microsoft.com/office/drawing/2014/main" id="{14F8F596-8812-9BE5-5BEC-E39256A91F74}"/>
              </a:ext>
            </a:extLst>
          </p:cNvPr>
          <p:cNvSpPr>
            <a:spLocks noGrp="1"/>
          </p:cNvSpPr>
          <p:nvPr>
            <p:ph type="pic" sz="quarter" idx="13"/>
          </p:nvPr>
        </p:nvSpPr>
        <p:spPr>
          <a:xfrm>
            <a:off x="1103638" y="213428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7" name="Content Placeholder 2">
            <a:extLst>
              <a:ext uri="{FF2B5EF4-FFF2-40B4-BE49-F238E27FC236}">
                <a16:creationId xmlns:a16="http://schemas.microsoft.com/office/drawing/2014/main" id="{38B6AB57-E3AE-64FE-EA85-4A1C288735C8}"/>
              </a:ext>
            </a:extLst>
          </p:cNvPr>
          <p:cNvSpPr>
            <a:spLocks noGrp="1"/>
          </p:cNvSpPr>
          <p:nvPr>
            <p:ph idx="17"/>
          </p:nvPr>
        </p:nvSpPr>
        <p:spPr>
          <a:xfrm>
            <a:off x="524454" y="382501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endParaRPr lang="en-US" noProof="0"/>
          </a:p>
        </p:txBody>
      </p:sp>
      <p:sp>
        <p:nvSpPr>
          <p:cNvPr id="19" name="Content Placeholder 2">
            <a:extLst>
              <a:ext uri="{FF2B5EF4-FFF2-40B4-BE49-F238E27FC236}">
                <a16:creationId xmlns:a16="http://schemas.microsoft.com/office/drawing/2014/main" id="{B7EBD69E-CF80-9DF6-86D3-D7E19F96EEC1}"/>
              </a:ext>
            </a:extLst>
          </p:cNvPr>
          <p:cNvSpPr>
            <a:spLocks noGrp="1"/>
          </p:cNvSpPr>
          <p:nvPr>
            <p:ph idx="1"/>
          </p:nvPr>
        </p:nvSpPr>
        <p:spPr>
          <a:xfrm>
            <a:off x="524454" y="433805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0" name="Picture Placeholder 2">
            <a:extLst>
              <a:ext uri="{FF2B5EF4-FFF2-40B4-BE49-F238E27FC236}">
                <a16:creationId xmlns:a16="http://schemas.microsoft.com/office/drawing/2014/main" id="{3BA3D525-F613-CC9B-E7A6-054CAD9A43BA}"/>
              </a:ext>
            </a:extLst>
          </p:cNvPr>
          <p:cNvSpPr>
            <a:spLocks noGrp="1"/>
          </p:cNvSpPr>
          <p:nvPr>
            <p:ph type="pic" sz="quarter" idx="14"/>
          </p:nvPr>
        </p:nvSpPr>
        <p:spPr>
          <a:xfrm>
            <a:off x="3957037" y="213428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1" name="Content Placeholder 2">
            <a:extLst>
              <a:ext uri="{FF2B5EF4-FFF2-40B4-BE49-F238E27FC236}">
                <a16:creationId xmlns:a16="http://schemas.microsoft.com/office/drawing/2014/main" id="{8FF36CA0-817C-3603-F289-8C67C5645455}"/>
              </a:ext>
            </a:extLst>
          </p:cNvPr>
          <p:cNvSpPr>
            <a:spLocks noGrp="1"/>
          </p:cNvSpPr>
          <p:nvPr>
            <p:ph idx="19"/>
          </p:nvPr>
        </p:nvSpPr>
        <p:spPr>
          <a:xfrm>
            <a:off x="3377853" y="382501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endParaRPr lang="en-US" noProof="0"/>
          </a:p>
        </p:txBody>
      </p:sp>
      <p:sp>
        <p:nvSpPr>
          <p:cNvPr id="22" name="Content Placeholder 2">
            <a:extLst>
              <a:ext uri="{FF2B5EF4-FFF2-40B4-BE49-F238E27FC236}">
                <a16:creationId xmlns:a16="http://schemas.microsoft.com/office/drawing/2014/main" id="{8D7CDC3C-BFA7-F629-97C3-95C6DD8CED90}"/>
              </a:ext>
            </a:extLst>
          </p:cNvPr>
          <p:cNvSpPr>
            <a:spLocks noGrp="1"/>
          </p:cNvSpPr>
          <p:nvPr>
            <p:ph idx="18"/>
          </p:nvPr>
        </p:nvSpPr>
        <p:spPr>
          <a:xfrm>
            <a:off x="3377853" y="433805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3" name="Picture Placeholder 2">
            <a:extLst>
              <a:ext uri="{FF2B5EF4-FFF2-40B4-BE49-F238E27FC236}">
                <a16:creationId xmlns:a16="http://schemas.microsoft.com/office/drawing/2014/main" id="{D02CB1A9-F61C-A010-27C7-229B570EB7A3}"/>
              </a:ext>
            </a:extLst>
          </p:cNvPr>
          <p:cNvSpPr>
            <a:spLocks noGrp="1"/>
          </p:cNvSpPr>
          <p:nvPr>
            <p:ph type="pic" sz="quarter" idx="15"/>
          </p:nvPr>
        </p:nvSpPr>
        <p:spPr>
          <a:xfrm>
            <a:off x="6795773" y="213428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4" name="Content Placeholder 2">
            <a:extLst>
              <a:ext uri="{FF2B5EF4-FFF2-40B4-BE49-F238E27FC236}">
                <a16:creationId xmlns:a16="http://schemas.microsoft.com/office/drawing/2014/main" id="{DCE3EDDE-3E4A-63AB-3504-22541B3250A0}"/>
              </a:ext>
            </a:extLst>
          </p:cNvPr>
          <p:cNvSpPr>
            <a:spLocks noGrp="1"/>
          </p:cNvSpPr>
          <p:nvPr>
            <p:ph idx="21"/>
          </p:nvPr>
        </p:nvSpPr>
        <p:spPr>
          <a:xfrm>
            <a:off x="6216589" y="382501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endParaRPr lang="en-US" noProof="0"/>
          </a:p>
        </p:txBody>
      </p:sp>
      <p:sp>
        <p:nvSpPr>
          <p:cNvPr id="25" name="Content Placeholder 2">
            <a:extLst>
              <a:ext uri="{FF2B5EF4-FFF2-40B4-BE49-F238E27FC236}">
                <a16:creationId xmlns:a16="http://schemas.microsoft.com/office/drawing/2014/main" id="{B795BDA1-544B-CF19-4071-86D86E1EEE91}"/>
              </a:ext>
            </a:extLst>
          </p:cNvPr>
          <p:cNvSpPr>
            <a:spLocks noGrp="1"/>
          </p:cNvSpPr>
          <p:nvPr>
            <p:ph idx="20"/>
          </p:nvPr>
        </p:nvSpPr>
        <p:spPr>
          <a:xfrm>
            <a:off x="6216589" y="433805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6" name="Picture Placeholder 2">
            <a:extLst>
              <a:ext uri="{FF2B5EF4-FFF2-40B4-BE49-F238E27FC236}">
                <a16:creationId xmlns:a16="http://schemas.microsoft.com/office/drawing/2014/main" id="{5E393B9D-4EF7-9156-F220-C76D779B5312}"/>
              </a:ext>
            </a:extLst>
          </p:cNvPr>
          <p:cNvSpPr>
            <a:spLocks noGrp="1"/>
          </p:cNvSpPr>
          <p:nvPr>
            <p:ph type="pic" sz="quarter" idx="16"/>
          </p:nvPr>
        </p:nvSpPr>
        <p:spPr>
          <a:xfrm>
            <a:off x="9648156" y="213428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EF76ACF3-B955-D1C3-4404-63BB4FC23E49}"/>
              </a:ext>
            </a:extLst>
          </p:cNvPr>
          <p:cNvSpPr>
            <a:spLocks noGrp="1"/>
          </p:cNvSpPr>
          <p:nvPr>
            <p:ph idx="23"/>
          </p:nvPr>
        </p:nvSpPr>
        <p:spPr>
          <a:xfrm>
            <a:off x="9068972" y="382501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endParaRPr lang="en-US" noProof="0"/>
          </a:p>
        </p:txBody>
      </p:sp>
      <p:sp>
        <p:nvSpPr>
          <p:cNvPr id="28" name="Content Placeholder 2">
            <a:extLst>
              <a:ext uri="{FF2B5EF4-FFF2-40B4-BE49-F238E27FC236}">
                <a16:creationId xmlns:a16="http://schemas.microsoft.com/office/drawing/2014/main" id="{75B71D21-D473-872C-BCBD-ACE038C58027}"/>
              </a:ext>
            </a:extLst>
          </p:cNvPr>
          <p:cNvSpPr>
            <a:spLocks noGrp="1"/>
          </p:cNvSpPr>
          <p:nvPr>
            <p:ph idx="22"/>
          </p:nvPr>
        </p:nvSpPr>
        <p:spPr>
          <a:xfrm>
            <a:off x="9068972" y="433805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 name="Block Arc 1">
            <a:extLst>
              <a:ext uri="{FF2B5EF4-FFF2-40B4-BE49-F238E27FC236}">
                <a16:creationId xmlns:a16="http://schemas.microsoft.com/office/drawing/2014/main" id="{7B4EA626-746E-9907-BC7F-85A2D0BD0609}"/>
              </a:ext>
              <a:ext uri="{C183D7F6-B498-43B3-948B-1728B52AA6E4}">
                <adec:decorative xmlns:adec="http://schemas.microsoft.com/office/drawing/2017/decorative" val="1"/>
              </a:ext>
            </a:extLst>
          </p:cNvPr>
          <p:cNvSpPr/>
          <p:nvPr userDrawn="1"/>
        </p:nvSpPr>
        <p:spPr>
          <a:xfrm rot="10800000">
            <a:off x="0" y="-962013"/>
            <a:ext cx="2207491" cy="1924025"/>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742872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Text Blue Background">
    <p:bg>
      <p:bgPr>
        <a:solidFill>
          <a:srgbClr val="2E69FF"/>
        </a:solid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7EDDB77F-D847-8B20-ACFA-B58E04251E5F}"/>
              </a:ext>
              <a:ext uri="{C183D7F6-B498-43B3-948B-1728B52AA6E4}">
                <adec:decorative xmlns:adec="http://schemas.microsoft.com/office/drawing/2017/decorative" val="1"/>
              </a:ext>
            </a:extLst>
          </p:cNvPr>
          <p:cNvSpPr/>
          <p:nvPr/>
        </p:nvSpPr>
        <p:spPr>
          <a:xfrm rot="16200000" flipH="1">
            <a:off x="2956" y="0"/>
            <a:ext cx="3611102" cy="3611102"/>
          </a:xfrm>
          <a:custGeom>
            <a:avLst/>
            <a:gdLst>
              <a:gd name="f0" fmla="val 10800000"/>
              <a:gd name="f1" fmla="val 5400000"/>
              <a:gd name="f2" fmla="val 180"/>
              <a:gd name="f3" fmla="val w"/>
              <a:gd name="f4" fmla="val h"/>
              <a:gd name="f5" fmla="val 0"/>
              <a:gd name="f6" fmla="val 1167493"/>
              <a:gd name="f7" fmla="val 522704"/>
              <a:gd name="f8" fmla="+- 0 0 -90"/>
              <a:gd name="f9" fmla="*/ f3 1 1167493"/>
              <a:gd name="f10" fmla="*/ f4 1 1167493"/>
              <a:gd name="f11" fmla="val f5"/>
              <a:gd name="f12" fmla="val f6"/>
              <a:gd name="f13" fmla="*/ f8 f0 1"/>
              <a:gd name="f14" fmla="+- f12 0 f11"/>
              <a:gd name="f15" fmla="*/ f13 1 f2"/>
              <a:gd name="f16" fmla="*/ f14 1 1167493"/>
              <a:gd name="f17" fmla="*/ 0 f14 1"/>
              <a:gd name="f18" fmla="*/ 1167493 f14 1"/>
              <a:gd name="f19" fmla="+- f15 0 f1"/>
              <a:gd name="f20" fmla="*/ f17 1 1167493"/>
              <a:gd name="f21" fmla="*/ f18 1 1167493"/>
              <a:gd name="f22" fmla="*/ f11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0" y="f33"/>
              </a:cxn>
              <a:cxn ang="f19">
                <a:pos x="f30" y="f31"/>
              </a:cxn>
            </a:cxnLst>
            <a:rect l="f26" t="f29" r="f27" b="f28"/>
            <a:pathLst>
              <a:path w="1167493" h="1167493">
                <a:moveTo>
                  <a:pt x="f5" y="f5"/>
                </a:moveTo>
                <a:lnTo>
                  <a:pt x="f6" y="f5"/>
                </a:lnTo>
                <a:cubicBezTo>
                  <a:pt x="f7" y="f5"/>
                  <a:pt x="f5" y="f7"/>
                  <a:pt x="f5" y="f6"/>
                </a:cubicBezTo>
                <a:lnTo>
                  <a:pt x="f5" y="f5"/>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4" name="Freeform 4">
            <a:extLst>
              <a:ext uri="{FF2B5EF4-FFF2-40B4-BE49-F238E27FC236}">
                <a16:creationId xmlns:a16="http://schemas.microsoft.com/office/drawing/2014/main" id="{58AD160B-1693-C469-7CA5-1F8ECC10DB0A}"/>
              </a:ext>
              <a:ext uri="{C183D7F6-B498-43B3-948B-1728B52AA6E4}">
                <adec:decorative xmlns:adec="http://schemas.microsoft.com/office/drawing/2017/decorative" val="1"/>
              </a:ext>
            </a:extLst>
          </p:cNvPr>
          <p:cNvSpPr/>
          <p:nvPr/>
        </p:nvSpPr>
        <p:spPr>
          <a:xfrm flipH="1">
            <a:off x="8588830" y="3246888"/>
            <a:ext cx="3611102" cy="361111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5" name="Title 1">
            <a:extLst>
              <a:ext uri="{FF2B5EF4-FFF2-40B4-BE49-F238E27FC236}">
                <a16:creationId xmlns:a16="http://schemas.microsoft.com/office/drawing/2014/main" id="{B118DEC5-970B-A1C1-08D8-48442560561D}"/>
              </a:ext>
            </a:extLst>
          </p:cNvPr>
          <p:cNvSpPr txBox="1">
            <a:spLocks noGrp="1"/>
          </p:cNvSpPr>
          <p:nvPr>
            <p:ph type="title"/>
          </p:nvPr>
        </p:nvSpPr>
        <p:spPr>
          <a:xfrm>
            <a:off x="1167487" y="69009"/>
            <a:ext cx="9779178" cy="1706563"/>
          </a:xfrm>
        </p:spPr>
        <p:txBody>
          <a:bodyPr anchor="b"/>
          <a:lstStyle>
            <a:lvl1pPr>
              <a:defRPr sz="4200" b="1">
                <a:solidFill>
                  <a:srgbClr val="FFFFFF"/>
                </a:solidFill>
              </a:defRPr>
            </a:lvl1pPr>
          </a:lstStyle>
          <a:p>
            <a:pPr lvl="0"/>
            <a:r>
              <a:rPr lang="en-US"/>
              <a:t>Click to add title</a:t>
            </a:r>
          </a:p>
        </p:txBody>
      </p:sp>
      <p:pic>
        <p:nvPicPr>
          <p:cNvPr id="8" name="Picture 7">
            <a:extLst>
              <a:ext uri="{FF2B5EF4-FFF2-40B4-BE49-F238E27FC236}">
                <a16:creationId xmlns:a16="http://schemas.microsoft.com/office/drawing/2014/main" id="{8E5A8E0E-FD1B-97C3-9DC3-9989BA30C8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0192" y="6309360"/>
            <a:ext cx="1385597" cy="331129"/>
          </a:xfrm>
          <a:prstGeom prst="rect">
            <a:avLst/>
          </a:prstGeom>
        </p:spPr>
      </p:pic>
      <p:sp>
        <p:nvSpPr>
          <p:cNvPr id="9" name="Block Arc 8">
            <a:extLst>
              <a:ext uri="{FF2B5EF4-FFF2-40B4-BE49-F238E27FC236}">
                <a16:creationId xmlns:a16="http://schemas.microsoft.com/office/drawing/2014/main" id="{55FC7EDA-680C-D791-D05F-3FDDF4068738}"/>
              </a:ext>
              <a:ext uri="{C183D7F6-B498-43B3-948B-1728B52AA6E4}">
                <adec:decorative xmlns:adec="http://schemas.microsoft.com/office/drawing/2017/decorative" val="1"/>
              </a:ext>
            </a:extLst>
          </p:cNvPr>
          <p:cNvSpPr/>
          <p:nvPr userDrawn="1"/>
        </p:nvSpPr>
        <p:spPr>
          <a:xfrm rot="10800000">
            <a:off x="0" y="-868357"/>
            <a:ext cx="1912883" cy="1706562"/>
          </a:xfrm>
          <a:prstGeom prst="blockArc">
            <a:avLst/>
          </a:prstGeom>
          <a:solidFill>
            <a:srgbClr val="56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9">
            <a:extLst>
              <a:ext uri="{FF2B5EF4-FFF2-40B4-BE49-F238E27FC236}">
                <a16:creationId xmlns:a16="http://schemas.microsoft.com/office/drawing/2014/main" id="{59054288-6DE0-8A76-5C57-B4214BF25FBF}"/>
              </a:ext>
            </a:extLst>
          </p:cNvPr>
          <p:cNvSpPr>
            <a:spLocks noGrp="1"/>
          </p:cNvSpPr>
          <p:nvPr>
            <p:ph type="body" sz="quarter" idx="10"/>
          </p:nvPr>
        </p:nvSpPr>
        <p:spPr>
          <a:xfrm>
            <a:off x="1497656" y="2417762"/>
            <a:ext cx="2071686" cy="1706563"/>
          </a:xfrm>
        </p:spPr>
        <p:txBody>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Text Placeholder 11">
            <a:extLst>
              <a:ext uri="{FF2B5EF4-FFF2-40B4-BE49-F238E27FC236}">
                <a16:creationId xmlns:a16="http://schemas.microsoft.com/office/drawing/2014/main" id="{AA3F5425-4DC7-EED4-8BE7-C5029C9E6B8D}"/>
              </a:ext>
            </a:extLst>
          </p:cNvPr>
          <p:cNvSpPr>
            <a:spLocks noGrp="1"/>
          </p:cNvSpPr>
          <p:nvPr>
            <p:ph type="body" sz="quarter" idx="11"/>
          </p:nvPr>
        </p:nvSpPr>
        <p:spPr>
          <a:xfrm>
            <a:off x="3711425" y="2417763"/>
            <a:ext cx="2071687" cy="1706562"/>
          </a:xfrm>
        </p:spPr>
        <p:txBody>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4" name="Text Placeholder 13">
            <a:extLst>
              <a:ext uri="{FF2B5EF4-FFF2-40B4-BE49-F238E27FC236}">
                <a16:creationId xmlns:a16="http://schemas.microsoft.com/office/drawing/2014/main" id="{64199468-9810-0056-CEAA-E6EA5CC928C9}"/>
              </a:ext>
            </a:extLst>
          </p:cNvPr>
          <p:cNvSpPr>
            <a:spLocks noGrp="1"/>
          </p:cNvSpPr>
          <p:nvPr>
            <p:ph type="body" sz="quarter" idx="12"/>
          </p:nvPr>
        </p:nvSpPr>
        <p:spPr>
          <a:xfrm>
            <a:off x="5885506" y="2417763"/>
            <a:ext cx="2071687" cy="1706562"/>
          </a:xfrm>
        </p:spPr>
        <p:txBody>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F58D3864-98EF-1DF4-FDEC-DD649421E180}"/>
              </a:ext>
            </a:extLst>
          </p:cNvPr>
          <p:cNvSpPr>
            <a:spLocks noGrp="1"/>
          </p:cNvSpPr>
          <p:nvPr>
            <p:ph type="body" sz="quarter" idx="13"/>
          </p:nvPr>
        </p:nvSpPr>
        <p:spPr>
          <a:xfrm>
            <a:off x="8059587" y="2417763"/>
            <a:ext cx="2071688" cy="1706562"/>
          </a:xfrm>
        </p:spPr>
        <p:txBody>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404724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Text Gray Backgroun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1008B4-A1EF-1DD3-AA9E-AF9960637C5F}"/>
              </a:ext>
            </a:extLst>
          </p:cNvPr>
          <p:cNvSpPr txBox="1">
            <a:spLocks noGrp="1"/>
          </p:cNvSpPr>
          <p:nvPr>
            <p:ph type="title"/>
          </p:nvPr>
        </p:nvSpPr>
        <p:spPr>
          <a:xfrm>
            <a:off x="1167487" y="136529"/>
            <a:ext cx="9779178" cy="1570033"/>
          </a:xfrm>
        </p:spPr>
        <p:txBody>
          <a:bodyPr anchor="b"/>
          <a:lstStyle>
            <a:lvl1pPr>
              <a:defRPr sz="4200" b="1"/>
            </a:lvl1pPr>
          </a:lstStyle>
          <a:p>
            <a:pPr lvl="0"/>
            <a:r>
              <a:rPr lang="en-US"/>
              <a:t>Click to add title</a:t>
            </a:r>
          </a:p>
        </p:txBody>
      </p:sp>
      <p:sp>
        <p:nvSpPr>
          <p:cNvPr id="10" name="Block Arc 9">
            <a:extLst>
              <a:ext uri="{FF2B5EF4-FFF2-40B4-BE49-F238E27FC236}">
                <a16:creationId xmlns:a16="http://schemas.microsoft.com/office/drawing/2014/main" id="{B780F454-D517-0F11-3BD0-77103A5AD9B1}"/>
              </a:ext>
              <a:ext uri="{C183D7F6-B498-43B3-948B-1728B52AA6E4}">
                <adec:decorative xmlns:adec="http://schemas.microsoft.com/office/drawing/2017/decorative" val="1"/>
              </a:ext>
            </a:extLst>
          </p:cNvPr>
          <p:cNvSpPr/>
          <p:nvPr userDrawn="1"/>
        </p:nvSpPr>
        <p:spPr>
          <a:xfrm rot="10800000">
            <a:off x="0" y="-950544"/>
            <a:ext cx="2049517" cy="1901088"/>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BA59CB45-8E9E-ABA1-C109-9FB3016E2FF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0192" y="6309360"/>
            <a:ext cx="1385597" cy="331129"/>
          </a:xfrm>
          <a:prstGeom prst="rect">
            <a:avLst/>
          </a:prstGeom>
        </p:spPr>
      </p:pic>
      <p:sp>
        <p:nvSpPr>
          <p:cNvPr id="3" name="Text Placeholder 2">
            <a:extLst>
              <a:ext uri="{FF2B5EF4-FFF2-40B4-BE49-F238E27FC236}">
                <a16:creationId xmlns:a16="http://schemas.microsoft.com/office/drawing/2014/main" id="{951C9E28-0C0F-75EC-09B4-BAACE43944D4}"/>
              </a:ext>
            </a:extLst>
          </p:cNvPr>
          <p:cNvSpPr>
            <a:spLocks noGrp="1"/>
          </p:cNvSpPr>
          <p:nvPr>
            <p:ph type="body" sz="quarter" idx="10"/>
          </p:nvPr>
        </p:nvSpPr>
        <p:spPr>
          <a:xfrm>
            <a:off x="1357468" y="2684463"/>
            <a:ext cx="2241550" cy="1955800"/>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6">
            <a:extLst>
              <a:ext uri="{FF2B5EF4-FFF2-40B4-BE49-F238E27FC236}">
                <a16:creationId xmlns:a16="http://schemas.microsoft.com/office/drawing/2014/main" id="{6D16EEA9-719F-43A8-A19E-BB0C80A80379}"/>
              </a:ext>
            </a:extLst>
          </p:cNvPr>
          <p:cNvSpPr>
            <a:spLocks noGrp="1"/>
          </p:cNvSpPr>
          <p:nvPr>
            <p:ph type="body" sz="quarter" idx="11"/>
          </p:nvPr>
        </p:nvSpPr>
        <p:spPr>
          <a:xfrm>
            <a:off x="3756181" y="2684463"/>
            <a:ext cx="2154238" cy="1955800"/>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07E1C394-94F4-9E8A-9FBA-BC76292F38DC}"/>
              </a:ext>
            </a:extLst>
          </p:cNvPr>
          <p:cNvSpPr>
            <a:spLocks noGrp="1"/>
          </p:cNvSpPr>
          <p:nvPr>
            <p:ph type="body" sz="quarter" idx="12"/>
          </p:nvPr>
        </p:nvSpPr>
        <p:spPr>
          <a:xfrm>
            <a:off x="6067582" y="2684463"/>
            <a:ext cx="2241550" cy="1955800"/>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2">
            <a:extLst>
              <a:ext uri="{FF2B5EF4-FFF2-40B4-BE49-F238E27FC236}">
                <a16:creationId xmlns:a16="http://schemas.microsoft.com/office/drawing/2014/main" id="{1633DDA7-0CE5-7431-7F96-D9903F9FFF4C}"/>
              </a:ext>
            </a:extLst>
          </p:cNvPr>
          <p:cNvSpPr>
            <a:spLocks noGrp="1"/>
          </p:cNvSpPr>
          <p:nvPr>
            <p:ph type="body" sz="quarter" idx="13"/>
          </p:nvPr>
        </p:nvSpPr>
        <p:spPr>
          <a:xfrm>
            <a:off x="8466295" y="2684463"/>
            <a:ext cx="2408237" cy="1955800"/>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19336575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Two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63C4C-4BCD-9CE1-B788-571708077E84}"/>
              </a:ext>
            </a:extLst>
          </p:cNvPr>
          <p:cNvSpPr>
            <a:spLocks noGrp="1"/>
          </p:cNvSpPr>
          <p:nvPr>
            <p:ph type="title"/>
          </p:nvPr>
        </p:nvSpPr>
        <p:spPr>
          <a:xfrm>
            <a:off x="1170432" y="457200"/>
            <a:ext cx="11430000" cy="1325559"/>
          </a:xfrm>
        </p:spPr>
        <p:txBody>
          <a:bodyPr anchor="b"/>
          <a:lstStyle>
            <a:lvl1pPr>
              <a:defRPr sz="4200" b="1"/>
            </a:lvl1pPr>
          </a:lstStyle>
          <a:p>
            <a:r>
              <a:rPr lang="en-US"/>
              <a:t>Click to edit Master title style</a:t>
            </a:r>
          </a:p>
        </p:txBody>
      </p:sp>
      <p:sp>
        <p:nvSpPr>
          <p:cNvPr id="4" name="Text Placeholder 3">
            <a:extLst>
              <a:ext uri="{FF2B5EF4-FFF2-40B4-BE49-F238E27FC236}">
                <a16:creationId xmlns:a16="http://schemas.microsoft.com/office/drawing/2014/main" id="{3F178BA7-D96F-A3ED-85FD-3C7C63120878}"/>
              </a:ext>
            </a:extLst>
          </p:cNvPr>
          <p:cNvSpPr>
            <a:spLocks noGrp="1"/>
          </p:cNvSpPr>
          <p:nvPr>
            <p:ph type="body" sz="quarter" idx="10"/>
          </p:nvPr>
        </p:nvSpPr>
        <p:spPr>
          <a:xfrm>
            <a:off x="1168400" y="2324100"/>
            <a:ext cx="3200400" cy="9144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Text Placeholder 5">
            <a:extLst>
              <a:ext uri="{FF2B5EF4-FFF2-40B4-BE49-F238E27FC236}">
                <a16:creationId xmlns:a16="http://schemas.microsoft.com/office/drawing/2014/main" id="{1A199DB2-E2C9-D463-1626-F5552128D7D9}"/>
              </a:ext>
            </a:extLst>
          </p:cNvPr>
          <p:cNvSpPr>
            <a:spLocks noGrp="1"/>
          </p:cNvSpPr>
          <p:nvPr>
            <p:ph type="body" sz="quarter" idx="11"/>
          </p:nvPr>
        </p:nvSpPr>
        <p:spPr>
          <a:xfrm>
            <a:off x="1168400" y="3429000"/>
            <a:ext cx="3200400" cy="27432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7">
            <a:extLst>
              <a:ext uri="{FF2B5EF4-FFF2-40B4-BE49-F238E27FC236}">
                <a16:creationId xmlns:a16="http://schemas.microsoft.com/office/drawing/2014/main" id="{49A666C8-5FC6-5B01-FAFE-1B90EDBBAE4F}"/>
              </a:ext>
            </a:extLst>
          </p:cNvPr>
          <p:cNvSpPr>
            <a:spLocks noGrp="1"/>
          </p:cNvSpPr>
          <p:nvPr>
            <p:ph type="body" sz="quarter" idx="12"/>
          </p:nvPr>
        </p:nvSpPr>
        <p:spPr>
          <a:xfrm>
            <a:off x="4813300" y="2324100"/>
            <a:ext cx="3200400" cy="9144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9">
            <a:extLst>
              <a:ext uri="{FF2B5EF4-FFF2-40B4-BE49-F238E27FC236}">
                <a16:creationId xmlns:a16="http://schemas.microsoft.com/office/drawing/2014/main" id="{54457754-BED3-DF4F-5AB4-965FE6290BD1}"/>
              </a:ext>
            </a:extLst>
          </p:cNvPr>
          <p:cNvSpPr>
            <a:spLocks noGrp="1"/>
          </p:cNvSpPr>
          <p:nvPr>
            <p:ph type="body" sz="quarter" idx="13"/>
          </p:nvPr>
        </p:nvSpPr>
        <p:spPr>
          <a:xfrm>
            <a:off x="4813300" y="3429000"/>
            <a:ext cx="3200400" cy="27432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1">
            <a:extLst>
              <a:ext uri="{FF2B5EF4-FFF2-40B4-BE49-F238E27FC236}">
                <a16:creationId xmlns:a16="http://schemas.microsoft.com/office/drawing/2014/main" id="{1C634577-94A4-F4AA-5F97-946BF9EF35C7}"/>
              </a:ext>
            </a:extLst>
          </p:cNvPr>
          <p:cNvSpPr>
            <a:spLocks noGrp="1"/>
          </p:cNvSpPr>
          <p:nvPr>
            <p:ph type="body" sz="quarter" idx="14"/>
          </p:nvPr>
        </p:nvSpPr>
        <p:spPr>
          <a:xfrm>
            <a:off x="8369300" y="2324100"/>
            <a:ext cx="3200400" cy="9144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3">
            <a:extLst>
              <a:ext uri="{FF2B5EF4-FFF2-40B4-BE49-F238E27FC236}">
                <a16:creationId xmlns:a16="http://schemas.microsoft.com/office/drawing/2014/main" id="{DA8B1473-D227-D73C-4680-083CFDCE6F4C}"/>
              </a:ext>
            </a:extLst>
          </p:cNvPr>
          <p:cNvSpPr>
            <a:spLocks noGrp="1"/>
          </p:cNvSpPr>
          <p:nvPr>
            <p:ph type="body" sz="quarter" idx="15"/>
          </p:nvPr>
        </p:nvSpPr>
        <p:spPr>
          <a:xfrm>
            <a:off x="8369300" y="3429000"/>
            <a:ext cx="3200400" cy="27432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Block Arc 14">
            <a:extLst>
              <a:ext uri="{FF2B5EF4-FFF2-40B4-BE49-F238E27FC236}">
                <a16:creationId xmlns:a16="http://schemas.microsoft.com/office/drawing/2014/main" id="{CC80220C-BAF5-E18F-C386-B24EB0819377}"/>
              </a:ext>
              <a:ext uri="{C183D7F6-B498-43B3-948B-1728B52AA6E4}">
                <adec:decorative xmlns:adec="http://schemas.microsoft.com/office/drawing/2017/decorative" val="1"/>
              </a:ext>
            </a:extLst>
          </p:cNvPr>
          <p:cNvSpPr/>
          <p:nvPr userDrawn="1"/>
        </p:nvSpPr>
        <p:spPr>
          <a:xfrm rot="10800000">
            <a:off x="0" y="-964003"/>
            <a:ext cx="2028497" cy="1928006"/>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02EC6D59-83EC-B760-2511-59044267895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0192" y="6309360"/>
            <a:ext cx="1385597" cy="331129"/>
          </a:xfrm>
          <a:prstGeom prst="rect">
            <a:avLst/>
          </a:prstGeom>
        </p:spPr>
      </p:pic>
    </p:spTree>
    <p:extLst>
      <p:ext uri="{BB962C8B-B14F-4D97-AF65-F5344CB8AC3E}">
        <p14:creationId xmlns:p14="http://schemas.microsoft.com/office/powerpoint/2010/main" val="3924655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Left Content Right">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92DF67DD-CAA4-813C-F82E-2CFF3297D56C}"/>
              </a:ext>
              <a:ext uri="{C183D7F6-B498-43B3-948B-1728B52AA6E4}">
                <adec:decorative xmlns:adec="http://schemas.microsoft.com/office/drawing/2017/decorative" val="1"/>
              </a:ext>
            </a:extLst>
          </p:cNvPr>
          <p:cNvSpPr/>
          <p:nvPr/>
        </p:nvSpPr>
        <p:spPr>
          <a:xfrm rot="5400013">
            <a:off x="8580903" y="0"/>
            <a:ext cx="3611102" cy="3611102"/>
          </a:xfrm>
          <a:custGeom>
            <a:avLst/>
            <a:gdLst>
              <a:gd name="f0" fmla="val 10800000"/>
              <a:gd name="f1" fmla="val 5400000"/>
              <a:gd name="f2" fmla="val 180"/>
              <a:gd name="f3" fmla="val w"/>
              <a:gd name="f4" fmla="val h"/>
              <a:gd name="f5" fmla="val 0"/>
              <a:gd name="f6" fmla="val 1167493"/>
              <a:gd name="f7" fmla="val 522704"/>
              <a:gd name="f8" fmla="+- 0 0 -90"/>
              <a:gd name="f9" fmla="*/ f3 1 1167493"/>
              <a:gd name="f10" fmla="*/ f4 1 1167493"/>
              <a:gd name="f11" fmla="val f5"/>
              <a:gd name="f12" fmla="val f6"/>
              <a:gd name="f13" fmla="*/ f8 f0 1"/>
              <a:gd name="f14" fmla="+- f12 0 f11"/>
              <a:gd name="f15" fmla="*/ f13 1 f2"/>
              <a:gd name="f16" fmla="*/ f14 1 1167493"/>
              <a:gd name="f17" fmla="*/ 0 f14 1"/>
              <a:gd name="f18" fmla="*/ 1167493 f14 1"/>
              <a:gd name="f19" fmla="+- f15 0 f1"/>
              <a:gd name="f20" fmla="*/ f17 1 1167493"/>
              <a:gd name="f21" fmla="*/ f18 1 1167493"/>
              <a:gd name="f22" fmla="*/ f11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0" y="f33"/>
              </a:cxn>
              <a:cxn ang="f19">
                <a:pos x="f30" y="f31"/>
              </a:cxn>
            </a:cxnLst>
            <a:rect l="f26" t="f29" r="f27" b="f28"/>
            <a:pathLst>
              <a:path w="1167493" h="1167493">
                <a:moveTo>
                  <a:pt x="f5" y="f5"/>
                </a:moveTo>
                <a:lnTo>
                  <a:pt x="f6" y="f5"/>
                </a:lnTo>
                <a:cubicBezTo>
                  <a:pt x="f7" y="f5"/>
                  <a:pt x="f5" y="f7"/>
                  <a:pt x="f5" y="f6"/>
                </a:cubicBez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4" name="Freeform 4">
            <a:extLst>
              <a:ext uri="{FF2B5EF4-FFF2-40B4-BE49-F238E27FC236}">
                <a16:creationId xmlns:a16="http://schemas.microsoft.com/office/drawing/2014/main" id="{089A595D-1F5A-A35F-41F8-102C936B4B7E}"/>
              </a:ext>
              <a:ext uri="{C183D7F6-B498-43B3-948B-1728B52AA6E4}">
                <adec:decorative xmlns:adec="http://schemas.microsoft.com/office/drawing/2017/decorative" val="1"/>
              </a:ext>
            </a:extLst>
          </p:cNvPr>
          <p:cNvSpPr/>
          <p:nvPr/>
        </p:nvSpPr>
        <p:spPr>
          <a:xfrm>
            <a:off x="-2368" y="3246897"/>
            <a:ext cx="3611102" cy="361110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8" name="Title 1">
            <a:extLst>
              <a:ext uri="{FF2B5EF4-FFF2-40B4-BE49-F238E27FC236}">
                <a16:creationId xmlns:a16="http://schemas.microsoft.com/office/drawing/2014/main" id="{9CBED4D8-E4F9-E875-05E7-77DE102CE3E7}"/>
              </a:ext>
            </a:extLst>
          </p:cNvPr>
          <p:cNvSpPr txBox="1">
            <a:spLocks noGrp="1"/>
          </p:cNvSpPr>
          <p:nvPr>
            <p:ph type="title"/>
          </p:nvPr>
        </p:nvSpPr>
        <p:spPr>
          <a:xfrm>
            <a:off x="5549484" y="457200"/>
            <a:ext cx="5943600" cy="1920240"/>
          </a:xfrm>
        </p:spPr>
        <p:txBody>
          <a:bodyPr anchor="b"/>
          <a:lstStyle>
            <a:lvl1pPr>
              <a:defRPr sz="4200" b="1"/>
            </a:lvl1pPr>
          </a:lstStyle>
          <a:p>
            <a:pPr lvl="0"/>
            <a:r>
              <a:rPr lang="en-US"/>
              <a:t>Click to add title</a:t>
            </a:r>
          </a:p>
        </p:txBody>
      </p:sp>
      <p:sp>
        <p:nvSpPr>
          <p:cNvPr id="13" name="Content Placeholder 2">
            <a:extLst>
              <a:ext uri="{FF2B5EF4-FFF2-40B4-BE49-F238E27FC236}">
                <a16:creationId xmlns:a16="http://schemas.microsoft.com/office/drawing/2014/main" id="{E9EF1432-B007-EC34-4791-28A6B048E4A4}"/>
              </a:ext>
            </a:extLst>
          </p:cNvPr>
          <p:cNvSpPr txBox="1">
            <a:spLocks noGrp="1"/>
          </p:cNvSpPr>
          <p:nvPr>
            <p:ph idx="4294967295"/>
          </p:nvPr>
        </p:nvSpPr>
        <p:spPr>
          <a:xfrm>
            <a:off x="5549493" y="2706367"/>
            <a:ext cx="5943600" cy="3383280"/>
          </a:xfrm>
        </p:spPr>
        <p:txBody>
          <a:bodyPr>
            <a:normAutofit/>
          </a:bodyPr>
          <a:lstStyle>
            <a:lvl1pPr marL="283464" indent="-283464">
              <a:defRPr sz="2000"/>
            </a:lvl1pPr>
            <a:lvl2pPr marL="566928" indent="-283464">
              <a:spcBef>
                <a:spcPts val="1000"/>
              </a:spcBef>
              <a:defRPr sz="2000"/>
            </a:lvl2pPr>
            <a:lvl3pPr marL="850392" indent="-283464">
              <a:spcBef>
                <a:spcPts val="1000"/>
              </a:spcBef>
              <a:defRPr/>
            </a:lvl3pPr>
            <a:lvl4pPr marL="1133856" indent="-283464">
              <a:spcBef>
                <a:spcPts val="1000"/>
              </a:spcBef>
              <a:defRPr sz="2000"/>
            </a:lvl4pPr>
            <a:lvl5pPr marL="1463040" indent="-283464">
              <a:spcBef>
                <a:spcPts val="1000"/>
              </a:spcBef>
              <a:defRPr sz="2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D5C23C9-E638-1644-B5A4-FA3DBBF8B918}"/>
              </a:ext>
            </a:extLst>
          </p:cNvPr>
          <p:cNvSpPr txBox="1">
            <a:spLocks noGrp="1"/>
          </p:cNvSpPr>
          <p:nvPr>
            <p:ph idx="4294967295"/>
          </p:nvPr>
        </p:nvSpPr>
        <p:spPr>
          <a:xfrm>
            <a:off x="823106" y="640080"/>
            <a:ext cx="4297680" cy="4297680"/>
          </a:xfrm>
          <a:solidFill>
            <a:schemeClr val="bg1">
              <a:lumMod val="95000"/>
            </a:schemeClr>
          </a:solidFill>
        </p:spPr>
        <p:txBody>
          <a:bodyPr anchor="ctr" anchorCtr="1"/>
          <a:lstStyle>
            <a:lvl1pPr marL="0" indent="0" algn="ctr">
              <a:buNone/>
              <a:defRPr sz="2000"/>
            </a:lvl1pPr>
            <a:lvl2pPr marL="347664" indent="0" algn="ctr">
              <a:buNone/>
              <a:defRPr sz="2000"/>
            </a:lvl2pPr>
            <a:lvl3pPr marL="685800" indent="0" algn="ctr">
              <a:buNone/>
              <a:defRPr/>
            </a:lvl3pPr>
            <a:lvl4pPr marL="914400" indent="0" algn="ctr">
              <a:buNone/>
              <a:defRPr sz="2000"/>
            </a:lvl4pPr>
            <a:lvl5pPr marL="1143000" indent="0" algn="ctr">
              <a:buNone/>
              <a:defRPr sz="2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800545C0-EC6D-6363-9E49-C0939F7CCAB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0192" y="6309360"/>
            <a:ext cx="1385597" cy="331129"/>
          </a:xfrm>
          <a:prstGeom prst="rect">
            <a:avLst/>
          </a:prstGeom>
        </p:spPr>
      </p:pic>
      <p:sp>
        <p:nvSpPr>
          <p:cNvPr id="15" name="Block Arc 14">
            <a:extLst>
              <a:ext uri="{FF2B5EF4-FFF2-40B4-BE49-F238E27FC236}">
                <a16:creationId xmlns:a16="http://schemas.microsoft.com/office/drawing/2014/main" id="{1E969283-478F-8176-A8DE-F98EE7DC7717}"/>
              </a:ext>
              <a:ext uri="{C183D7F6-B498-43B3-948B-1728B52AA6E4}">
                <adec:decorative xmlns:adec="http://schemas.microsoft.com/office/drawing/2017/decorative" val="1"/>
              </a:ext>
            </a:extLst>
          </p:cNvPr>
          <p:cNvSpPr/>
          <p:nvPr userDrawn="1"/>
        </p:nvSpPr>
        <p:spPr>
          <a:xfrm rot="10800000">
            <a:off x="-11592" y="-1176516"/>
            <a:ext cx="2554014" cy="2353032"/>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04715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Text No Desig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2550-FB4C-FC02-1CC4-96069EC3965C}"/>
              </a:ext>
            </a:extLst>
          </p:cNvPr>
          <p:cNvSpPr>
            <a:spLocks noGrp="1"/>
          </p:cNvSpPr>
          <p:nvPr>
            <p:ph type="title"/>
          </p:nvPr>
        </p:nvSpPr>
        <p:spPr>
          <a:xfrm>
            <a:off x="4568567" y="1739903"/>
            <a:ext cx="7289803" cy="1325559"/>
          </a:xfrm>
        </p:spPr>
        <p:txBody>
          <a:bodyPr/>
          <a:lstStyle>
            <a:lvl1pPr>
              <a:defRPr b="1"/>
            </a:lvl1pPr>
          </a:lstStyle>
          <a:p>
            <a:r>
              <a:rPr lang="en-US"/>
              <a:t>Click to edit Master title style</a:t>
            </a:r>
          </a:p>
        </p:txBody>
      </p:sp>
      <p:sp>
        <p:nvSpPr>
          <p:cNvPr id="4" name="Text Placeholder 3">
            <a:extLst>
              <a:ext uri="{FF2B5EF4-FFF2-40B4-BE49-F238E27FC236}">
                <a16:creationId xmlns:a16="http://schemas.microsoft.com/office/drawing/2014/main" id="{5EF8F7C7-5E25-2914-0C30-F6100E2D04B1}"/>
              </a:ext>
            </a:extLst>
          </p:cNvPr>
          <p:cNvSpPr>
            <a:spLocks noGrp="1"/>
          </p:cNvSpPr>
          <p:nvPr>
            <p:ph type="body" sz="quarter" idx="10"/>
          </p:nvPr>
        </p:nvSpPr>
        <p:spPr>
          <a:xfrm>
            <a:off x="7721599" y="3390900"/>
            <a:ext cx="4155275" cy="1219200"/>
          </a:xfrm>
        </p:spPr>
        <p:txBody>
          <a:bodyPr/>
          <a:lstStyle>
            <a:lvl1pPr marL="0" indent="0">
              <a:buNone/>
              <a:defRPr>
                <a:solidFill>
                  <a:srgbClr val="2E69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Text Placeholder 5">
            <a:extLst>
              <a:ext uri="{FF2B5EF4-FFF2-40B4-BE49-F238E27FC236}">
                <a16:creationId xmlns:a16="http://schemas.microsoft.com/office/drawing/2014/main" id="{214CA63E-9EFE-A45A-A2A3-78395E637DB9}"/>
              </a:ext>
            </a:extLst>
          </p:cNvPr>
          <p:cNvSpPr>
            <a:spLocks noGrp="1"/>
          </p:cNvSpPr>
          <p:nvPr>
            <p:ph type="body" sz="quarter" idx="11"/>
          </p:nvPr>
        </p:nvSpPr>
        <p:spPr>
          <a:xfrm>
            <a:off x="7721599" y="4787900"/>
            <a:ext cx="4155275" cy="1003300"/>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73122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Gray Backgroun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1008B4-A1EF-1DD3-AA9E-AF9960637C5F}"/>
              </a:ext>
            </a:extLst>
          </p:cNvPr>
          <p:cNvSpPr txBox="1">
            <a:spLocks noGrp="1"/>
          </p:cNvSpPr>
          <p:nvPr>
            <p:ph type="title"/>
          </p:nvPr>
        </p:nvSpPr>
        <p:spPr>
          <a:xfrm>
            <a:off x="1167487" y="136529"/>
            <a:ext cx="9779178" cy="1570033"/>
          </a:xfrm>
        </p:spPr>
        <p:txBody>
          <a:bodyPr anchor="b"/>
          <a:lstStyle>
            <a:lvl1pPr>
              <a:defRPr sz="4200" b="1"/>
            </a:lvl1pPr>
          </a:lstStyle>
          <a:p>
            <a:pPr lvl="0"/>
            <a:r>
              <a:rPr lang="en-US"/>
              <a:t>Click to add title</a:t>
            </a:r>
          </a:p>
        </p:txBody>
      </p:sp>
      <p:sp>
        <p:nvSpPr>
          <p:cNvPr id="6" name="Content Placeholder 2">
            <a:extLst>
              <a:ext uri="{FF2B5EF4-FFF2-40B4-BE49-F238E27FC236}">
                <a16:creationId xmlns:a16="http://schemas.microsoft.com/office/drawing/2014/main" id="{4BA7FE90-E32C-F853-8878-E0F613C0A7C9}"/>
              </a:ext>
            </a:extLst>
          </p:cNvPr>
          <p:cNvSpPr txBox="1">
            <a:spLocks noGrp="1"/>
          </p:cNvSpPr>
          <p:nvPr>
            <p:ph idx="1"/>
          </p:nvPr>
        </p:nvSpPr>
        <p:spPr>
          <a:xfrm>
            <a:off x="1167496" y="2084832"/>
            <a:ext cx="9779178" cy="336681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Block Arc 9">
            <a:extLst>
              <a:ext uri="{FF2B5EF4-FFF2-40B4-BE49-F238E27FC236}">
                <a16:creationId xmlns:a16="http://schemas.microsoft.com/office/drawing/2014/main" id="{B780F454-D517-0F11-3BD0-77103A5AD9B1}"/>
              </a:ext>
              <a:ext uri="{C183D7F6-B498-43B3-948B-1728B52AA6E4}">
                <adec:decorative xmlns:adec="http://schemas.microsoft.com/office/drawing/2017/decorative" val="1"/>
              </a:ext>
            </a:extLst>
          </p:cNvPr>
          <p:cNvSpPr/>
          <p:nvPr userDrawn="1"/>
        </p:nvSpPr>
        <p:spPr>
          <a:xfrm rot="10800000">
            <a:off x="0" y="-960040"/>
            <a:ext cx="2186152" cy="1920079"/>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BA59CB45-8E9E-ABA1-C109-9FB3016E2FF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0192" y="6312618"/>
            <a:ext cx="1385597" cy="331129"/>
          </a:xfrm>
          <a:prstGeom prst="rect">
            <a:avLst/>
          </a:prstGeom>
        </p:spPr>
      </p:pic>
    </p:spTree>
    <p:extLst>
      <p:ext uri="{BB962C8B-B14F-4D97-AF65-F5344CB8AC3E}">
        <p14:creationId xmlns:p14="http://schemas.microsoft.com/office/powerpoint/2010/main" val="372273848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334E297-F5C8-FD26-A640-8BA91FA9EE22}"/>
              </a:ext>
              <a:ext uri="{C183D7F6-B498-43B3-948B-1728B52AA6E4}">
                <adec:decorative xmlns:adec="http://schemas.microsoft.com/office/drawing/2017/decorative" val="1"/>
              </a:ext>
            </a:extLst>
          </p:cNvPr>
          <p:cNvSpPr/>
          <p:nvPr/>
        </p:nvSpPr>
        <p:spPr>
          <a:xfrm>
            <a:off x="8264429" y="0"/>
            <a:ext cx="3927576" cy="6858000"/>
          </a:xfrm>
          <a:prstGeom prst="rect">
            <a:avLst/>
          </a:prstGeom>
          <a:solidFill>
            <a:schemeClr val="bg1">
              <a:lumMod val="95000"/>
            </a:scheme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8" name="Freeform 16">
            <a:extLst>
              <a:ext uri="{FF2B5EF4-FFF2-40B4-BE49-F238E27FC236}">
                <a16:creationId xmlns:a16="http://schemas.microsoft.com/office/drawing/2014/main" id="{BDB53A16-2A9F-A6D9-B65D-837DFC074A9C}"/>
              </a:ext>
              <a:ext uri="{C183D7F6-B498-43B3-948B-1728B52AA6E4}">
                <adec:decorative xmlns:adec="http://schemas.microsoft.com/office/drawing/2017/decorative" val="1"/>
              </a:ext>
            </a:extLst>
          </p:cNvPr>
          <p:cNvSpPr/>
          <p:nvPr/>
        </p:nvSpPr>
        <p:spPr>
          <a:xfrm>
            <a:off x="10228213" y="0"/>
            <a:ext cx="1963783" cy="3178856"/>
          </a:xfrm>
          <a:custGeom>
            <a:avLst/>
            <a:gdLst>
              <a:gd name="f0" fmla="val 10800000"/>
              <a:gd name="f1" fmla="val 5400000"/>
              <a:gd name="f2" fmla="val 180"/>
              <a:gd name="f3" fmla="val w"/>
              <a:gd name="f4" fmla="val h"/>
              <a:gd name="f5" fmla="val 0"/>
              <a:gd name="f6" fmla="val 1963787"/>
              <a:gd name="f7" fmla="val 3178856"/>
              <a:gd name="f8" fmla="val 1967129"/>
              <a:gd name="f9" fmla="val 2349671"/>
              <a:gd name="f10" fmla="val 1963753"/>
              <a:gd name="f11" fmla="val 1763002"/>
              <a:gd name="f12" fmla="val 3168629"/>
              <a:gd name="f13" fmla="val 772749"/>
              <a:gd name="f14" fmla="val 3067186"/>
              <a:gd name="f15" fmla="val 2223585"/>
              <a:gd name="f16" fmla="val 1197921"/>
              <a:gd name="f17" fmla="val 1039961"/>
              <a:gd name="f18" fmla="+- 0 0 -90"/>
              <a:gd name="f19" fmla="*/ f3 1 1963787"/>
              <a:gd name="f20" fmla="*/ f4 1 3178856"/>
              <a:gd name="f21" fmla="val f5"/>
              <a:gd name="f22" fmla="val f6"/>
              <a:gd name="f23" fmla="val f7"/>
              <a:gd name="f24" fmla="*/ f18 f0 1"/>
              <a:gd name="f25" fmla="+- f23 0 f21"/>
              <a:gd name="f26" fmla="+- f22 0 f21"/>
              <a:gd name="f27" fmla="*/ f24 1 f2"/>
              <a:gd name="f28" fmla="*/ f26 1 1963787"/>
              <a:gd name="f29" fmla="*/ f25 1 3178856"/>
              <a:gd name="f30" fmla="*/ 0 f26 1"/>
              <a:gd name="f31" fmla="*/ 0 f25 1"/>
              <a:gd name="f32" fmla="*/ 1963787 f26 1"/>
              <a:gd name="f33" fmla="*/ 1967129 f25 1"/>
              <a:gd name="f34" fmla="*/ 2349671 f25 1"/>
              <a:gd name="f35" fmla="*/ 3178856 f25 1"/>
              <a:gd name="f36" fmla="*/ 1963753 f26 1"/>
              <a:gd name="f37" fmla="*/ 1763002 f26 1"/>
              <a:gd name="f38" fmla="*/ 3168629 f25 1"/>
              <a:gd name="f39" fmla="*/ 1197921 f25 1"/>
              <a:gd name="f40" fmla="*/ 1039961 f25 1"/>
              <a:gd name="f41" fmla="+- f27 0 f1"/>
              <a:gd name="f42" fmla="*/ f30 1 1963787"/>
              <a:gd name="f43" fmla="*/ f31 1 3178856"/>
              <a:gd name="f44" fmla="*/ f32 1 1963787"/>
              <a:gd name="f45" fmla="*/ f33 1 3178856"/>
              <a:gd name="f46" fmla="*/ f34 1 3178856"/>
              <a:gd name="f47" fmla="*/ f35 1 3178856"/>
              <a:gd name="f48" fmla="*/ f36 1 1963787"/>
              <a:gd name="f49" fmla="*/ f37 1 1963787"/>
              <a:gd name="f50" fmla="*/ f38 1 3178856"/>
              <a:gd name="f51" fmla="*/ f39 1 3178856"/>
              <a:gd name="f52" fmla="*/ f40 1 3178856"/>
              <a:gd name="f53" fmla="*/ f21 1 f28"/>
              <a:gd name="f54" fmla="*/ f22 1 f28"/>
              <a:gd name="f55" fmla="*/ f21 1 f29"/>
              <a:gd name="f56" fmla="*/ f23 1 f29"/>
              <a:gd name="f57" fmla="*/ f42 1 f28"/>
              <a:gd name="f58" fmla="*/ f43 1 f29"/>
              <a:gd name="f59" fmla="*/ f44 1 f28"/>
              <a:gd name="f60" fmla="*/ f45 1 f29"/>
              <a:gd name="f61" fmla="*/ f46 1 f29"/>
              <a:gd name="f62" fmla="*/ f47 1 f29"/>
              <a:gd name="f63" fmla="*/ f48 1 f28"/>
              <a:gd name="f64" fmla="*/ f49 1 f28"/>
              <a:gd name="f65" fmla="*/ f50 1 f29"/>
              <a:gd name="f66" fmla="*/ f51 1 f29"/>
              <a:gd name="f67" fmla="*/ f52 1 f29"/>
              <a:gd name="f68" fmla="*/ f53 f19 1"/>
              <a:gd name="f69" fmla="*/ f54 f19 1"/>
              <a:gd name="f70" fmla="*/ f56 f20 1"/>
              <a:gd name="f71" fmla="*/ f55 f20 1"/>
              <a:gd name="f72" fmla="*/ f57 f19 1"/>
              <a:gd name="f73" fmla="*/ f58 f20 1"/>
              <a:gd name="f74" fmla="*/ f59 f19 1"/>
              <a:gd name="f75" fmla="*/ f60 f20 1"/>
              <a:gd name="f76" fmla="*/ f61 f20 1"/>
              <a:gd name="f77" fmla="*/ f62 f20 1"/>
              <a:gd name="f78" fmla="*/ f63 f19 1"/>
              <a:gd name="f79" fmla="*/ f64 f19 1"/>
              <a:gd name="f80" fmla="*/ f65 f20 1"/>
              <a:gd name="f81" fmla="*/ f66 f20 1"/>
              <a:gd name="f82" fmla="*/ f67 f20 1"/>
            </a:gdLst>
            <a:ahLst/>
            <a:cxnLst>
              <a:cxn ang="3cd4">
                <a:pos x="hc" y="t"/>
              </a:cxn>
              <a:cxn ang="0">
                <a:pos x="r" y="vc"/>
              </a:cxn>
              <a:cxn ang="cd4">
                <a:pos x="hc" y="b"/>
              </a:cxn>
              <a:cxn ang="cd2">
                <a:pos x="l" y="vc"/>
              </a:cxn>
              <a:cxn ang="f41">
                <a:pos x="f72" y="f73"/>
              </a:cxn>
              <a:cxn ang="f41">
                <a:pos x="f74" y="f73"/>
              </a:cxn>
              <a:cxn ang="f41">
                <a:pos x="f74" y="f75"/>
              </a:cxn>
              <a:cxn ang="f41">
                <a:pos x="f74" y="f76"/>
              </a:cxn>
              <a:cxn ang="f41">
                <a:pos x="f74" y="f77"/>
              </a:cxn>
              <a:cxn ang="f41">
                <a:pos x="f78" y="f77"/>
              </a:cxn>
              <a:cxn ang="f41">
                <a:pos x="f79" y="f80"/>
              </a:cxn>
              <a:cxn ang="f41">
                <a:pos x="f72" y="f81"/>
              </a:cxn>
              <a:cxn ang="f41">
                <a:pos x="f72" y="f82"/>
              </a:cxn>
              <a:cxn ang="f41">
                <a:pos x="f72" y="f73"/>
              </a:cxn>
            </a:cxnLst>
            <a:rect l="f68" t="f71" r="f69" b="f70"/>
            <a:pathLst>
              <a:path w="1963787" h="3178856">
                <a:moveTo>
                  <a:pt x="f5" y="f5"/>
                </a:moveTo>
                <a:lnTo>
                  <a:pt x="f6" y="f5"/>
                </a:lnTo>
                <a:lnTo>
                  <a:pt x="f6" y="f8"/>
                </a:lnTo>
                <a:lnTo>
                  <a:pt x="f6" y="f9"/>
                </a:lnTo>
                <a:lnTo>
                  <a:pt x="f6" y="f7"/>
                </a:lnTo>
                <a:lnTo>
                  <a:pt x="f10" y="f7"/>
                </a:lnTo>
                <a:lnTo>
                  <a:pt x="f11" y="f12"/>
                </a:lnTo>
                <a:cubicBezTo>
                  <a:pt x="f13" y="f14"/>
                  <a:pt x="f5" y="f15"/>
                  <a:pt x="f5" y="f16"/>
                </a:cubicBezTo>
                <a:lnTo>
                  <a:pt x="f5" y="f17"/>
                </a:lnTo>
                <a:lnTo>
                  <a:pt x="f5" y="f5"/>
                </a:lnTo>
                <a:close/>
              </a:path>
            </a:pathLst>
          </a:custGeom>
          <a:solidFill>
            <a:srgbClr val="0068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9" name="Title 1">
            <a:extLst>
              <a:ext uri="{FF2B5EF4-FFF2-40B4-BE49-F238E27FC236}">
                <a16:creationId xmlns:a16="http://schemas.microsoft.com/office/drawing/2014/main" id="{F0943C74-4FA5-43CB-7408-1D06F5775126}"/>
              </a:ext>
            </a:extLst>
          </p:cNvPr>
          <p:cNvSpPr txBox="1">
            <a:spLocks noGrp="1"/>
          </p:cNvSpPr>
          <p:nvPr>
            <p:ph type="ctrTitle"/>
          </p:nvPr>
        </p:nvSpPr>
        <p:spPr>
          <a:xfrm>
            <a:off x="1167496" y="252548"/>
            <a:ext cx="6220279" cy="3262807"/>
          </a:xfrm>
        </p:spPr>
        <p:txBody>
          <a:bodyPr anchor="b"/>
          <a:lstStyle>
            <a:lvl1pPr>
              <a:defRPr sz="6000" b="1"/>
            </a:lvl1pPr>
          </a:lstStyle>
          <a:p>
            <a:pPr lvl="0"/>
            <a:r>
              <a:rPr lang="en-US"/>
              <a:t>Click to add title</a:t>
            </a:r>
          </a:p>
        </p:txBody>
      </p:sp>
      <p:sp>
        <p:nvSpPr>
          <p:cNvPr id="11" name="Block Arc 10">
            <a:extLst>
              <a:ext uri="{FF2B5EF4-FFF2-40B4-BE49-F238E27FC236}">
                <a16:creationId xmlns:a16="http://schemas.microsoft.com/office/drawing/2014/main" id="{7185C019-1623-E404-0270-8FAC5BFAA307}"/>
              </a:ext>
              <a:ext uri="{C183D7F6-B498-43B3-948B-1728B52AA6E4}">
                <adec:decorative xmlns:adec="http://schemas.microsoft.com/office/drawing/2017/decorative" val="1"/>
              </a:ext>
            </a:extLst>
          </p:cNvPr>
          <p:cNvSpPr/>
          <p:nvPr userDrawn="1"/>
        </p:nvSpPr>
        <p:spPr>
          <a:xfrm>
            <a:off x="8772957" y="3847925"/>
            <a:ext cx="2910637" cy="2727998"/>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id="{3D67B723-EF47-DDC1-58E6-143858A059F5}"/>
              </a:ext>
              <a:ext uri="{C183D7F6-B498-43B3-948B-1728B52AA6E4}">
                <adec:decorative xmlns:adec="http://schemas.microsoft.com/office/drawing/2017/decorative" val="1"/>
              </a:ext>
            </a:extLst>
          </p:cNvPr>
          <p:cNvSpPr/>
          <p:nvPr userDrawn="1"/>
        </p:nvSpPr>
        <p:spPr>
          <a:xfrm rot="10800000">
            <a:off x="8772894" y="3877453"/>
            <a:ext cx="2910637" cy="2727998"/>
          </a:xfrm>
          <a:prstGeom prst="blockArc">
            <a:avLst/>
          </a:prstGeom>
          <a:solidFill>
            <a:srgbClr val="284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14">
            <a:extLst>
              <a:ext uri="{FF2B5EF4-FFF2-40B4-BE49-F238E27FC236}">
                <a16:creationId xmlns:a16="http://schemas.microsoft.com/office/drawing/2014/main" id="{00E7ACC7-D7DA-ADDD-A75E-8788042BB256}"/>
              </a:ext>
            </a:extLst>
          </p:cNvPr>
          <p:cNvSpPr>
            <a:spLocks noGrp="1"/>
          </p:cNvSpPr>
          <p:nvPr>
            <p:ph type="body" sz="quarter" idx="10"/>
          </p:nvPr>
        </p:nvSpPr>
        <p:spPr>
          <a:xfrm>
            <a:off x="1166813" y="3767138"/>
            <a:ext cx="6221412" cy="1719262"/>
          </a:xfrm>
        </p:spPr>
        <p:txBody>
          <a:bodyPr/>
          <a:lstStyle>
            <a:lvl1pPr marL="0" indent="0">
              <a:buNone/>
              <a:defRPr/>
            </a:lvl1pPr>
          </a:lstStyle>
          <a:p>
            <a:pPr lvl="0"/>
            <a:r>
              <a:rPr lang="en-US"/>
              <a:t>Click to edit Master text styles</a:t>
            </a:r>
          </a:p>
        </p:txBody>
      </p:sp>
      <p:pic>
        <p:nvPicPr>
          <p:cNvPr id="2" name="Picture 1" descr="IronArch Technology">
            <a:extLst>
              <a:ext uri="{FF2B5EF4-FFF2-40B4-BE49-F238E27FC236}">
                <a16:creationId xmlns:a16="http://schemas.microsoft.com/office/drawing/2014/main" id="{1AB6B8DA-A680-0DA6-8408-24A2B9DC9E0A}"/>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813" y="6144452"/>
            <a:ext cx="1385597" cy="331129"/>
          </a:xfrm>
          <a:prstGeom prst="rect">
            <a:avLst/>
          </a:prstGeom>
        </p:spPr>
      </p:pic>
    </p:spTree>
    <p:extLst>
      <p:ext uri="{BB962C8B-B14F-4D97-AF65-F5344CB8AC3E}">
        <p14:creationId xmlns:p14="http://schemas.microsoft.com/office/powerpoint/2010/main" val="16567065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ntent No Desig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2550-FB4C-FC02-1CC4-96069EC3965C}"/>
              </a:ext>
            </a:extLst>
          </p:cNvPr>
          <p:cNvSpPr>
            <a:spLocks noGrp="1"/>
          </p:cNvSpPr>
          <p:nvPr>
            <p:ph type="title"/>
          </p:nvPr>
        </p:nvSpPr>
        <p:spPr>
          <a:xfrm>
            <a:off x="317580" y="271026"/>
            <a:ext cx="7289803" cy="1325559"/>
          </a:xfrm>
        </p:spPr>
        <p:txBody>
          <a:bodyPr/>
          <a:lstStyle>
            <a:lvl1pPr>
              <a:defRPr b="1"/>
            </a:lvl1pPr>
          </a:lstStyle>
          <a:p>
            <a:r>
              <a:rPr lang="en-US"/>
              <a:t>Click to edit Master title style</a:t>
            </a:r>
          </a:p>
        </p:txBody>
      </p:sp>
      <p:sp>
        <p:nvSpPr>
          <p:cNvPr id="5" name="Content Placeholder 4">
            <a:extLst>
              <a:ext uri="{FF2B5EF4-FFF2-40B4-BE49-F238E27FC236}">
                <a16:creationId xmlns:a16="http://schemas.microsoft.com/office/drawing/2014/main" id="{D275EC0F-DFCE-B99C-55CB-11EF57D222C4}"/>
              </a:ext>
            </a:extLst>
          </p:cNvPr>
          <p:cNvSpPr>
            <a:spLocks noGrp="1"/>
          </p:cNvSpPr>
          <p:nvPr>
            <p:ph sz="quarter" idx="10"/>
          </p:nvPr>
        </p:nvSpPr>
        <p:spPr>
          <a:xfrm>
            <a:off x="317497" y="1946275"/>
            <a:ext cx="7289803" cy="2411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23C02E31-35BF-3A70-40BF-451472E6A18D}"/>
              </a:ext>
            </a:extLst>
          </p:cNvPr>
          <p:cNvSpPr>
            <a:spLocks noGrp="1"/>
          </p:cNvSpPr>
          <p:nvPr>
            <p:ph sz="quarter" idx="11"/>
          </p:nvPr>
        </p:nvSpPr>
        <p:spPr>
          <a:xfrm>
            <a:off x="317500" y="3754437"/>
            <a:ext cx="7289800" cy="24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047A4514-218B-217D-299E-B4265E36D7C1}"/>
              </a:ext>
            </a:extLst>
          </p:cNvPr>
          <p:cNvSpPr>
            <a:spLocks noGrp="1"/>
          </p:cNvSpPr>
          <p:nvPr>
            <p:ph sz="quarter" idx="12"/>
          </p:nvPr>
        </p:nvSpPr>
        <p:spPr>
          <a:xfrm>
            <a:off x="7977188" y="1946275"/>
            <a:ext cx="3897312" cy="4192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77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9B73B57A-E543-26FD-DE02-0919FF1B1F0E}"/>
              </a:ext>
              <a:ext uri="{C183D7F6-B498-43B3-948B-1728B52AA6E4}">
                <adec:decorative xmlns:adec="http://schemas.microsoft.com/office/drawing/2017/decorative" val="1"/>
              </a:ext>
            </a:extLst>
          </p:cNvPr>
          <p:cNvSpPr/>
          <p:nvPr/>
        </p:nvSpPr>
        <p:spPr>
          <a:xfrm flipH="1">
            <a:off x="8580894" y="0"/>
            <a:ext cx="3611102" cy="3611102"/>
          </a:xfrm>
          <a:custGeom>
            <a:avLst/>
            <a:gdLst>
              <a:gd name="f0" fmla="val 10800000"/>
              <a:gd name="f1" fmla="val 5400000"/>
              <a:gd name="f2" fmla="val 180"/>
              <a:gd name="f3" fmla="val w"/>
              <a:gd name="f4" fmla="val h"/>
              <a:gd name="f5" fmla="val 0"/>
              <a:gd name="f6" fmla="val 1167493"/>
              <a:gd name="f7" fmla="val 522704"/>
              <a:gd name="f8" fmla="+- 0 0 -90"/>
              <a:gd name="f9" fmla="*/ f3 1 1167493"/>
              <a:gd name="f10" fmla="*/ f4 1 1167493"/>
              <a:gd name="f11" fmla="val f5"/>
              <a:gd name="f12" fmla="val f6"/>
              <a:gd name="f13" fmla="*/ f8 f0 1"/>
              <a:gd name="f14" fmla="+- f12 0 f11"/>
              <a:gd name="f15" fmla="*/ f13 1 f2"/>
              <a:gd name="f16" fmla="*/ f14 1 1167493"/>
              <a:gd name="f17" fmla="*/ 0 f14 1"/>
              <a:gd name="f18" fmla="*/ 1167493 f14 1"/>
              <a:gd name="f19" fmla="+- f15 0 f1"/>
              <a:gd name="f20" fmla="*/ f17 1 1167493"/>
              <a:gd name="f21" fmla="*/ f18 1 1167493"/>
              <a:gd name="f22" fmla="*/ f11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0" y="f33"/>
              </a:cxn>
              <a:cxn ang="f19">
                <a:pos x="f30" y="f31"/>
              </a:cxn>
            </a:cxnLst>
            <a:rect l="f26" t="f29" r="f27" b="f28"/>
            <a:pathLst>
              <a:path w="1167493" h="1167493">
                <a:moveTo>
                  <a:pt x="f5" y="f5"/>
                </a:moveTo>
                <a:lnTo>
                  <a:pt x="f6" y="f5"/>
                </a:lnTo>
                <a:cubicBezTo>
                  <a:pt x="f7" y="f5"/>
                  <a:pt x="f5" y="f7"/>
                  <a:pt x="f5" y="f6"/>
                </a:cubicBez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4" name="Freeform 4">
            <a:extLst>
              <a:ext uri="{FF2B5EF4-FFF2-40B4-BE49-F238E27FC236}">
                <a16:creationId xmlns:a16="http://schemas.microsoft.com/office/drawing/2014/main" id="{AB142FAA-9722-0362-8C12-DDD2727BD608}"/>
              </a:ext>
              <a:ext uri="{C183D7F6-B498-43B3-948B-1728B52AA6E4}">
                <adec:decorative xmlns:adec="http://schemas.microsoft.com/office/drawing/2017/decorative" val="1"/>
              </a:ext>
            </a:extLst>
          </p:cNvPr>
          <p:cNvSpPr/>
          <p:nvPr/>
        </p:nvSpPr>
        <p:spPr>
          <a:xfrm flipH="1">
            <a:off x="8580894" y="3246897"/>
            <a:ext cx="3611102" cy="361110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9" name="Title 1">
            <a:extLst>
              <a:ext uri="{FF2B5EF4-FFF2-40B4-BE49-F238E27FC236}">
                <a16:creationId xmlns:a16="http://schemas.microsoft.com/office/drawing/2014/main" id="{40A0BDE5-46F4-007B-D725-1B4F4DE2EB6D}"/>
              </a:ext>
            </a:extLst>
          </p:cNvPr>
          <p:cNvSpPr txBox="1">
            <a:spLocks noGrp="1"/>
          </p:cNvSpPr>
          <p:nvPr>
            <p:ph type="title"/>
          </p:nvPr>
        </p:nvSpPr>
        <p:spPr>
          <a:xfrm>
            <a:off x="1158864" y="102019"/>
            <a:ext cx="9779178" cy="1744419"/>
          </a:xfrm>
        </p:spPr>
        <p:txBody>
          <a:bodyPr anchor="b"/>
          <a:lstStyle>
            <a:lvl1pPr>
              <a:defRPr sz="4200" b="1"/>
            </a:lvl1pPr>
          </a:lstStyle>
          <a:p>
            <a:pPr lvl="0"/>
            <a:r>
              <a:rPr lang="en-US"/>
              <a:t>Click to add title</a:t>
            </a:r>
          </a:p>
        </p:txBody>
      </p:sp>
      <p:sp>
        <p:nvSpPr>
          <p:cNvPr id="15" name="Content Placeholder 14">
            <a:extLst>
              <a:ext uri="{FF2B5EF4-FFF2-40B4-BE49-F238E27FC236}">
                <a16:creationId xmlns:a16="http://schemas.microsoft.com/office/drawing/2014/main" id="{8773D68C-2E0A-8C9E-2D0B-185513723A31}"/>
              </a:ext>
            </a:extLst>
          </p:cNvPr>
          <p:cNvSpPr>
            <a:spLocks noGrp="1"/>
          </p:cNvSpPr>
          <p:nvPr>
            <p:ph sz="quarter" idx="10"/>
          </p:nvPr>
        </p:nvSpPr>
        <p:spPr>
          <a:xfrm>
            <a:off x="1158875" y="2020824"/>
            <a:ext cx="9779000" cy="3500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C3E5AC6D-D3EC-7184-A99D-E1B91F2B57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241" y="6360196"/>
            <a:ext cx="1385597" cy="331129"/>
          </a:xfrm>
          <a:prstGeom prst="rect">
            <a:avLst/>
          </a:prstGeom>
        </p:spPr>
      </p:pic>
      <p:sp>
        <p:nvSpPr>
          <p:cNvPr id="2" name="Block Arc 1">
            <a:extLst>
              <a:ext uri="{FF2B5EF4-FFF2-40B4-BE49-F238E27FC236}">
                <a16:creationId xmlns:a16="http://schemas.microsoft.com/office/drawing/2014/main" id="{CBE7ECE1-7D9F-E717-009D-8445A51B756E}"/>
              </a:ext>
              <a:ext uri="{C183D7F6-B498-43B3-948B-1728B52AA6E4}">
                <adec:decorative xmlns:adec="http://schemas.microsoft.com/office/drawing/2017/decorative" val="1"/>
              </a:ext>
            </a:extLst>
          </p:cNvPr>
          <p:cNvSpPr/>
          <p:nvPr userDrawn="1"/>
        </p:nvSpPr>
        <p:spPr>
          <a:xfrm rot="10800000">
            <a:off x="0" y="-1120813"/>
            <a:ext cx="2322786" cy="2241625"/>
          </a:xfrm>
          <a:prstGeom prst="blockArc">
            <a:avLst/>
          </a:prstGeom>
          <a:solidFill>
            <a:srgbClr val="56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6BDBD"/>
              </a:solidFill>
            </a:endParaRPr>
          </a:p>
        </p:txBody>
      </p:sp>
    </p:spTree>
    <p:extLst>
      <p:ext uri="{BB962C8B-B14F-4D97-AF65-F5344CB8AC3E}">
        <p14:creationId xmlns:p14="http://schemas.microsoft.com/office/powerpoint/2010/main" val="20164872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Right Decorative Left">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884FBC0B-2B29-53F4-F3AD-12F4013C280B}"/>
              </a:ext>
              <a:ext uri="{C183D7F6-B498-43B3-948B-1728B52AA6E4}">
                <adec:decorative xmlns:adec="http://schemas.microsoft.com/office/drawing/2017/decorative" val="1"/>
              </a:ext>
            </a:extLst>
          </p:cNvPr>
          <p:cNvSpPr/>
          <p:nvPr/>
        </p:nvSpPr>
        <p:spPr>
          <a:xfrm>
            <a:off x="0" y="0"/>
            <a:ext cx="3611102" cy="3611102"/>
          </a:xfrm>
          <a:custGeom>
            <a:avLst/>
            <a:gdLst>
              <a:gd name="f0" fmla="val 10800000"/>
              <a:gd name="f1" fmla="val 5400000"/>
              <a:gd name="f2" fmla="val 180"/>
              <a:gd name="f3" fmla="val w"/>
              <a:gd name="f4" fmla="val h"/>
              <a:gd name="f5" fmla="val 0"/>
              <a:gd name="f6" fmla="val 1167493"/>
              <a:gd name="f7" fmla="val 522704"/>
              <a:gd name="f8" fmla="+- 0 0 -90"/>
              <a:gd name="f9" fmla="*/ f3 1 1167493"/>
              <a:gd name="f10" fmla="*/ f4 1 1167493"/>
              <a:gd name="f11" fmla="val f5"/>
              <a:gd name="f12" fmla="val f6"/>
              <a:gd name="f13" fmla="*/ f8 f0 1"/>
              <a:gd name="f14" fmla="+- f12 0 f11"/>
              <a:gd name="f15" fmla="*/ f13 1 f2"/>
              <a:gd name="f16" fmla="*/ f14 1 1167493"/>
              <a:gd name="f17" fmla="*/ 0 f14 1"/>
              <a:gd name="f18" fmla="*/ 1167493 f14 1"/>
              <a:gd name="f19" fmla="+- f15 0 f1"/>
              <a:gd name="f20" fmla="*/ f17 1 1167493"/>
              <a:gd name="f21" fmla="*/ f18 1 1167493"/>
              <a:gd name="f22" fmla="*/ f11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0" y="f33"/>
              </a:cxn>
              <a:cxn ang="f19">
                <a:pos x="f30" y="f31"/>
              </a:cxn>
            </a:cxnLst>
            <a:rect l="f26" t="f29" r="f27" b="f28"/>
            <a:pathLst>
              <a:path w="1167493" h="1167493">
                <a:moveTo>
                  <a:pt x="f5" y="f5"/>
                </a:moveTo>
                <a:lnTo>
                  <a:pt x="f6" y="f5"/>
                </a:lnTo>
                <a:cubicBezTo>
                  <a:pt x="f7" y="f5"/>
                  <a:pt x="f5" y="f7"/>
                  <a:pt x="f5" y="f6"/>
                </a:cubicBez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4" name="Freeform 4">
            <a:extLst>
              <a:ext uri="{FF2B5EF4-FFF2-40B4-BE49-F238E27FC236}">
                <a16:creationId xmlns:a16="http://schemas.microsoft.com/office/drawing/2014/main" id="{0FD67BD1-5BA0-8A61-652D-C6557DF26623}"/>
              </a:ext>
              <a:ext uri="{C183D7F6-B498-43B3-948B-1728B52AA6E4}">
                <adec:decorative xmlns:adec="http://schemas.microsoft.com/office/drawing/2017/decorative" val="1"/>
              </a:ext>
            </a:extLst>
          </p:cNvPr>
          <p:cNvSpPr/>
          <p:nvPr userDrawn="1"/>
        </p:nvSpPr>
        <p:spPr>
          <a:xfrm>
            <a:off x="0" y="3246897"/>
            <a:ext cx="3611102" cy="361110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9" name="Title 1">
            <a:extLst>
              <a:ext uri="{FF2B5EF4-FFF2-40B4-BE49-F238E27FC236}">
                <a16:creationId xmlns:a16="http://schemas.microsoft.com/office/drawing/2014/main" id="{804A4F07-3590-E7C5-DEEE-1C0DD3131983}"/>
              </a:ext>
            </a:extLst>
          </p:cNvPr>
          <p:cNvSpPr txBox="1">
            <a:spLocks noGrp="1"/>
          </p:cNvSpPr>
          <p:nvPr>
            <p:ph type="title"/>
          </p:nvPr>
        </p:nvSpPr>
        <p:spPr>
          <a:xfrm>
            <a:off x="1167487" y="1371600"/>
            <a:ext cx="5486400" cy="4114800"/>
          </a:xfrm>
        </p:spPr>
        <p:txBody>
          <a:bodyPr/>
          <a:lstStyle>
            <a:lvl1pPr>
              <a:defRPr sz="6000" b="1"/>
            </a:lvl1pPr>
          </a:lstStyle>
          <a:p>
            <a:pPr lvl="0"/>
            <a:r>
              <a:rPr lang="en-US"/>
              <a:t>Click to add title</a:t>
            </a:r>
          </a:p>
        </p:txBody>
      </p:sp>
      <p:sp>
        <p:nvSpPr>
          <p:cNvPr id="10" name="Picture Placeholder 14">
            <a:extLst>
              <a:ext uri="{FF2B5EF4-FFF2-40B4-BE49-F238E27FC236}">
                <a16:creationId xmlns:a16="http://schemas.microsoft.com/office/drawing/2014/main" id="{EEB45BB4-146A-010B-B883-E59969A0D44D}"/>
              </a:ext>
            </a:extLst>
          </p:cNvPr>
          <p:cNvSpPr txBox="1">
            <a:spLocks noGrp="1"/>
          </p:cNvSpPr>
          <p:nvPr>
            <p:ph type="pic" idx="4294967295"/>
          </p:nvPr>
        </p:nvSpPr>
        <p:spPr>
          <a:xfrm>
            <a:off x="7183434" y="1168402"/>
            <a:ext cx="4500557" cy="4521195"/>
          </a:xfrm>
          <a:solidFill>
            <a:schemeClr val="bg1">
              <a:lumMod val="95000"/>
            </a:schemeClr>
          </a:solidFill>
        </p:spPr>
        <p:txBody>
          <a:bodyPr anchorCtr="1"/>
          <a:lstStyle>
            <a:lvl1pPr marL="0" indent="0" algn="ctr">
              <a:buNone/>
              <a:defRPr sz="2000"/>
            </a:lvl1pPr>
          </a:lstStyle>
          <a:p>
            <a:pPr lvl="0"/>
            <a:r>
              <a:rPr lang="en-US"/>
              <a:t>Click icon to add picture</a:t>
            </a:r>
          </a:p>
        </p:txBody>
      </p:sp>
      <p:pic>
        <p:nvPicPr>
          <p:cNvPr id="14" name="Picture 13">
            <a:extLst>
              <a:ext uri="{FF2B5EF4-FFF2-40B4-BE49-F238E27FC236}">
                <a16:creationId xmlns:a16="http://schemas.microsoft.com/office/drawing/2014/main" id="{C2327A15-839F-34FC-2C90-907BEBB8D9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394" y="6382050"/>
            <a:ext cx="1385597" cy="331129"/>
          </a:xfrm>
          <a:prstGeom prst="rect">
            <a:avLst/>
          </a:prstGeom>
        </p:spPr>
      </p:pic>
      <p:sp>
        <p:nvSpPr>
          <p:cNvPr id="5" name="Block Arc 4">
            <a:extLst>
              <a:ext uri="{FF2B5EF4-FFF2-40B4-BE49-F238E27FC236}">
                <a16:creationId xmlns:a16="http://schemas.microsoft.com/office/drawing/2014/main" id="{DC99EF9D-1538-F959-3B74-551DD0B4EF6D}"/>
              </a:ext>
              <a:ext uri="{C183D7F6-B498-43B3-948B-1728B52AA6E4}">
                <adec:decorative xmlns:adec="http://schemas.microsoft.com/office/drawing/2017/decorative" val="1"/>
              </a:ext>
            </a:extLst>
          </p:cNvPr>
          <p:cNvSpPr/>
          <p:nvPr userDrawn="1"/>
        </p:nvSpPr>
        <p:spPr>
          <a:xfrm rot="10800000">
            <a:off x="9869214" y="-1120813"/>
            <a:ext cx="2322786" cy="2241625"/>
          </a:xfrm>
          <a:prstGeom prst="blockArc">
            <a:avLst/>
          </a:prstGeom>
          <a:solidFill>
            <a:srgbClr val="56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6BDBD"/>
              </a:solidFill>
            </a:endParaRPr>
          </a:p>
        </p:txBody>
      </p:sp>
    </p:spTree>
    <p:extLst>
      <p:ext uri="{BB962C8B-B14F-4D97-AF65-F5344CB8AC3E}">
        <p14:creationId xmlns:p14="http://schemas.microsoft.com/office/powerpoint/2010/main" val="763331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Left and Decorative Right">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B972C2CC-2F82-ED26-7758-EAD077B4EC05}"/>
              </a:ext>
              <a:ext uri="{C183D7F6-B498-43B3-948B-1728B52AA6E4}">
                <adec:decorative xmlns:adec="http://schemas.microsoft.com/office/drawing/2017/decorative" val="1"/>
              </a:ext>
            </a:extLst>
          </p:cNvPr>
          <p:cNvSpPr/>
          <p:nvPr/>
        </p:nvSpPr>
        <p:spPr>
          <a:xfrm flipH="1">
            <a:off x="8580894" y="0"/>
            <a:ext cx="3611102" cy="3611102"/>
          </a:xfrm>
          <a:custGeom>
            <a:avLst/>
            <a:gdLst>
              <a:gd name="f0" fmla="val 10800000"/>
              <a:gd name="f1" fmla="val 5400000"/>
              <a:gd name="f2" fmla="val 180"/>
              <a:gd name="f3" fmla="val w"/>
              <a:gd name="f4" fmla="val h"/>
              <a:gd name="f5" fmla="val 0"/>
              <a:gd name="f6" fmla="val 1167493"/>
              <a:gd name="f7" fmla="val 522704"/>
              <a:gd name="f8" fmla="+- 0 0 -90"/>
              <a:gd name="f9" fmla="*/ f3 1 1167493"/>
              <a:gd name="f10" fmla="*/ f4 1 1167493"/>
              <a:gd name="f11" fmla="val f5"/>
              <a:gd name="f12" fmla="val f6"/>
              <a:gd name="f13" fmla="*/ f8 f0 1"/>
              <a:gd name="f14" fmla="+- f12 0 f11"/>
              <a:gd name="f15" fmla="*/ f13 1 f2"/>
              <a:gd name="f16" fmla="*/ f14 1 1167493"/>
              <a:gd name="f17" fmla="*/ 0 f14 1"/>
              <a:gd name="f18" fmla="*/ 1167493 f14 1"/>
              <a:gd name="f19" fmla="+- f15 0 f1"/>
              <a:gd name="f20" fmla="*/ f17 1 1167493"/>
              <a:gd name="f21" fmla="*/ f18 1 1167493"/>
              <a:gd name="f22" fmla="*/ f11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0" y="f33"/>
              </a:cxn>
              <a:cxn ang="f19">
                <a:pos x="f30" y="f31"/>
              </a:cxn>
            </a:cxnLst>
            <a:rect l="f26" t="f29" r="f27" b="f28"/>
            <a:pathLst>
              <a:path w="1167493" h="1167493">
                <a:moveTo>
                  <a:pt x="f5" y="f5"/>
                </a:moveTo>
                <a:lnTo>
                  <a:pt x="f6" y="f5"/>
                </a:lnTo>
                <a:cubicBezTo>
                  <a:pt x="f7" y="f5"/>
                  <a:pt x="f5" y="f7"/>
                  <a:pt x="f5" y="f6"/>
                </a:cubicBez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4" name="Freeform 4">
            <a:extLst>
              <a:ext uri="{FF2B5EF4-FFF2-40B4-BE49-F238E27FC236}">
                <a16:creationId xmlns:a16="http://schemas.microsoft.com/office/drawing/2014/main" id="{08A2ABB9-6CD5-A67F-B7FD-47B6E0942515}"/>
              </a:ext>
              <a:ext uri="{C183D7F6-B498-43B3-948B-1728B52AA6E4}">
                <adec:decorative xmlns:adec="http://schemas.microsoft.com/office/drawing/2017/decorative" val="1"/>
              </a:ext>
            </a:extLst>
          </p:cNvPr>
          <p:cNvSpPr/>
          <p:nvPr/>
        </p:nvSpPr>
        <p:spPr>
          <a:xfrm flipH="1">
            <a:off x="8580894" y="3246897"/>
            <a:ext cx="3611102" cy="361110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9" name="Title 1">
            <a:extLst>
              <a:ext uri="{FF2B5EF4-FFF2-40B4-BE49-F238E27FC236}">
                <a16:creationId xmlns:a16="http://schemas.microsoft.com/office/drawing/2014/main" id="{4BFB38FD-643D-AB63-AC59-5255F35C32AF}"/>
              </a:ext>
            </a:extLst>
          </p:cNvPr>
          <p:cNvSpPr txBox="1">
            <a:spLocks noGrp="1"/>
          </p:cNvSpPr>
          <p:nvPr>
            <p:ph type="title"/>
          </p:nvPr>
        </p:nvSpPr>
        <p:spPr>
          <a:xfrm>
            <a:off x="5943600" y="457200"/>
            <a:ext cx="5120640" cy="3200400"/>
          </a:xfrm>
        </p:spPr>
        <p:txBody>
          <a:bodyPr anchor="b"/>
          <a:lstStyle>
            <a:lvl1pPr>
              <a:defRPr sz="6000" b="1"/>
            </a:lvl1pPr>
          </a:lstStyle>
          <a:p>
            <a:pPr lvl="0"/>
            <a:r>
              <a:rPr lang="en-US"/>
              <a:t>Click to add title</a:t>
            </a:r>
          </a:p>
        </p:txBody>
      </p:sp>
      <p:sp>
        <p:nvSpPr>
          <p:cNvPr id="16" name="Text Placeholder 15">
            <a:extLst>
              <a:ext uri="{FF2B5EF4-FFF2-40B4-BE49-F238E27FC236}">
                <a16:creationId xmlns:a16="http://schemas.microsoft.com/office/drawing/2014/main" id="{CF5EBBA8-4382-EBB6-FBE0-C6BF274AA912}"/>
              </a:ext>
            </a:extLst>
          </p:cNvPr>
          <p:cNvSpPr>
            <a:spLocks noGrp="1"/>
          </p:cNvSpPr>
          <p:nvPr>
            <p:ph type="body" sz="quarter" idx="10"/>
          </p:nvPr>
        </p:nvSpPr>
        <p:spPr>
          <a:xfrm>
            <a:off x="5943600" y="3776663"/>
            <a:ext cx="5121275" cy="1044575"/>
          </a:xfrm>
        </p:spPr>
        <p:txBody>
          <a:bodyPr/>
          <a:lstStyle>
            <a:lvl1pPr marL="0" indent="0">
              <a:buNone/>
              <a:defRPr/>
            </a:lvl1pPr>
          </a:lstStyle>
          <a:p>
            <a:pPr lvl="0"/>
            <a:r>
              <a:rPr lang="en-US"/>
              <a:t>Click to edit Master text styles</a:t>
            </a:r>
          </a:p>
        </p:txBody>
      </p:sp>
      <p:sp>
        <p:nvSpPr>
          <p:cNvPr id="11" name="Picture Placeholder 14">
            <a:extLst>
              <a:ext uri="{FF2B5EF4-FFF2-40B4-BE49-F238E27FC236}">
                <a16:creationId xmlns:a16="http://schemas.microsoft.com/office/drawing/2014/main" id="{744623D1-92B0-F396-DCDF-64DB14E0106F}"/>
              </a:ext>
            </a:extLst>
          </p:cNvPr>
          <p:cNvSpPr txBox="1">
            <a:spLocks noGrp="1"/>
          </p:cNvSpPr>
          <p:nvPr>
            <p:ph type="pic" idx="4294967295"/>
          </p:nvPr>
        </p:nvSpPr>
        <p:spPr>
          <a:xfrm>
            <a:off x="904241" y="1157228"/>
            <a:ext cx="4500557" cy="4521195"/>
          </a:xfrm>
          <a:solidFill>
            <a:schemeClr val="bg1">
              <a:lumMod val="95000"/>
            </a:schemeClr>
          </a:solidFill>
        </p:spPr>
        <p:txBody>
          <a:bodyPr anchorCtr="1"/>
          <a:lstStyle>
            <a:lvl1pPr marL="0" indent="0" algn="ctr">
              <a:buNone/>
              <a:defRPr sz="2000"/>
            </a:lvl1pPr>
          </a:lstStyle>
          <a:p>
            <a:pPr lvl="0"/>
            <a:r>
              <a:rPr lang="en-US"/>
              <a:t>Click icon to add picture</a:t>
            </a:r>
          </a:p>
        </p:txBody>
      </p:sp>
      <p:pic>
        <p:nvPicPr>
          <p:cNvPr id="17" name="Picture 16">
            <a:extLst>
              <a:ext uri="{FF2B5EF4-FFF2-40B4-BE49-F238E27FC236}">
                <a16:creationId xmlns:a16="http://schemas.microsoft.com/office/drawing/2014/main" id="{F2FBA804-2516-4F44-B6A3-140F6E8E1EB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442" y="6307539"/>
            <a:ext cx="1385597" cy="331129"/>
          </a:xfrm>
          <a:prstGeom prst="rect">
            <a:avLst/>
          </a:prstGeom>
        </p:spPr>
      </p:pic>
      <p:sp>
        <p:nvSpPr>
          <p:cNvPr id="5" name="Block Arc 4">
            <a:extLst>
              <a:ext uri="{FF2B5EF4-FFF2-40B4-BE49-F238E27FC236}">
                <a16:creationId xmlns:a16="http://schemas.microsoft.com/office/drawing/2014/main" id="{BC43BA34-B856-48AB-8E61-1EC809EE0425}"/>
              </a:ext>
              <a:ext uri="{C183D7F6-B498-43B3-948B-1728B52AA6E4}">
                <adec:decorative xmlns:adec="http://schemas.microsoft.com/office/drawing/2017/decorative" val="1"/>
              </a:ext>
            </a:extLst>
          </p:cNvPr>
          <p:cNvSpPr/>
          <p:nvPr userDrawn="1"/>
        </p:nvSpPr>
        <p:spPr>
          <a:xfrm rot="10800000">
            <a:off x="0" y="-1120813"/>
            <a:ext cx="2322786" cy="2241625"/>
          </a:xfrm>
          <a:prstGeom prst="blockArc">
            <a:avLst/>
          </a:prstGeom>
          <a:solidFill>
            <a:srgbClr val="56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6BDBD"/>
              </a:solidFill>
            </a:endParaRPr>
          </a:p>
        </p:txBody>
      </p:sp>
    </p:spTree>
    <p:extLst>
      <p:ext uri="{BB962C8B-B14F-4D97-AF65-F5344CB8AC3E}">
        <p14:creationId xmlns:p14="http://schemas.microsoft.com/office/powerpoint/2010/main" val="405034653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lue Backgroun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74DA83AC-D13A-1814-B6C4-7B4CC1A2B05B}"/>
              </a:ext>
              <a:ext uri="{C183D7F6-B498-43B3-948B-1728B52AA6E4}">
                <adec:decorative xmlns:adec="http://schemas.microsoft.com/office/drawing/2017/decorative" val="1"/>
              </a:ext>
            </a:extLst>
          </p:cNvPr>
          <p:cNvSpPr/>
          <p:nvPr/>
        </p:nvSpPr>
        <p:spPr>
          <a:xfrm>
            <a:off x="0" y="2286000"/>
            <a:ext cx="12208821" cy="4572000"/>
          </a:xfrm>
          <a:prstGeom prst="rect">
            <a:avLst/>
          </a:pr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4" name="Freeform 11">
            <a:extLst>
              <a:ext uri="{FF2B5EF4-FFF2-40B4-BE49-F238E27FC236}">
                <a16:creationId xmlns:a16="http://schemas.microsoft.com/office/drawing/2014/main" id="{175A8D4D-628B-9E09-852F-C98F3C23F540}"/>
              </a:ext>
              <a:ext uri="{C183D7F6-B498-43B3-948B-1728B52AA6E4}">
                <adec:decorative xmlns:adec="http://schemas.microsoft.com/office/drawing/2017/decorative" val="1"/>
              </a:ext>
            </a:extLst>
          </p:cNvPr>
          <p:cNvSpPr/>
          <p:nvPr/>
        </p:nvSpPr>
        <p:spPr>
          <a:xfrm flipH="1">
            <a:off x="8597719" y="3268413"/>
            <a:ext cx="3611102" cy="361110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chemeClr val="bg1">
              <a:lumMod val="95000"/>
            </a:scheme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6" name="Freeform 14">
            <a:extLst>
              <a:ext uri="{FF2B5EF4-FFF2-40B4-BE49-F238E27FC236}">
                <a16:creationId xmlns:a16="http://schemas.microsoft.com/office/drawing/2014/main" id="{7F19AA5E-6462-429A-0CB1-B6F725630AFF}"/>
              </a:ext>
              <a:ext uri="{C183D7F6-B498-43B3-948B-1728B52AA6E4}">
                <adec:decorative xmlns:adec="http://schemas.microsoft.com/office/drawing/2017/decorative" val="1"/>
              </a:ext>
            </a:extLst>
          </p:cNvPr>
          <p:cNvSpPr/>
          <p:nvPr/>
        </p:nvSpPr>
        <p:spPr>
          <a:xfrm rot="5400013" flipH="1" flipV="1">
            <a:off x="10344094" y="438099"/>
            <a:ext cx="2286000" cy="1409803"/>
          </a:xfrm>
          <a:custGeom>
            <a:avLst/>
            <a:gdLst>
              <a:gd name="f0" fmla="val 10800000"/>
              <a:gd name="f1" fmla="val 5400000"/>
              <a:gd name="f2" fmla="val 180"/>
              <a:gd name="f3" fmla="val w"/>
              <a:gd name="f4" fmla="val h"/>
              <a:gd name="f5" fmla="val 0"/>
              <a:gd name="f6" fmla="val 1881641"/>
              <a:gd name="f7" fmla="val 1167493"/>
              <a:gd name="f8" fmla="val 1167473"/>
              <a:gd name="f9" fmla="val 522704"/>
              <a:gd name="f10" fmla="val 644789"/>
              <a:gd name="f11" fmla="val 714149"/>
              <a:gd name="f12" fmla="val 1318639"/>
              <a:gd name="f13" fmla="val 1815827"/>
              <a:gd name="f14" fmla="val 459408"/>
              <a:gd name="f15" fmla="val 1875614"/>
              <a:gd name="f16" fmla="val 1048124"/>
              <a:gd name="f17" fmla="+- 0 0 -90"/>
              <a:gd name="f18" fmla="*/ f3 1 1881641"/>
              <a:gd name="f19" fmla="*/ f4 1 1167493"/>
              <a:gd name="f20" fmla="val f5"/>
              <a:gd name="f21" fmla="val f6"/>
              <a:gd name="f22" fmla="val f7"/>
              <a:gd name="f23" fmla="*/ f17 f0 1"/>
              <a:gd name="f24" fmla="+- f22 0 f20"/>
              <a:gd name="f25" fmla="+- f21 0 f20"/>
              <a:gd name="f26" fmla="*/ f23 1 f2"/>
              <a:gd name="f27" fmla="*/ f25 1 1881641"/>
              <a:gd name="f28" fmla="*/ f24 1 1167493"/>
              <a:gd name="f29" fmla="*/ 1881641 f25 1"/>
              <a:gd name="f30" fmla="*/ 1167473 f24 1"/>
              <a:gd name="f31" fmla="*/ 1167493 f24 1"/>
              <a:gd name="f32" fmla="*/ 1167493 f25 1"/>
              <a:gd name="f33" fmla="*/ 0 f25 1"/>
              <a:gd name="f34" fmla="*/ 0 f24 1"/>
              <a:gd name="f35" fmla="*/ 714149 f25 1"/>
              <a:gd name="f36" fmla="*/ 1875614 f25 1"/>
              <a:gd name="f37" fmla="*/ 1048124 f24 1"/>
              <a:gd name="f38" fmla="+- f26 0 f1"/>
              <a:gd name="f39" fmla="*/ f29 1 1881641"/>
              <a:gd name="f40" fmla="*/ f30 1 1167493"/>
              <a:gd name="f41" fmla="*/ f31 1 1167493"/>
              <a:gd name="f42" fmla="*/ f32 1 1881641"/>
              <a:gd name="f43" fmla="*/ f33 1 1881641"/>
              <a:gd name="f44" fmla="*/ f34 1 1167493"/>
              <a:gd name="f45" fmla="*/ f35 1 1881641"/>
              <a:gd name="f46" fmla="*/ f36 1 1881641"/>
              <a:gd name="f47" fmla="*/ f37 1 1167493"/>
              <a:gd name="f48" fmla="*/ f20 1 f27"/>
              <a:gd name="f49" fmla="*/ f21 1 f27"/>
              <a:gd name="f50" fmla="*/ f20 1 f28"/>
              <a:gd name="f51" fmla="*/ f22 1 f28"/>
              <a:gd name="f52" fmla="*/ f39 1 f27"/>
              <a:gd name="f53" fmla="*/ f40 1 f28"/>
              <a:gd name="f54" fmla="*/ f41 1 f28"/>
              <a:gd name="f55" fmla="*/ f42 1 f27"/>
              <a:gd name="f56" fmla="*/ f43 1 f27"/>
              <a:gd name="f57" fmla="*/ f44 1 f28"/>
              <a:gd name="f58" fmla="*/ f45 1 f27"/>
              <a:gd name="f59" fmla="*/ f46 1 f27"/>
              <a:gd name="f60" fmla="*/ f47 1 f28"/>
              <a:gd name="f61" fmla="*/ f48 f18 1"/>
              <a:gd name="f62" fmla="*/ f49 f18 1"/>
              <a:gd name="f63" fmla="*/ f51 f19 1"/>
              <a:gd name="f64" fmla="*/ f50 f19 1"/>
              <a:gd name="f65" fmla="*/ f52 f18 1"/>
              <a:gd name="f66" fmla="*/ f53 f19 1"/>
              <a:gd name="f67" fmla="*/ f54 f19 1"/>
              <a:gd name="f68" fmla="*/ f55 f18 1"/>
              <a:gd name="f69" fmla="*/ f56 f18 1"/>
              <a:gd name="f70" fmla="*/ f57 f19 1"/>
              <a:gd name="f71" fmla="*/ f58 f18 1"/>
              <a:gd name="f72" fmla="*/ f59 f18 1"/>
              <a:gd name="f73" fmla="*/ f60 f19 1"/>
            </a:gdLst>
            <a:ahLst/>
            <a:cxnLst>
              <a:cxn ang="3cd4">
                <a:pos x="hc" y="t"/>
              </a:cxn>
              <a:cxn ang="0">
                <a:pos x="r" y="vc"/>
              </a:cxn>
              <a:cxn ang="cd4">
                <a:pos x="hc" y="b"/>
              </a:cxn>
              <a:cxn ang="cd2">
                <a:pos x="l" y="vc"/>
              </a:cxn>
              <a:cxn ang="f38">
                <a:pos x="f65" y="f66"/>
              </a:cxn>
              <a:cxn ang="f38">
                <a:pos x="f65" y="f67"/>
              </a:cxn>
              <a:cxn ang="f38">
                <a:pos x="f68" y="f67"/>
              </a:cxn>
              <a:cxn ang="f38">
                <a:pos x="f69" y="f70"/>
              </a:cxn>
              <a:cxn ang="f38">
                <a:pos x="f71" y="f70"/>
              </a:cxn>
              <a:cxn ang="f38">
                <a:pos x="f72" y="f73"/>
              </a:cxn>
              <a:cxn ang="f38">
                <a:pos x="f65" y="f66"/>
              </a:cxn>
            </a:cxnLst>
            <a:rect l="f61" t="f64" r="f62" b="f63"/>
            <a:pathLst>
              <a:path w="1881641" h="1167493">
                <a:moveTo>
                  <a:pt x="f6" y="f8"/>
                </a:moveTo>
                <a:lnTo>
                  <a:pt x="f6" y="f7"/>
                </a:lnTo>
                <a:lnTo>
                  <a:pt x="f7" y="f7"/>
                </a:lnTo>
                <a:cubicBezTo>
                  <a:pt x="f9" y="f7"/>
                  <a:pt x="f5" y="f10"/>
                  <a:pt x="f5" y="f5"/>
                </a:cubicBezTo>
                <a:lnTo>
                  <a:pt x="f11" y="f5"/>
                </a:lnTo>
                <a:cubicBezTo>
                  <a:pt x="f12" y="f5"/>
                  <a:pt x="f13" y="f14"/>
                  <a:pt x="f15" y="f16"/>
                </a:cubicBezTo>
                <a:lnTo>
                  <a:pt x="f6" y="f8"/>
                </a:lnTo>
                <a:close/>
              </a:path>
            </a:pathLst>
          </a:custGeom>
          <a:solidFill>
            <a:srgbClr val="28406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7" name="Title 1">
            <a:extLst>
              <a:ext uri="{FF2B5EF4-FFF2-40B4-BE49-F238E27FC236}">
                <a16:creationId xmlns:a16="http://schemas.microsoft.com/office/drawing/2014/main" id="{F1B5FA89-9D58-EB36-084F-F8CDD86AF1AE}"/>
              </a:ext>
            </a:extLst>
          </p:cNvPr>
          <p:cNvSpPr txBox="1">
            <a:spLocks noGrp="1"/>
          </p:cNvSpPr>
          <p:nvPr>
            <p:ph type="title"/>
          </p:nvPr>
        </p:nvSpPr>
        <p:spPr>
          <a:xfrm>
            <a:off x="1167487" y="45089"/>
            <a:ext cx="9779178" cy="1600830"/>
          </a:xfrm>
        </p:spPr>
        <p:txBody>
          <a:bodyPr anchor="b"/>
          <a:lstStyle>
            <a:lvl1pPr>
              <a:defRPr sz="4200" b="1"/>
            </a:lvl1pPr>
          </a:lstStyle>
          <a:p>
            <a:pPr lvl="0"/>
            <a:r>
              <a:rPr lang="en-US"/>
              <a:t>Click to add title</a:t>
            </a:r>
          </a:p>
        </p:txBody>
      </p:sp>
      <p:sp>
        <p:nvSpPr>
          <p:cNvPr id="8" name="Content Placeholder 2">
            <a:extLst>
              <a:ext uri="{FF2B5EF4-FFF2-40B4-BE49-F238E27FC236}">
                <a16:creationId xmlns:a16="http://schemas.microsoft.com/office/drawing/2014/main" id="{98D5D8DC-D1BE-C909-C665-164F9902EF20}"/>
              </a:ext>
            </a:extLst>
          </p:cNvPr>
          <p:cNvSpPr txBox="1">
            <a:spLocks noGrp="1"/>
          </p:cNvSpPr>
          <p:nvPr>
            <p:ph idx="4294967295"/>
          </p:nvPr>
        </p:nvSpPr>
        <p:spPr>
          <a:xfrm>
            <a:off x="1166088" y="2652710"/>
            <a:ext cx="9780586" cy="3436936"/>
          </a:xfrm>
        </p:spPr>
        <p:txBody>
          <a:bodyPr>
            <a:normAutofit/>
          </a:bodyPr>
          <a:lstStyle>
            <a:lvl1pPr marL="342900" indent="-283464">
              <a:defRPr sz="2000">
                <a:solidFill>
                  <a:srgbClr val="FFFFFF"/>
                </a:solidFill>
              </a:defRPr>
            </a:lvl1pPr>
            <a:lvl2pPr marL="566928" indent="-283464">
              <a:spcBef>
                <a:spcPts val="1000"/>
              </a:spcBef>
              <a:defRPr sz="2000">
                <a:solidFill>
                  <a:srgbClr val="FFFFFF"/>
                </a:solidFill>
              </a:defRPr>
            </a:lvl2pPr>
            <a:lvl3pPr marL="850392" indent="-283464">
              <a:spcBef>
                <a:spcPts val="1000"/>
              </a:spcBef>
              <a:defRPr>
                <a:solidFill>
                  <a:srgbClr val="FFFFFF"/>
                </a:solidFill>
              </a:defRPr>
            </a:lvl3pPr>
            <a:lvl4pPr marL="1097280" indent="-283464">
              <a:spcBef>
                <a:spcPts val="1000"/>
              </a:spcBef>
              <a:defRPr sz="2000">
                <a:solidFill>
                  <a:srgbClr val="FFFFFF"/>
                </a:solidFill>
              </a:defRPr>
            </a:lvl4pPr>
            <a:lvl5pPr marL="1371600" indent="-283464">
              <a:spcBef>
                <a:spcPts val="1000"/>
              </a:spcBef>
              <a:defRPr sz="2000">
                <a:solidFill>
                  <a:srgbClr val="FFFFFF"/>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2D7AF0F2-E73C-EF07-74E8-036B5C1C83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2630" y="6309360"/>
            <a:ext cx="1385597" cy="331129"/>
          </a:xfrm>
          <a:prstGeom prst="rect">
            <a:avLst/>
          </a:prstGeom>
        </p:spPr>
      </p:pic>
      <p:sp>
        <p:nvSpPr>
          <p:cNvPr id="2" name="Block Arc 1">
            <a:extLst>
              <a:ext uri="{FF2B5EF4-FFF2-40B4-BE49-F238E27FC236}">
                <a16:creationId xmlns:a16="http://schemas.microsoft.com/office/drawing/2014/main" id="{A0D8A494-DD0F-8317-5BB8-578F9860FC63}"/>
              </a:ext>
              <a:ext uri="{C183D7F6-B498-43B3-948B-1728B52AA6E4}">
                <adec:decorative xmlns:adec="http://schemas.microsoft.com/office/drawing/2017/decorative" val="1"/>
              </a:ext>
            </a:extLst>
          </p:cNvPr>
          <p:cNvSpPr/>
          <p:nvPr userDrawn="1"/>
        </p:nvSpPr>
        <p:spPr>
          <a:xfrm rot="10800000">
            <a:off x="0" y="-1001419"/>
            <a:ext cx="2179782" cy="2021010"/>
          </a:xfrm>
          <a:prstGeom prst="blockArc">
            <a:avLst/>
          </a:prstGeom>
          <a:solidFill>
            <a:srgbClr val="56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283212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Blue Background">
    <p:spTree>
      <p:nvGrpSpPr>
        <p:cNvPr id="1" name=""/>
        <p:cNvGrpSpPr/>
        <p:nvPr/>
      </p:nvGrpSpPr>
      <p:grpSpPr>
        <a:xfrm>
          <a:off x="0" y="0"/>
          <a:ext cx="0" cy="0"/>
          <a:chOff x="0" y="0"/>
          <a:chExt cx="0" cy="0"/>
        </a:xfrm>
      </p:grpSpPr>
      <p:sp>
        <p:nvSpPr>
          <p:cNvPr id="3" name="Freeform 22">
            <a:extLst>
              <a:ext uri="{FF2B5EF4-FFF2-40B4-BE49-F238E27FC236}">
                <a16:creationId xmlns:a16="http://schemas.microsoft.com/office/drawing/2014/main" id="{1FCB5563-C6F7-B49C-6A9B-A8446AC87C95}"/>
              </a:ext>
              <a:ext uri="{C183D7F6-B498-43B3-948B-1728B52AA6E4}">
                <adec:decorative xmlns:adec="http://schemas.microsoft.com/office/drawing/2017/decorative" val="1"/>
              </a:ext>
            </a:extLst>
          </p:cNvPr>
          <p:cNvSpPr/>
          <p:nvPr/>
        </p:nvSpPr>
        <p:spPr>
          <a:xfrm>
            <a:off x="0" y="0"/>
            <a:ext cx="8025487" cy="6858000"/>
          </a:xfrm>
          <a:custGeom>
            <a:avLst/>
            <a:gdLst>
              <a:gd name="f0" fmla="val 10800000"/>
              <a:gd name="f1" fmla="val 5400000"/>
              <a:gd name="f2" fmla="val 180"/>
              <a:gd name="f3" fmla="val w"/>
              <a:gd name="f4" fmla="val h"/>
              <a:gd name="f5" fmla="val 0"/>
              <a:gd name="f6" fmla="val 8025490"/>
              <a:gd name="f7" fmla="val 6858000"/>
              <a:gd name="f8" fmla="val 4596490"/>
              <a:gd name="f9" fmla="val 6490274"/>
              <a:gd name="f10" fmla="val 1535216"/>
              <a:gd name="f11" fmla="val 3429000"/>
              <a:gd name="f12" fmla="val 5322784"/>
              <a:gd name="f13" fmla="+- 0 0 -90"/>
              <a:gd name="f14" fmla="*/ f3 1 8025490"/>
              <a:gd name="f15" fmla="*/ f4 1 6858000"/>
              <a:gd name="f16" fmla="val f5"/>
              <a:gd name="f17" fmla="val f6"/>
              <a:gd name="f18" fmla="val f7"/>
              <a:gd name="f19" fmla="*/ f13 f0 1"/>
              <a:gd name="f20" fmla="+- f18 0 f16"/>
              <a:gd name="f21" fmla="+- f17 0 f16"/>
              <a:gd name="f22" fmla="*/ f19 1 f2"/>
              <a:gd name="f23" fmla="*/ f21 1 8025490"/>
              <a:gd name="f24" fmla="*/ f20 1 6858000"/>
              <a:gd name="f25" fmla="*/ 0 f21 1"/>
              <a:gd name="f26" fmla="*/ 0 f20 1"/>
              <a:gd name="f27" fmla="*/ 4596490 f21 1"/>
              <a:gd name="f28" fmla="*/ 8025490 f21 1"/>
              <a:gd name="f29" fmla="*/ 3429000 f20 1"/>
              <a:gd name="f30" fmla="*/ 6858000 f20 1"/>
              <a:gd name="f31" fmla="+- f22 0 f1"/>
              <a:gd name="f32" fmla="*/ f25 1 8025490"/>
              <a:gd name="f33" fmla="*/ f26 1 6858000"/>
              <a:gd name="f34" fmla="*/ f27 1 8025490"/>
              <a:gd name="f35" fmla="*/ f28 1 8025490"/>
              <a:gd name="f36" fmla="*/ f29 1 6858000"/>
              <a:gd name="f37" fmla="*/ f30 1 6858000"/>
              <a:gd name="f38" fmla="*/ f16 1 f23"/>
              <a:gd name="f39" fmla="*/ f17 1 f23"/>
              <a:gd name="f40" fmla="*/ f16 1 f24"/>
              <a:gd name="f41" fmla="*/ f18 1 f24"/>
              <a:gd name="f42" fmla="*/ f32 1 f23"/>
              <a:gd name="f43" fmla="*/ f33 1 f24"/>
              <a:gd name="f44" fmla="*/ f34 1 f23"/>
              <a:gd name="f45" fmla="*/ f35 1 f23"/>
              <a:gd name="f46" fmla="*/ f36 1 f24"/>
              <a:gd name="f47" fmla="*/ f37 1 f24"/>
              <a:gd name="f48" fmla="*/ f38 f14 1"/>
              <a:gd name="f49" fmla="*/ f39 f14 1"/>
              <a:gd name="f50" fmla="*/ f41 f15 1"/>
              <a:gd name="f51" fmla="*/ f40 f15 1"/>
              <a:gd name="f52" fmla="*/ f42 f14 1"/>
              <a:gd name="f53" fmla="*/ f43 f15 1"/>
              <a:gd name="f54" fmla="*/ f44 f14 1"/>
              <a:gd name="f55" fmla="*/ f45 f14 1"/>
              <a:gd name="f56" fmla="*/ f46 f15 1"/>
              <a:gd name="f57" fmla="*/ f47 f15 1"/>
            </a:gdLst>
            <a:ahLst/>
            <a:cxnLst>
              <a:cxn ang="3cd4">
                <a:pos x="hc" y="t"/>
              </a:cxn>
              <a:cxn ang="0">
                <a:pos x="r" y="vc"/>
              </a:cxn>
              <a:cxn ang="cd4">
                <a:pos x="hc" y="b"/>
              </a:cxn>
              <a:cxn ang="cd2">
                <a:pos x="l" y="vc"/>
              </a:cxn>
              <a:cxn ang="f31">
                <a:pos x="f52" y="f53"/>
              </a:cxn>
              <a:cxn ang="f31">
                <a:pos x="f54" y="f53"/>
              </a:cxn>
              <a:cxn ang="f31">
                <a:pos x="f55" y="f56"/>
              </a:cxn>
              <a:cxn ang="f31">
                <a:pos x="f54" y="f57"/>
              </a:cxn>
              <a:cxn ang="f31">
                <a:pos x="f52" y="f57"/>
              </a:cxn>
            </a:cxnLst>
            <a:rect l="f48" t="f51" r="f49" b="f50"/>
            <a:pathLst>
              <a:path w="8025490" h="6858000">
                <a:moveTo>
                  <a:pt x="f5" y="f5"/>
                </a:moveTo>
                <a:lnTo>
                  <a:pt x="f8" y="f5"/>
                </a:lnTo>
                <a:cubicBezTo>
                  <a:pt x="f9" y="f5"/>
                  <a:pt x="f6" y="f10"/>
                  <a:pt x="f6" y="f11"/>
                </a:cubicBezTo>
                <a:cubicBezTo>
                  <a:pt x="f6" y="f12"/>
                  <a:pt x="f9" y="f7"/>
                  <a:pt x="f8" y="f7"/>
                </a:cubicBezTo>
                <a:lnTo>
                  <a:pt x="f5" y="f7"/>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7" name="Freeform 16">
            <a:extLst>
              <a:ext uri="{FF2B5EF4-FFF2-40B4-BE49-F238E27FC236}">
                <a16:creationId xmlns:a16="http://schemas.microsoft.com/office/drawing/2014/main" id="{E79534BA-1AE3-6B05-DE59-59B268F024F7}"/>
              </a:ext>
              <a:ext uri="{C183D7F6-B498-43B3-948B-1728B52AA6E4}">
                <adec:decorative xmlns:adec="http://schemas.microsoft.com/office/drawing/2017/decorative" val="1"/>
              </a:ext>
            </a:extLst>
          </p:cNvPr>
          <p:cNvSpPr/>
          <p:nvPr/>
        </p:nvSpPr>
        <p:spPr>
          <a:xfrm flipH="1">
            <a:off x="8580894" y="0"/>
            <a:ext cx="3611102" cy="3611102"/>
          </a:xfrm>
          <a:custGeom>
            <a:avLst/>
            <a:gdLst>
              <a:gd name="f0" fmla="val 10800000"/>
              <a:gd name="f1" fmla="val 5400000"/>
              <a:gd name="f2" fmla="val 180"/>
              <a:gd name="f3" fmla="val w"/>
              <a:gd name="f4" fmla="val h"/>
              <a:gd name="f5" fmla="val 0"/>
              <a:gd name="f6" fmla="val 1167493"/>
              <a:gd name="f7" fmla="val 522704"/>
              <a:gd name="f8" fmla="+- 0 0 -90"/>
              <a:gd name="f9" fmla="*/ f3 1 1167493"/>
              <a:gd name="f10" fmla="*/ f4 1 1167493"/>
              <a:gd name="f11" fmla="val f5"/>
              <a:gd name="f12" fmla="val f6"/>
              <a:gd name="f13" fmla="*/ f8 f0 1"/>
              <a:gd name="f14" fmla="+- f12 0 f11"/>
              <a:gd name="f15" fmla="*/ f13 1 f2"/>
              <a:gd name="f16" fmla="*/ f14 1 1167493"/>
              <a:gd name="f17" fmla="*/ 0 f14 1"/>
              <a:gd name="f18" fmla="*/ 1167493 f14 1"/>
              <a:gd name="f19" fmla="+- f15 0 f1"/>
              <a:gd name="f20" fmla="*/ f17 1 1167493"/>
              <a:gd name="f21" fmla="*/ f18 1 1167493"/>
              <a:gd name="f22" fmla="*/ f11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0" y="f33"/>
              </a:cxn>
              <a:cxn ang="f19">
                <a:pos x="f30" y="f31"/>
              </a:cxn>
            </a:cxnLst>
            <a:rect l="f26" t="f29" r="f27" b="f28"/>
            <a:pathLst>
              <a:path w="1167493" h="1167493">
                <a:moveTo>
                  <a:pt x="f5" y="f5"/>
                </a:moveTo>
                <a:lnTo>
                  <a:pt x="f6" y="f5"/>
                </a:lnTo>
                <a:cubicBezTo>
                  <a:pt x="f7" y="f5"/>
                  <a:pt x="f5" y="f7"/>
                  <a:pt x="f5" y="f6"/>
                </a:cubicBezTo>
                <a:lnTo>
                  <a:pt x="f5" y="f5"/>
                </a:lnTo>
                <a:close/>
              </a:path>
            </a:pathLst>
          </a:custGeom>
          <a:solidFill>
            <a:srgbClr val="28406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8" name="Freeform 17">
            <a:extLst>
              <a:ext uri="{FF2B5EF4-FFF2-40B4-BE49-F238E27FC236}">
                <a16:creationId xmlns:a16="http://schemas.microsoft.com/office/drawing/2014/main" id="{5A8C33AA-ECBE-1491-E865-5E3227B21E5F}"/>
              </a:ext>
              <a:ext uri="{C183D7F6-B498-43B3-948B-1728B52AA6E4}">
                <adec:decorative xmlns:adec="http://schemas.microsoft.com/office/drawing/2017/decorative" val="1"/>
              </a:ext>
            </a:extLst>
          </p:cNvPr>
          <p:cNvSpPr/>
          <p:nvPr/>
        </p:nvSpPr>
        <p:spPr>
          <a:xfrm flipH="1">
            <a:off x="8580894" y="3246897"/>
            <a:ext cx="3611102" cy="361110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rgbClr val="28406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9" name="Title 1">
            <a:extLst>
              <a:ext uri="{FF2B5EF4-FFF2-40B4-BE49-F238E27FC236}">
                <a16:creationId xmlns:a16="http://schemas.microsoft.com/office/drawing/2014/main" id="{DFB9FEF4-DE8D-E715-0DF5-D2F72F08D69C}"/>
              </a:ext>
            </a:extLst>
          </p:cNvPr>
          <p:cNvSpPr txBox="1">
            <a:spLocks noGrp="1"/>
          </p:cNvSpPr>
          <p:nvPr>
            <p:ph type="ctrTitle"/>
          </p:nvPr>
        </p:nvSpPr>
        <p:spPr>
          <a:xfrm>
            <a:off x="1167496" y="177549"/>
            <a:ext cx="6245909" cy="3269446"/>
          </a:xfrm>
        </p:spPr>
        <p:txBody>
          <a:bodyPr bIns="0" anchor="b"/>
          <a:lstStyle>
            <a:lvl1pPr>
              <a:defRPr sz="6000" b="1">
                <a:solidFill>
                  <a:srgbClr val="FFFFFF"/>
                </a:solidFill>
              </a:defRPr>
            </a:lvl1pPr>
          </a:lstStyle>
          <a:p>
            <a:pPr lvl="0"/>
            <a:r>
              <a:rPr lang="en-US"/>
              <a:t>Click to add title</a:t>
            </a:r>
          </a:p>
        </p:txBody>
      </p:sp>
      <p:sp>
        <p:nvSpPr>
          <p:cNvPr id="2" name="Block Arc 1">
            <a:extLst>
              <a:ext uri="{FF2B5EF4-FFF2-40B4-BE49-F238E27FC236}">
                <a16:creationId xmlns:a16="http://schemas.microsoft.com/office/drawing/2014/main" id="{069AE94A-6350-8467-1B44-693C9A6E2B59}"/>
              </a:ext>
              <a:ext uri="{C183D7F6-B498-43B3-948B-1728B52AA6E4}">
                <adec:decorative xmlns:adec="http://schemas.microsoft.com/office/drawing/2017/decorative" val="1"/>
              </a:ext>
            </a:extLst>
          </p:cNvPr>
          <p:cNvSpPr/>
          <p:nvPr userDrawn="1"/>
        </p:nvSpPr>
        <p:spPr>
          <a:xfrm>
            <a:off x="8580960" y="2125271"/>
            <a:ext cx="2761955" cy="2607457"/>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Block Arc 3">
            <a:extLst>
              <a:ext uri="{FF2B5EF4-FFF2-40B4-BE49-F238E27FC236}">
                <a16:creationId xmlns:a16="http://schemas.microsoft.com/office/drawing/2014/main" id="{9B28B1B0-8770-B436-8EE0-500C477B6453}"/>
              </a:ext>
              <a:ext uri="{C183D7F6-B498-43B3-948B-1728B52AA6E4}">
                <adec:decorative xmlns:adec="http://schemas.microsoft.com/office/drawing/2017/decorative" val="1"/>
              </a:ext>
            </a:extLst>
          </p:cNvPr>
          <p:cNvSpPr/>
          <p:nvPr userDrawn="1"/>
        </p:nvSpPr>
        <p:spPr>
          <a:xfrm rot="10800000">
            <a:off x="8580894" y="2154796"/>
            <a:ext cx="2761955" cy="2607457"/>
          </a:xfrm>
          <a:prstGeom prst="blockArc">
            <a:avLst/>
          </a:prstGeom>
          <a:solidFill>
            <a:srgbClr val="284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5">
            <a:extLst>
              <a:ext uri="{FF2B5EF4-FFF2-40B4-BE49-F238E27FC236}">
                <a16:creationId xmlns:a16="http://schemas.microsoft.com/office/drawing/2014/main" id="{E67945D7-96C5-2F30-E460-5558B4662CED}"/>
              </a:ext>
            </a:extLst>
          </p:cNvPr>
          <p:cNvSpPr>
            <a:spLocks noGrp="1"/>
          </p:cNvSpPr>
          <p:nvPr>
            <p:ph type="body" sz="quarter" idx="10"/>
          </p:nvPr>
        </p:nvSpPr>
        <p:spPr>
          <a:xfrm>
            <a:off x="1166747" y="3611563"/>
            <a:ext cx="6246878" cy="931862"/>
          </a:xfrm>
        </p:spPr>
        <p:txBody>
          <a:bodyPr/>
          <a:lstStyle>
            <a:lvl1pPr marL="0" indent="0">
              <a:buNone/>
              <a:defRPr sz="32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2350851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Decorative Right">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2FF2B743-DAA6-484A-2F1B-43943D727CE9}"/>
              </a:ext>
              <a:ext uri="{C183D7F6-B498-43B3-948B-1728B52AA6E4}">
                <adec:decorative xmlns:adec="http://schemas.microsoft.com/office/drawing/2017/decorative" val="1"/>
              </a:ext>
            </a:extLst>
          </p:cNvPr>
          <p:cNvSpPr/>
          <p:nvPr/>
        </p:nvSpPr>
        <p:spPr>
          <a:xfrm flipH="1">
            <a:off x="8580894" y="0"/>
            <a:ext cx="3611102" cy="3611102"/>
          </a:xfrm>
          <a:custGeom>
            <a:avLst/>
            <a:gdLst>
              <a:gd name="f0" fmla="val 10800000"/>
              <a:gd name="f1" fmla="val 5400000"/>
              <a:gd name="f2" fmla="val 180"/>
              <a:gd name="f3" fmla="val w"/>
              <a:gd name="f4" fmla="val h"/>
              <a:gd name="f5" fmla="val 0"/>
              <a:gd name="f6" fmla="val 1167493"/>
              <a:gd name="f7" fmla="val 522704"/>
              <a:gd name="f8" fmla="+- 0 0 -90"/>
              <a:gd name="f9" fmla="*/ f3 1 1167493"/>
              <a:gd name="f10" fmla="*/ f4 1 1167493"/>
              <a:gd name="f11" fmla="val f5"/>
              <a:gd name="f12" fmla="val f6"/>
              <a:gd name="f13" fmla="*/ f8 f0 1"/>
              <a:gd name="f14" fmla="+- f12 0 f11"/>
              <a:gd name="f15" fmla="*/ f13 1 f2"/>
              <a:gd name="f16" fmla="*/ f14 1 1167493"/>
              <a:gd name="f17" fmla="*/ 0 f14 1"/>
              <a:gd name="f18" fmla="*/ 1167493 f14 1"/>
              <a:gd name="f19" fmla="+- f15 0 f1"/>
              <a:gd name="f20" fmla="*/ f17 1 1167493"/>
              <a:gd name="f21" fmla="*/ f18 1 1167493"/>
              <a:gd name="f22" fmla="*/ f11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0" y="f33"/>
              </a:cxn>
              <a:cxn ang="f19">
                <a:pos x="f30" y="f31"/>
              </a:cxn>
            </a:cxnLst>
            <a:rect l="f26" t="f29" r="f27" b="f28"/>
            <a:pathLst>
              <a:path w="1167493" h="1167493">
                <a:moveTo>
                  <a:pt x="f5" y="f5"/>
                </a:moveTo>
                <a:lnTo>
                  <a:pt x="f6" y="f5"/>
                </a:lnTo>
                <a:cubicBezTo>
                  <a:pt x="f7" y="f5"/>
                  <a:pt x="f5" y="f7"/>
                  <a:pt x="f5" y="f6"/>
                </a:cubicBez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4" name="Freeform 4">
            <a:extLst>
              <a:ext uri="{FF2B5EF4-FFF2-40B4-BE49-F238E27FC236}">
                <a16:creationId xmlns:a16="http://schemas.microsoft.com/office/drawing/2014/main" id="{94E0C844-64C9-4E84-6DDB-AB739623DC10}"/>
              </a:ext>
              <a:ext uri="{C183D7F6-B498-43B3-948B-1728B52AA6E4}">
                <adec:decorative xmlns:adec="http://schemas.microsoft.com/office/drawing/2017/decorative" val="1"/>
              </a:ext>
            </a:extLst>
          </p:cNvPr>
          <p:cNvSpPr/>
          <p:nvPr/>
        </p:nvSpPr>
        <p:spPr>
          <a:xfrm flipH="1">
            <a:off x="8580894" y="3246897"/>
            <a:ext cx="3611102" cy="3611102"/>
          </a:xfrm>
          <a:custGeom>
            <a:avLst/>
            <a:gdLst>
              <a:gd name="f0" fmla="val 10800000"/>
              <a:gd name="f1" fmla="val 5400000"/>
              <a:gd name="f2" fmla="val 180"/>
              <a:gd name="f3" fmla="val w"/>
              <a:gd name="f4" fmla="val h"/>
              <a:gd name="f5" fmla="val 0"/>
              <a:gd name="f6" fmla="val 1167493"/>
              <a:gd name="f7" fmla="val 644789"/>
              <a:gd name="f8" fmla="val 522704"/>
              <a:gd name="f9" fmla="+- 0 0 -90"/>
              <a:gd name="f10" fmla="*/ f3 1 1167493"/>
              <a:gd name="f11" fmla="*/ f4 1 1167493"/>
              <a:gd name="f12" fmla="val f5"/>
              <a:gd name="f13" fmla="val f6"/>
              <a:gd name="f14" fmla="*/ f9 f0 1"/>
              <a:gd name="f15" fmla="+- f13 0 f12"/>
              <a:gd name="f16" fmla="*/ f14 1 f2"/>
              <a:gd name="f17" fmla="*/ f15 1 1167493"/>
              <a:gd name="f18" fmla="*/ 0 f15 1"/>
              <a:gd name="f19" fmla="*/ 1167493 f15 1"/>
              <a:gd name="f20" fmla="+- f16 0 f1"/>
              <a:gd name="f21" fmla="*/ f18 1 1167493"/>
              <a:gd name="f22" fmla="*/ f19 1 1167493"/>
              <a:gd name="f23" fmla="*/ f12 1 f17"/>
              <a:gd name="f24" fmla="*/ f13 1 f17"/>
              <a:gd name="f25" fmla="*/ f21 1 f17"/>
              <a:gd name="f26" fmla="*/ f22 1 f17"/>
              <a:gd name="f27" fmla="*/ f23 f10 1"/>
              <a:gd name="f28" fmla="*/ f24 f10 1"/>
              <a:gd name="f29" fmla="*/ f24 f11 1"/>
              <a:gd name="f30" fmla="*/ f23 f11 1"/>
              <a:gd name="f31" fmla="*/ f25 f10 1"/>
              <a:gd name="f32" fmla="*/ f25 f11 1"/>
              <a:gd name="f33" fmla="*/ f26 f10 1"/>
              <a:gd name="f34" fmla="*/ f26 f11 1"/>
            </a:gdLst>
            <a:ahLst/>
            <a:cxnLst>
              <a:cxn ang="3cd4">
                <a:pos x="hc" y="t"/>
              </a:cxn>
              <a:cxn ang="0">
                <a:pos x="r" y="vc"/>
              </a:cxn>
              <a:cxn ang="cd4">
                <a:pos x="hc" y="b"/>
              </a:cxn>
              <a:cxn ang="cd2">
                <a:pos x="l" y="vc"/>
              </a:cxn>
              <a:cxn ang="f20">
                <a:pos x="f31" y="f32"/>
              </a:cxn>
              <a:cxn ang="f20">
                <a:pos x="f33" y="f34"/>
              </a:cxn>
              <a:cxn ang="f20">
                <a:pos x="f31" y="f34"/>
              </a:cxn>
              <a:cxn ang="f20">
                <a:pos x="f31" y="f32"/>
              </a:cxn>
            </a:cxnLst>
            <a:rect l="f27" t="f30" r="f28" b="f29"/>
            <a:pathLst>
              <a:path w="1167493" h="1167493">
                <a:moveTo>
                  <a:pt x="f5" y="f5"/>
                </a:moveTo>
                <a:cubicBezTo>
                  <a:pt x="f5" y="f7"/>
                  <a:pt x="f8" y="f6"/>
                  <a:pt x="f6" y="f6"/>
                </a:cubicBezTo>
                <a:lnTo>
                  <a:pt x="f5" y="f6"/>
                </a:lnTo>
                <a:lnTo>
                  <a:pt x="f5" y="f5"/>
                </a:lnTo>
                <a:close/>
              </a:path>
            </a:pathLst>
          </a:custGeom>
          <a:solidFill>
            <a:srgbClr val="2E69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anose="020B0604020202020204" pitchFamily="34" charset="0"/>
            </a:endParaRPr>
          </a:p>
        </p:txBody>
      </p:sp>
      <p:sp>
        <p:nvSpPr>
          <p:cNvPr id="9" name="Title 1">
            <a:extLst>
              <a:ext uri="{FF2B5EF4-FFF2-40B4-BE49-F238E27FC236}">
                <a16:creationId xmlns:a16="http://schemas.microsoft.com/office/drawing/2014/main" id="{3B94CC71-F04D-88CB-2A17-4DB6BEA1ECA3}"/>
              </a:ext>
            </a:extLst>
          </p:cNvPr>
          <p:cNvSpPr txBox="1">
            <a:spLocks noGrp="1"/>
          </p:cNvSpPr>
          <p:nvPr>
            <p:ph type="title"/>
          </p:nvPr>
        </p:nvSpPr>
        <p:spPr>
          <a:xfrm>
            <a:off x="1167487" y="136529"/>
            <a:ext cx="9601200" cy="1653372"/>
          </a:xfrm>
        </p:spPr>
        <p:txBody>
          <a:bodyPr anchor="b"/>
          <a:lstStyle>
            <a:lvl1pPr>
              <a:defRPr sz="4200" b="1"/>
            </a:lvl1pPr>
          </a:lstStyle>
          <a:p>
            <a:pPr lvl="0"/>
            <a:r>
              <a:rPr lang="en-US"/>
              <a:t>Click to add title</a:t>
            </a:r>
          </a:p>
        </p:txBody>
      </p:sp>
      <p:sp>
        <p:nvSpPr>
          <p:cNvPr id="10" name="Content Placeholder 2">
            <a:extLst>
              <a:ext uri="{FF2B5EF4-FFF2-40B4-BE49-F238E27FC236}">
                <a16:creationId xmlns:a16="http://schemas.microsoft.com/office/drawing/2014/main" id="{5F725F45-67E3-3EC1-1AE3-34C1AD6EC0C0}"/>
              </a:ext>
            </a:extLst>
          </p:cNvPr>
          <p:cNvSpPr txBox="1">
            <a:spLocks noGrp="1"/>
          </p:cNvSpPr>
          <p:nvPr>
            <p:ph idx="4294967295"/>
          </p:nvPr>
        </p:nvSpPr>
        <p:spPr>
          <a:xfrm>
            <a:off x="1167496" y="2023987"/>
            <a:ext cx="4663440" cy="3332832"/>
          </a:xfrm>
        </p:spPr>
        <p:txBody>
          <a:bodyPr>
            <a:normAutofit/>
          </a:bodyPr>
          <a:lstStyle>
            <a:lvl1pPr marL="0" indent="0">
              <a:buNone/>
              <a:defRPr sz="2000"/>
            </a:lvl1pPr>
            <a:lvl2pPr marL="283464" indent="-283464">
              <a:spcBef>
                <a:spcPts val="1000"/>
              </a:spcBef>
              <a:defRPr sz="2000"/>
            </a:lvl2pPr>
            <a:lvl3pPr marL="566928" indent="-283464">
              <a:spcBef>
                <a:spcPts val="1000"/>
              </a:spcBef>
              <a:defRPr/>
            </a:lvl3pPr>
            <a:lvl4pPr marL="850392" indent="-283464">
              <a:spcBef>
                <a:spcPts val="1000"/>
              </a:spcBef>
              <a:defRPr sz="2000"/>
            </a:lvl4pPr>
            <a:lvl5pPr marL="1133856" indent="-283464">
              <a:spcBef>
                <a:spcPts val="1000"/>
              </a:spcBef>
              <a:defRPr sz="2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D146A3E-7AF9-7DFF-6B40-6603D261E901}"/>
              </a:ext>
            </a:extLst>
          </p:cNvPr>
          <p:cNvSpPr txBox="1">
            <a:spLocks noGrp="1"/>
          </p:cNvSpPr>
          <p:nvPr>
            <p:ph idx="4294967295"/>
          </p:nvPr>
        </p:nvSpPr>
        <p:spPr>
          <a:xfrm>
            <a:off x="6283235" y="2023987"/>
            <a:ext cx="4663440" cy="3332832"/>
          </a:xfrm>
        </p:spPr>
        <p:txBody>
          <a:bodyPr>
            <a:normAutofit/>
          </a:bodyPr>
          <a:lstStyle>
            <a:lvl1pPr marL="0" indent="0">
              <a:buNone/>
              <a:defRPr sz="2000"/>
            </a:lvl1pPr>
            <a:lvl2pPr marL="283464" indent="-283464">
              <a:spcBef>
                <a:spcPts val="1000"/>
              </a:spcBef>
              <a:defRPr sz="2000"/>
            </a:lvl2pPr>
            <a:lvl3pPr marL="566928" indent="-283464">
              <a:spcBef>
                <a:spcPts val="1000"/>
              </a:spcBef>
              <a:defRPr/>
            </a:lvl3pPr>
            <a:lvl4pPr marL="850392" indent="-283464">
              <a:spcBef>
                <a:spcPts val="1000"/>
              </a:spcBef>
              <a:defRPr sz="2000"/>
            </a:lvl4pPr>
            <a:lvl5pPr marL="1133856" indent="-283464">
              <a:spcBef>
                <a:spcPts val="1000"/>
              </a:spcBef>
              <a:defRPr sz="2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20DF4600-EA7E-677C-B7C9-9F7EF5FA14C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312" y="6309360"/>
            <a:ext cx="1385597" cy="331129"/>
          </a:xfrm>
          <a:prstGeom prst="rect">
            <a:avLst/>
          </a:prstGeom>
        </p:spPr>
      </p:pic>
      <p:sp>
        <p:nvSpPr>
          <p:cNvPr id="2" name="Block Arc 1">
            <a:extLst>
              <a:ext uri="{FF2B5EF4-FFF2-40B4-BE49-F238E27FC236}">
                <a16:creationId xmlns:a16="http://schemas.microsoft.com/office/drawing/2014/main" id="{454A1017-A568-7084-F1E5-C8C8FA9CBA79}"/>
              </a:ext>
              <a:ext uri="{C183D7F6-B498-43B3-948B-1728B52AA6E4}">
                <adec:decorative xmlns:adec="http://schemas.microsoft.com/office/drawing/2017/decorative" val="1"/>
              </a:ext>
            </a:extLst>
          </p:cNvPr>
          <p:cNvSpPr/>
          <p:nvPr userDrawn="1"/>
        </p:nvSpPr>
        <p:spPr>
          <a:xfrm rot="10800000">
            <a:off x="0" y="-1007452"/>
            <a:ext cx="2249214" cy="2014903"/>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46446E8E-70B2-B1F1-1D80-7E01305E1751}"/>
              </a:ext>
              <a:ext uri="{C183D7F6-B498-43B3-948B-1728B52AA6E4}">
                <adec:decorative xmlns:adec="http://schemas.microsoft.com/office/drawing/2017/decorative" val="1"/>
              </a:ext>
            </a:extLst>
          </p:cNvPr>
          <p:cNvSpPr/>
          <p:nvPr userDrawn="1"/>
        </p:nvSpPr>
        <p:spPr>
          <a:xfrm>
            <a:off x="7947499" y="5537574"/>
            <a:ext cx="1385597" cy="1298653"/>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id="{5765EEBB-1024-F2FD-46F6-1C4BAB0B281B}"/>
              </a:ext>
              <a:ext uri="{C183D7F6-B498-43B3-948B-1728B52AA6E4}">
                <adec:decorative xmlns:adec="http://schemas.microsoft.com/office/drawing/2017/decorative" val="1"/>
              </a:ext>
            </a:extLst>
          </p:cNvPr>
          <p:cNvSpPr/>
          <p:nvPr userDrawn="1"/>
        </p:nvSpPr>
        <p:spPr>
          <a:xfrm rot="10800000">
            <a:off x="7947436" y="5567102"/>
            <a:ext cx="1385597" cy="1298653"/>
          </a:xfrm>
          <a:prstGeom prst="blockArc">
            <a:avLst/>
          </a:prstGeom>
          <a:solidFill>
            <a:srgbClr val="284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36903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E24A7-FBFD-BE67-7286-88D0140DC367}"/>
              </a:ext>
            </a:extLst>
          </p:cNvPr>
          <p:cNvSpPr txBox="1">
            <a:spLocks noGrp="1"/>
          </p:cNvSpPr>
          <p:nvPr>
            <p:ph type="title"/>
          </p:nvPr>
        </p:nvSpPr>
        <p:spPr>
          <a:xfrm>
            <a:off x="381003" y="381003"/>
            <a:ext cx="11430000" cy="1325559"/>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3" name="Text Placeholder 2">
            <a:extLst>
              <a:ext uri="{FF2B5EF4-FFF2-40B4-BE49-F238E27FC236}">
                <a16:creationId xmlns:a16="http://schemas.microsoft.com/office/drawing/2014/main" id="{0E833326-04A4-CF14-667A-9371B05A417B}"/>
              </a:ext>
            </a:extLst>
          </p:cNvPr>
          <p:cNvSpPr txBox="1">
            <a:spLocks noGrp="1"/>
          </p:cNvSpPr>
          <p:nvPr>
            <p:ph type="body" idx="1"/>
          </p:nvPr>
        </p:nvSpPr>
        <p:spPr>
          <a:xfrm>
            <a:off x="381003" y="1825627"/>
            <a:ext cx="11430000" cy="4351336"/>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7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62" r:id="rId13"/>
    <p:sldLayoutId id="2147483663" r:id="rId14"/>
    <p:sldLayoutId id="2147483667" r:id="rId15"/>
    <p:sldLayoutId id="2147483669" r:id="rId16"/>
    <p:sldLayoutId id="2147483668" r:id="rId17"/>
    <p:sldLayoutId id="2147483665" r:id="rId18"/>
    <p:sldLayoutId id="2147483659" r:id="rId19"/>
    <p:sldLayoutId id="2147483660" r:id="rId20"/>
    <p:sldLayoutId id="2147483661" r:id="rId21"/>
  </p:sldLayoutIdLst>
  <p:txStyles>
    <p:titleStyle>
      <a:lvl1pPr marL="0" marR="0" lvl="0" indent="0" algn="l" defTabSz="914400" rtl="0" fontAlgn="auto" hangingPunct="1">
        <a:lnSpc>
          <a:spcPct val="80000"/>
        </a:lnSpc>
        <a:spcBef>
          <a:spcPts val="0"/>
        </a:spcBef>
        <a:spcAft>
          <a:spcPts val="0"/>
        </a:spcAft>
        <a:buNone/>
        <a:tabLst/>
        <a:defRPr lang="en-US" sz="4400" b="0" i="0" u="none" strike="noStrike" kern="1200" cap="none" spc="0" baseline="0">
          <a:solidFill>
            <a:srgbClr val="284063"/>
          </a:solidFill>
          <a:uFillTx/>
          <a:latin typeface="Arial" panose="020B060402020202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Courier New" panose="02070309020205020404" pitchFamily="49" charset="0"/>
        <a:buChar char="o"/>
        <a:tabLst/>
        <a:defRPr lang="en-US" sz="2400" b="0" i="0" u="none" strike="noStrike" kern="1200" cap="none" spc="0" baseline="0">
          <a:solidFill>
            <a:srgbClr val="000000"/>
          </a:solidFill>
          <a:uFillTx/>
          <a:latin typeface="Arial" panose="020B0604020202020204" pitchFamily="34" charset="0"/>
        </a:defRPr>
      </a:lvl2pPr>
      <a:lvl3pPr marL="1143000" marR="0" lvl="2" indent="-228600" algn="l" defTabSz="914400" rtl="0" fontAlgn="auto" hangingPunct="1">
        <a:lnSpc>
          <a:spcPct val="90000"/>
        </a:lnSpc>
        <a:spcBef>
          <a:spcPts val="500"/>
        </a:spcBef>
        <a:spcAft>
          <a:spcPts val="0"/>
        </a:spcAft>
        <a:buSzPct val="100000"/>
        <a:buFont typeface="Wingdings" panose="05000000000000000000" pitchFamily="2" charset="2"/>
        <a:buChar char="§"/>
        <a:tabLst/>
        <a:defRPr lang="en-US" sz="2000" b="0" i="0" u="none" strike="noStrike" kern="1200" cap="none" spc="0" baseline="0">
          <a:solidFill>
            <a:srgbClr val="000000"/>
          </a:solidFill>
          <a:uFillTx/>
          <a:latin typeface="Arial" panose="020B0604020202020204" pitchFamily="34" charset="0"/>
        </a:defRPr>
      </a:lvl3pPr>
      <a:lvl4pPr marL="1600200" marR="0" lvl="3" indent="-228600" algn="l" defTabSz="914400" rtl="0" fontAlgn="auto" hangingPunct="1">
        <a:lnSpc>
          <a:spcPct val="90000"/>
        </a:lnSpc>
        <a:spcBef>
          <a:spcPts val="500"/>
        </a:spcBef>
        <a:spcAft>
          <a:spcPts val="0"/>
        </a:spcAft>
        <a:buSzPct val="100000"/>
        <a:buFont typeface="Wingdings" panose="05000000000000000000" pitchFamily="2" charset="2"/>
        <a:buChar char="v"/>
        <a:tabLst/>
        <a:defRPr lang="en-US" sz="1800" b="0" i="0" u="none" strike="noStrike" kern="1200" cap="none" spc="0" baseline="0">
          <a:solidFill>
            <a:srgbClr val="000000"/>
          </a:solidFill>
          <a:uFillTx/>
          <a:latin typeface="Arial" panose="020B0604020202020204" pitchFamily="34" charset="0"/>
        </a:defRPr>
      </a:lvl4pPr>
      <a:lvl5pPr marL="2057400" marR="0" lvl="4" indent="-228600" algn="l" defTabSz="914400" rtl="0" fontAlgn="auto" hangingPunct="1">
        <a:lnSpc>
          <a:spcPct val="90000"/>
        </a:lnSpc>
        <a:spcBef>
          <a:spcPts val="500"/>
        </a:spcBef>
        <a:spcAft>
          <a:spcPts val="0"/>
        </a:spcAft>
        <a:buSzPct val="100000"/>
        <a:buFont typeface="Wingdings" panose="05000000000000000000" pitchFamily="2" charset="2"/>
        <a:buChar char="Ø"/>
        <a:tabLst/>
        <a:defRPr lang="en-US" sz="1800" b="0" i="0" u="none" strike="noStrike" kern="1200" cap="none" spc="0" baseline="0">
          <a:solidFill>
            <a:srgbClr val="000000"/>
          </a:solidFill>
          <a:uFillTx/>
          <a:latin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image" Target="../media/image19.svg"/><Relationship Id="rId5" Type="http://schemas.openxmlformats.org/officeDocument/2006/relationships/diagramQuickStyle" Target="../diagrams/quickStyle4.xml"/><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diagramLayout" Target="../diagrams/layout4.xml"/><Relationship Id="rId9" Type="http://schemas.openxmlformats.org/officeDocument/2006/relationships/image" Target="../media/image17.sv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42_4D71576B.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57698-9AC9-5BA6-325C-DE03304032C3}"/>
              </a:ext>
            </a:extLst>
          </p:cNvPr>
          <p:cNvSpPr>
            <a:spLocks noGrp="1"/>
          </p:cNvSpPr>
          <p:nvPr>
            <p:ph type="title"/>
          </p:nvPr>
        </p:nvSpPr>
        <p:spPr>
          <a:xfrm>
            <a:off x="1167496" y="232915"/>
            <a:ext cx="7801422" cy="3830128"/>
          </a:xfrm>
        </p:spPr>
        <p:txBody>
          <a:bodyPr/>
          <a:lstStyle/>
          <a:p>
            <a:r>
              <a:rPr lang="en-US" sz="5000">
                <a:latin typeface="Arial"/>
                <a:cs typeface="Arial"/>
              </a:rPr>
              <a:t>From Service to Success: Building a Veteran-Ready Organization</a:t>
            </a:r>
            <a:endParaRPr lang="en-US" sz="5000">
              <a:cs typeface="Arial"/>
            </a:endParaRPr>
          </a:p>
        </p:txBody>
      </p:sp>
      <p:sp>
        <p:nvSpPr>
          <p:cNvPr id="5" name="Text Placeholder 4">
            <a:extLst>
              <a:ext uri="{FF2B5EF4-FFF2-40B4-BE49-F238E27FC236}">
                <a16:creationId xmlns:a16="http://schemas.microsoft.com/office/drawing/2014/main" id="{EBEE4494-D084-636A-31D2-B0B2C5708D0F}"/>
              </a:ext>
            </a:extLst>
          </p:cNvPr>
          <p:cNvSpPr>
            <a:spLocks noGrp="1"/>
          </p:cNvSpPr>
          <p:nvPr>
            <p:ph type="body" sz="quarter" idx="10"/>
          </p:nvPr>
        </p:nvSpPr>
        <p:spPr>
          <a:xfrm>
            <a:off x="2486406" y="4806482"/>
            <a:ext cx="6200394" cy="962683"/>
          </a:xfrm>
        </p:spPr>
        <p:txBody>
          <a:bodyPr/>
          <a:lstStyle/>
          <a:p>
            <a:r>
              <a:rPr lang="en-US">
                <a:latin typeface="Arial"/>
                <a:cs typeface="Arial"/>
              </a:rPr>
              <a:t>Joe Punaro, </a:t>
            </a:r>
            <a:r>
              <a:rPr lang="en-US" err="1">
                <a:latin typeface="Arial"/>
                <a:cs typeface="Arial"/>
              </a:rPr>
              <a:t>Zeljana</a:t>
            </a:r>
            <a:r>
              <a:rPr lang="en-US">
                <a:latin typeface="Arial"/>
                <a:cs typeface="Arial"/>
              </a:rPr>
              <a:t> Manojlovic, Heather Kuzma</a:t>
            </a:r>
            <a:endParaRPr lang="en-US"/>
          </a:p>
        </p:txBody>
      </p:sp>
      <p:sp>
        <p:nvSpPr>
          <p:cNvPr id="6" name="Text Placeholder 5">
            <a:extLst>
              <a:ext uri="{FF2B5EF4-FFF2-40B4-BE49-F238E27FC236}">
                <a16:creationId xmlns:a16="http://schemas.microsoft.com/office/drawing/2014/main" id="{A21DDF4C-892E-308A-9835-FFE5D8332129}"/>
              </a:ext>
            </a:extLst>
          </p:cNvPr>
          <p:cNvSpPr>
            <a:spLocks noGrp="1"/>
          </p:cNvSpPr>
          <p:nvPr>
            <p:ph type="body" sz="quarter" idx="11"/>
          </p:nvPr>
        </p:nvSpPr>
        <p:spPr/>
        <p:txBody>
          <a:bodyPr/>
          <a:lstStyle/>
          <a:p>
            <a:r>
              <a:rPr lang="en-US">
                <a:latin typeface="Arial"/>
                <a:cs typeface="Arial"/>
              </a:rPr>
              <a:t>December 10, 2025</a:t>
            </a:r>
            <a:endParaRPr lang="en-US"/>
          </a:p>
        </p:txBody>
      </p:sp>
    </p:spTree>
    <p:extLst>
      <p:ext uri="{BB962C8B-B14F-4D97-AF65-F5344CB8AC3E}">
        <p14:creationId xmlns:p14="http://schemas.microsoft.com/office/powerpoint/2010/main" val="57992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B2CB1-A0FB-F8DF-855E-C8E268B493D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4424DE-82C8-9A7F-E57E-26497789FF6A}"/>
              </a:ext>
            </a:extLst>
          </p:cNvPr>
          <p:cNvSpPr>
            <a:spLocks noGrp="1"/>
          </p:cNvSpPr>
          <p:nvPr>
            <p:ph sz="quarter" idx="10"/>
          </p:nvPr>
        </p:nvSpPr>
        <p:spPr>
          <a:xfrm>
            <a:off x="1202007" y="2207730"/>
            <a:ext cx="6337128" cy="3500150"/>
          </a:xfrm>
        </p:spPr>
        <p:txBody>
          <a:bodyPr/>
          <a:lstStyle/>
          <a:p>
            <a:pPr>
              <a:buFont typeface="Arial"/>
              <a:buChar char="•"/>
            </a:pPr>
            <a:r>
              <a:rPr lang="en-US" sz="2200">
                <a:latin typeface="Arial"/>
                <a:ea typeface="Calibri"/>
                <a:cs typeface="Arial"/>
              </a:rPr>
              <a:t>Keep it simple, clear, and business-focused</a:t>
            </a:r>
            <a:endParaRPr lang="en-US" sz="2200">
              <a:cs typeface="Arial"/>
            </a:endParaRPr>
          </a:p>
          <a:p>
            <a:pPr>
              <a:buFont typeface="Arial"/>
              <a:buChar char="•"/>
            </a:pPr>
            <a:r>
              <a:rPr lang="en-US" sz="2200">
                <a:latin typeface="Arial"/>
                <a:ea typeface="Calibri"/>
                <a:cs typeface="Arial"/>
              </a:rPr>
              <a:t>Lead with skills, not rank or paygrade</a:t>
            </a:r>
            <a:endParaRPr lang="en-US" sz="2200">
              <a:cs typeface="Arial"/>
            </a:endParaRPr>
          </a:p>
          <a:p>
            <a:pPr>
              <a:buFont typeface="Arial"/>
              <a:buChar char="•"/>
            </a:pPr>
            <a:r>
              <a:rPr lang="en-US" sz="2200">
                <a:latin typeface="Arial"/>
                <a:ea typeface="Calibri"/>
                <a:cs typeface="Arial"/>
              </a:rPr>
              <a:t>Translate acronyms and military terminology</a:t>
            </a:r>
            <a:endParaRPr lang="en-US" sz="2200">
              <a:cs typeface="Arial"/>
            </a:endParaRPr>
          </a:p>
          <a:p>
            <a:pPr>
              <a:buFont typeface="Arial"/>
              <a:buChar char="•"/>
            </a:pPr>
            <a:r>
              <a:rPr lang="en-US" sz="2200">
                <a:latin typeface="Arial"/>
                <a:ea typeface="Calibri"/>
                <a:cs typeface="Arial"/>
              </a:rPr>
              <a:t>Use accomplishment-focused bullets (STAR format)</a:t>
            </a:r>
            <a:endParaRPr lang="en-US" sz="2200">
              <a:cs typeface="Arial"/>
            </a:endParaRPr>
          </a:p>
          <a:p>
            <a:pPr>
              <a:buFont typeface="Arial"/>
              <a:buChar char="•"/>
            </a:pPr>
            <a:r>
              <a:rPr lang="en-US" sz="2200">
                <a:latin typeface="Arial"/>
                <a:ea typeface="Calibri"/>
                <a:cs typeface="Arial"/>
              </a:rPr>
              <a:t>Include certifications, systems, tools, and measurable impact</a:t>
            </a:r>
            <a:endParaRPr lang="en-US" sz="2200">
              <a:cs typeface="Arial"/>
            </a:endParaRPr>
          </a:p>
          <a:p>
            <a:pPr>
              <a:buFont typeface="Arial"/>
              <a:buChar char="•"/>
            </a:pPr>
            <a:r>
              <a:rPr lang="en-US" sz="2200">
                <a:latin typeface="Arial"/>
                <a:ea typeface="Calibri"/>
                <a:cs typeface="Arial"/>
              </a:rPr>
              <a:t>Tailor your resume to the role—one size doesn’t fit all</a:t>
            </a:r>
            <a:endParaRPr lang="en-US" sz="2200">
              <a:cs typeface="Arial"/>
            </a:endParaRPr>
          </a:p>
          <a:p>
            <a:pPr>
              <a:buNone/>
            </a:pPr>
            <a:endParaRPr lang="en-US" sz="3200">
              <a:latin typeface="Calibri"/>
              <a:ea typeface="Calibri"/>
              <a:cs typeface="Calibri"/>
            </a:endParaRPr>
          </a:p>
          <a:p>
            <a:pPr marL="0" indent="0">
              <a:buNone/>
            </a:pPr>
            <a:endParaRPr lang="en-US" sz="2400">
              <a:latin typeface="Arial"/>
              <a:cs typeface="Arial"/>
            </a:endParaRPr>
          </a:p>
        </p:txBody>
      </p:sp>
      <p:sp>
        <p:nvSpPr>
          <p:cNvPr id="3" name="Title 3">
            <a:extLst>
              <a:ext uri="{FF2B5EF4-FFF2-40B4-BE49-F238E27FC236}">
                <a16:creationId xmlns:a16="http://schemas.microsoft.com/office/drawing/2014/main" id="{F77853F4-1013-0E9F-F63B-27CDA94DDE73}"/>
              </a:ext>
            </a:extLst>
          </p:cNvPr>
          <p:cNvSpPr txBox="1">
            <a:spLocks/>
          </p:cNvSpPr>
          <p:nvPr/>
        </p:nvSpPr>
        <p:spPr>
          <a:xfrm>
            <a:off x="1158864" y="1164974"/>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Supporting Military to Civilian Career Transitions</a:t>
            </a:r>
            <a:br>
              <a:rPr lang="en-US" sz="2000">
                <a:solidFill>
                  <a:schemeClr val="accent1"/>
                </a:solidFill>
                <a:latin typeface="Arial"/>
                <a:cs typeface="Arial"/>
              </a:rPr>
            </a:br>
            <a:r>
              <a:rPr lang="en-US" sz="3200">
                <a:latin typeface="Arial"/>
                <a:cs typeface="Arial"/>
              </a:rPr>
              <a:t>Civilian-Ready Resume Tips</a:t>
            </a:r>
            <a:endParaRPr lang="en-US" sz="3200">
              <a:cs typeface="Arial"/>
            </a:endParaRPr>
          </a:p>
        </p:txBody>
      </p:sp>
      <p:pic>
        <p:nvPicPr>
          <p:cNvPr id="4" name="Picture 3">
            <a:extLst>
              <a:ext uri="{FF2B5EF4-FFF2-40B4-BE49-F238E27FC236}">
                <a16:creationId xmlns:a16="http://schemas.microsoft.com/office/drawing/2014/main" id="{6254E515-A4B3-DADD-63EE-0F60BBD12F89}"/>
              </a:ext>
            </a:extLst>
          </p:cNvPr>
          <p:cNvPicPr>
            <a:picLocks noChangeAspect="1"/>
          </p:cNvPicPr>
          <p:nvPr/>
        </p:nvPicPr>
        <p:blipFill>
          <a:blip r:embed="rId3"/>
          <a:srcRect t="22048" b="10380"/>
          <a:stretch>
            <a:fillRect/>
          </a:stretch>
        </p:blipFill>
        <p:spPr>
          <a:xfrm>
            <a:off x="7835221" y="2061129"/>
            <a:ext cx="3197915" cy="3241348"/>
          </a:xfrm>
          <a:prstGeom prst="rect">
            <a:avLst/>
          </a:prstGeom>
        </p:spPr>
      </p:pic>
    </p:spTree>
    <p:extLst>
      <p:ext uri="{BB962C8B-B14F-4D97-AF65-F5344CB8AC3E}">
        <p14:creationId xmlns:p14="http://schemas.microsoft.com/office/powerpoint/2010/main" val="14416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32C7E-BFF1-0113-7AE3-8A57C5090BC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A7AC58-7B50-2BA3-2FE0-4DBE164AE912}"/>
              </a:ext>
            </a:extLst>
          </p:cNvPr>
          <p:cNvSpPr>
            <a:spLocks noGrp="1"/>
          </p:cNvSpPr>
          <p:nvPr>
            <p:ph sz="quarter" idx="10"/>
          </p:nvPr>
        </p:nvSpPr>
        <p:spPr>
          <a:xfrm>
            <a:off x="1158875" y="2279616"/>
            <a:ext cx="4719411" cy="3500150"/>
          </a:xfrm>
        </p:spPr>
        <p:txBody>
          <a:bodyPr/>
          <a:lstStyle/>
          <a:p>
            <a:pPr>
              <a:lnSpc>
                <a:spcPct val="100000"/>
              </a:lnSpc>
            </a:pPr>
            <a:r>
              <a:rPr lang="en-US" sz="2200">
                <a:latin typeface="Arial"/>
                <a:ea typeface="Calibri"/>
                <a:cs typeface="Arial"/>
              </a:rPr>
              <a:t>Simple MOS-to-role crosswalks</a:t>
            </a:r>
            <a:endParaRPr lang="en-US" sz="2200">
              <a:cs typeface="Arial"/>
            </a:endParaRPr>
          </a:p>
          <a:p>
            <a:pPr lvl="1">
              <a:lnSpc>
                <a:spcPct val="100000"/>
              </a:lnSpc>
            </a:pPr>
            <a:r>
              <a:rPr lang="en-US" sz="2200">
                <a:latin typeface="Arial"/>
                <a:ea typeface="Calibri"/>
                <a:cs typeface="Arial"/>
              </a:rPr>
              <a:t>Highlight transferable strengths</a:t>
            </a:r>
          </a:p>
          <a:p>
            <a:pPr lvl="1">
              <a:lnSpc>
                <a:spcPct val="100000"/>
              </a:lnSpc>
            </a:pPr>
            <a:r>
              <a:rPr lang="en-US" sz="2200">
                <a:latin typeface="Arial"/>
                <a:ea typeface="Calibri"/>
                <a:cs typeface="Arial"/>
              </a:rPr>
              <a:t>Quick guidance for hiring managers</a:t>
            </a:r>
            <a:endParaRPr lang="en-US" sz="2200">
              <a:cs typeface="Arial"/>
            </a:endParaRPr>
          </a:p>
          <a:p>
            <a:pPr marL="0" indent="0">
              <a:buNone/>
            </a:pPr>
            <a:endParaRPr lang="en-US" sz="3200">
              <a:latin typeface="Calibri"/>
              <a:ea typeface="Calibri"/>
              <a:cs typeface="Calibri"/>
            </a:endParaRPr>
          </a:p>
          <a:p>
            <a:endParaRPr lang="en-US" sz="2400">
              <a:latin typeface="Arial"/>
              <a:ea typeface="Calibri"/>
              <a:cs typeface="Arial"/>
            </a:endParaRPr>
          </a:p>
        </p:txBody>
      </p:sp>
      <p:sp>
        <p:nvSpPr>
          <p:cNvPr id="3" name="Title 3">
            <a:extLst>
              <a:ext uri="{FF2B5EF4-FFF2-40B4-BE49-F238E27FC236}">
                <a16:creationId xmlns:a16="http://schemas.microsoft.com/office/drawing/2014/main" id="{07031E76-EC73-23FD-B6FF-5226D956DB8E}"/>
              </a:ext>
            </a:extLst>
          </p:cNvPr>
          <p:cNvSpPr txBox="1">
            <a:spLocks/>
          </p:cNvSpPr>
          <p:nvPr/>
        </p:nvSpPr>
        <p:spPr>
          <a:xfrm>
            <a:off x="1158864" y="1164974"/>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Supporting Military to Civilian Career Transitions</a:t>
            </a:r>
            <a:br>
              <a:rPr lang="en-US" sz="2000">
                <a:solidFill>
                  <a:schemeClr val="accent1"/>
                </a:solidFill>
                <a:latin typeface="Arial"/>
                <a:cs typeface="Arial"/>
              </a:rPr>
            </a:br>
            <a:r>
              <a:rPr lang="en-US" sz="3200">
                <a:latin typeface="Arial"/>
                <a:cs typeface="Arial"/>
              </a:rPr>
              <a:t>Career Pathway Mapping</a:t>
            </a:r>
            <a:endParaRPr lang="en-US" sz="3200">
              <a:cs typeface="Arial"/>
            </a:endParaRPr>
          </a:p>
        </p:txBody>
      </p:sp>
      <p:graphicFrame>
        <p:nvGraphicFramePr>
          <p:cNvPr id="2" name="Diagram 1">
            <a:extLst>
              <a:ext uri="{FF2B5EF4-FFF2-40B4-BE49-F238E27FC236}">
                <a16:creationId xmlns:a16="http://schemas.microsoft.com/office/drawing/2014/main" id="{54C56B31-FD49-6D63-894B-A4D29D16E217}"/>
              </a:ext>
            </a:extLst>
          </p:cNvPr>
          <p:cNvGraphicFramePr/>
          <p:nvPr>
            <p:extLst>
              <p:ext uri="{D42A27DB-BD31-4B8C-83A1-F6EECF244321}">
                <p14:modId xmlns:p14="http://schemas.microsoft.com/office/powerpoint/2010/main" val="3806555866"/>
              </p:ext>
            </p:extLst>
          </p:nvPr>
        </p:nvGraphicFramePr>
        <p:xfrm>
          <a:off x="6571316" y="1442556"/>
          <a:ext cx="4366726" cy="2100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B784C766-F910-61F7-B359-D24F38B02E65}"/>
              </a:ext>
            </a:extLst>
          </p:cNvPr>
          <p:cNvGraphicFramePr/>
          <p:nvPr>
            <p:extLst>
              <p:ext uri="{D42A27DB-BD31-4B8C-83A1-F6EECF244321}">
                <p14:modId xmlns:p14="http://schemas.microsoft.com/office/powerpoint/2010/main" val="2250582611"/>
              </p:ext>
            </p:extLst>
          </p:nvPr>
        </p:nvGraphicFramePr>
        <p:xfrm>
          <a:off x="6571316" y="2695968"/>
          <a:ext cx="4366726" cy="21007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68B6DCA1-2E48-1E93-0393-5C3FA20221C5}"/>
              </a:ext>
            </a:extLst>
          </p:cNvPr>
          <p:cNvGraphicFramePr/>
          <p:nvPr>
            <p:extLst>
              <p:ext uri="{D42A27DB-BD31-4B8C-83A1-F6EECF244321}">
                <p14:modId xmlns:p14="http://schemas.microsoft.com/office/powerpoint/2010/main" val="1705166809"/>
              </p:ext>
            </p:extLst>
          </p:nvPr>
        </p:nvGraphicFramePr>
        <p:xfrm>
          <a:off x="6571316" y="4024084"/>
          <a:ext cx="4366726" cy="21007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0063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783AD-7526-2F6B-883C-4BF765BA087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288A45-2069-28CA-1FDE-EFBE42EFEBEF}"/>
              </a:ext>
            </a:extLst>
          </p:cNvPr>
          <p:cNvSpPr>
            <a:spLocks noGrp="1"/>
          </p:cNvSpPr>
          <p:nvPr>
            <p:ph sz="quarter" idx="10"/>
          </p:nvPr>
        </p:nvSpPr>
        <p:spPr>
          <a:xfrm>
            <a:off x="1158875" y="2365881"/>
            <a:ext cx="5204603" cy="3860748"/>
          </a:xfrm>
        </p:spPr>
        <p:txBody>
          <a:bodyPr/>
          <a:lstStyle/>
          <a:p>
            <a:pPr>
              <a:lnSpc>
                <a:spcPct val="100000"/>
              </a:lnSpc>
            </a:pPr>
            <a:r>
              <a:rPr lang="en-US" sz="2200">
                <a:latin typeface="Arial"/>
                <a:cs typeface="Arial"/>
              </a:rPr>
              <a:t>USERRA protects jobs and seniority but does not require paid military leave.</a:t>
            </a:r>
            <a:endParaRPr lang="en-US"/>
          </a:p>
          <a:p>
            <a:pPr>
              <a:lnSpc>
                <a:spcPct val="100000"/>
              </a:lnSpc>
            </a:pPr>
            <a:r>
              <a:rPr lang="en-US" sz="2200">
                <a:latin typeface="Arial"/>
                <a:cs typeface="Arial"/>
              </a:rPr>
              <a:t>IronArch goes further by offering </a:t>
            </a:r>
            <a:r>
              <a:rPr lang="en-US" sz="2200" b="1">
                <a:latin typeface="Arial"/>
                <a:cs typeface="Arial"/>
              </a:rPr>
              <a:t>Paid Military Leave</a:t>
            </a:r>
            <a:r>
              <a:rPr lang="en-US" sz="2200">
                <a:latin typeface="Arial"/>
                <a:cs typeface="Arial"/>
              </a:rPr>
              <a:t>, reducing financial strain during training or deployments.</a:t>
            </a:r>
          </a:p>
          <a:p>
            <a:pPr>
              <a:lnSpc>
                <a:spcPct val="100000"/>
              </a:lnSpc>
            </a:pPr>
            <a:r>
              <a:rPr lang="en-US" sz="2200">
                <a:latin typeface="Arial"/>
                <a:cs typeface="Arial"/>
              </a:rPr>
              <a:t>Our </a:t>
            </a:r>
            <a:r>
              <a:rPr lang="en-US" sz="2200" b="1">
                <a:latin typeface="Arial"/>
                <a:cs typeface="Arial"/>
              </a:rPr>
              <a:t>generous PTO </a:t>
            </a:r>
            <a:r>
              <a:rPr lang="en-US" sz="2200">
                <a:latin typeface="Arial"/>
                <a:cs typeface="Arial"/>
              </a:rPr>
              <a:t>gives veterans and reservists added flexibility for appointments, transitions, and personal needs.</a:t>
            </a:r>
          </a:p>
        </p:txBody>
      </p:sp>
      <p:sp>
        <p:nvSpPr>
          <p:cNvPr id="3" name="Title 3">
            <a:extLst>
              <a:ext uri="{FF2B5EF4-FFF2-40B4-BE49-F238E27FC236}">
                <a16:creationId xmlns:a16="http://schemas.microsoft.com/office/drawing/2014/main" id="{3C30BAF2-54B3-4984-8B42-B9773A515094}"/>
              </a:ext>
            </a:extLst>
          </p:cNvPr>
          <p:cNvSpPr txBox="1">
            <a:spLocks/>
          </p:cNvSpPr>
          <p:nvPr/>
        </p:nvSpPr>
        <p:spPr>
          <a:xfrm>
            <a:off x="1158864" y="1265616"/>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Veteran-Tailored Benefits That Drive Retention</a:t>
            </a:r>
            <a:br>
              <a:rPr lang="en-US" sz="2000">
                <a:solidFill>
                  <a:schemeClr val="accent1"/>
                </a:solidFill>
                <a:latin typeface="Arial"/>
                <a:cs typeface="Arial"/>
              </a:rPr>
            </a:br>
            <a:r>
              <a:rPr lang="en-US" sz="3200">
                <a:latin typeface="Arial"/>
                <a:cs typeface="Arial"/>
              </a:rPr>
              <a:t>Paid Military Leave</a:t>
            </a:r>
            <a:endParaRPr lang="en-US" sz="3200">
              <a:cs typeface="Arial"/>
            </a:endParaRPr>
          </a:p>
        </p:txBody>
      </p:sp>
      <p:pic>
        <p:nvPicPr>
          <p:cNvPr id="6146" name="Picture 2" descr="USERRA Banner Soldier">
            <a:extLst>
              <a:ext uri="{FF2B5EF4-FFF2-40B4-BE49-F238E27FC236}">
                <a16:creationId xmlns:a16="http://schemas.microsoft.com/office/drawing/2014/main" id="{126CF36E-CECD-EBF3-FA26-0F36346CB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808" y="2705878"/>
            <a:ext cx="4507562" cy="199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4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2E423-398A-F72A-9222-0796024A8E1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1DA5A39C-7A70-EF96-6BF6-2993E15E19C1}"/>
              </a:ext>
            </a:extLst>
          </p:cNvPr>
          <p:cNvSpPr txBox="1">
            <a:spLocks/>
          </p:cNvSpPr>
          <p:nvPr/>
        </p:nvSpPr>
        <p:spPr>
          <a:xfrm>
            <a:off x="1158864" y="1265616"/>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Veteran-Tailored Benefits That Drive Retention</a:t>
            </a:r>
            <a:br>
              <a:rPr lang="en-US" sz="2000">
                <a:solidFill>
                  <a:schemeClr val="accent1"/>
                </a:solidFill>
                <a:latin typeface="Arial"/>
                <a:cs typeface="Arial"/>
              </a:rPr>
            </a:br>
            <a:r>
              <a:rPr lang="en-US" sz="3200">
                <a:latin typeface="Arial"/>
                <a:cs typeface="Arial"/>
              </a:rPr>
              <a:t>On-the-Job Support</a:t>
            </a:r>
            <a:endParaRPr lang="en-US" sz="3200">
              <a:cs typeface="Arial"/>
            </a:endParaRPr>
          </a:p>
        </p:txBody>
      </p:sp>
      <p:graphicFrame>
        <p:nvGraphicFramePr>
          <p:cNvPr id="2" name="Diagram 1">
            <a:extLst>
              <a:ext uri="{FF2B5EF4-FFF2-40B4-BE49-F238E27FC236}">
                <a16:creationId xmlns:a16="http://schemas.microsoft.com/office/drawing/2014/main" id="{A6974C29-89AE-058B-0D83-79B355C2C4E4}"/>
              </a:ext>
            </a:extLst>
          </p:cNvPr>
          <p:cNvGraphicFramePr/>
          <p:nvPr>
            <p:extLst>
              <p:ext uri="{D42A27DB-BD31-4B8C-83A1-F6EECF244321}">
                <p14:modId xmlns:p14="http://schemas.microsoft.com/office/powerpoint/2010/main" val="2429009187"/>
              </p:ext>
            </p:extLst>
          </p:nvPr>
        </p:nvGraphicFramePr>
        <p:xfrm>
          <a:off x="2797110" y="2161771"/>
          <a:ext cx="6234923" cy="3977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descr="Heart with pulse with solid fill">
            <a:extLst>
              <a:ext uri="{FF2B5EF4-FFF2-40B4-BE49-F238E27FC236}">
                <a16:creationId xmlns:a16="http://schemas.microsoft.com/office/drawing/2014/main" id="{F04D2FC9-3E56-8E08-4D3E-419D583E0D2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363045" y="4344798"/>
            <a:ext cx="527960" cy="527960"/>
          </a:xfrm>
          <a:prstGeom prst="rect">
            <a:avLst/>
          </a:prstGeom>
        </p:spPr>
      </p:pic>
      <p:pic>
        <p:nvPicPr>
          <p:cNvPr id="11" name="Graphic 10" descr="Universal access with solid fill">
            <a:extLst>
              <a:ext uri="{FF2B5EF4-FFF2-40B4-BE49-F238E27FC236}">
                <a16:creationId xmlns:a16="http://schemas.microsoft.com/office/drawing/2014/main" id="{B4FC2540-D82E-7FD6-7328-FC64C5359F0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351131" y="3412185"/>
            <a:ext cx="527960" cy="527960"/>
          </a:xfrm>
          <a:prstGeom prst="rect">
            <a:avLst/>
          </a:prstGeom>
        </p:spPr>
      </p:pic>
      <p:pic>
        <p:nvPicPr>
          <p:cNvPr id="12" name="Graphic 11" descr="Hotel Bell with solid fill">
            <a:extLst>
              <a:ext uri="{FF2B5EF4-FFF2-40B4-BE49-F238E27FC236}">
                <a16:creationId xmlns:a16="http://schemas.microsoft.com/office/drawing/2014/main" id="{35B638F9-803D-44B1-11AC-D23228C29347}"/>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002385" y="5277411"/>
            <a:ext cx="527960" cy="527960"/>
          </a:xfrm>
          <a:prstGeom prst="rect">
            <a:avLst/>
          </a:prstGeom>
        </p:spPr>
      </p:pic>
      <p:pic>
        <p:nvPicPr>
          <p:cNvPr id="13" name="Graphic 12" descr="Call center with solid fill">
            <a:extLst>
              <a:ext uri="{FF2B5EF4-FFF2-40B4-BE49-F238E27FC236}">
                <a16:creationId xmlns:a16="http://schemas.microsoft.com/office/drawing/2014/main" id="{96EE656F-5541-D46D-B97C-5D38D2449C4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02385" y="2529966"/>
            <a:ext cx="527960" cy="527960"/>
          </a:xfrm>
          <a:prstGeom prst="rect">
            <a:avLst/>
          </a:prstGeom>
        </p:spPr>
      </p:pic>
    </p:spTree>
    <p:extLst>
      <p:ext uri="{BB962C8B-B14F-4D97-AF65-F5344CB8AC3E}">
        <p14:creationId xmlns:p14="http://schemas.microsoft.com/office/powerpoint/2010/main" val="272229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118DA-FA9D-B4C6-EC81-5E0E0B7BF73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A1553F-E9C7-75EB-4040-EEB69429B2E7}"/>
              </a:ext>
            </a:extLst>
          </p:cNvPr>
          <p:cNvSpPr>
            <a:spLocks noGrp="1"/>
          </p:cNvSpPr>
          <p:nvPr>
            <p:ph sz="quarter" idx="10"/>
          </p:nvPr>
        </p:nvSpPr>
        <p:spPr>
          <a:xfrm>
            <a:off x="1159042" y="2299855"/>
            <a:ext cx="5111129" cy="4031672"/>
          </a:xfrm>
        </p:spPr>
        <p:txBody>
          <a:bodyPr/>
          <a:lstStyle/>
          <a:p>
            <a:r>
              <a:rPr lang="en-US" sz="2000" b="1">
                <a:latin typeface="Arial"/>
                <a:cs typeface="Arial"/>
              </a:rPr>
              <a:t>Veteran Community &amp; Mentoring</a:t>
            </a:r>
            <a:r>
              <a:rPr lang="en-US" sz="2000">
                <a:latin typeface="Arial"/>
                <a:cs typeface="Arial"/>
              </a:rPr>
              <a:t>: Veteran Employee Resource Group provides connection, shared experience, and support.</a:t>
            </a:r>
          </a:p>
          <a:p>
            <a:r>
              <a:rPr lang="en-US" sz="2000" b="1">
                <a:latin typeface="Arial"/>
                <a:cs typeface="Arial"/>
              </a:rPr>
              <a:t>Wellness Reimbursement</a:t>
            </a:r>
            <a:r>
              <a:rPr lang="en-US" sz="2000">
                <a:latin typeface="Arial"/>
                <a:cs typeface="Arial"/>
              </a:rPr>
              <a:t>: Helps maintain physical and mental well-being.</a:t>
            </a:r>
          </a:p>
          <a:p>
            <a:r>
              <a:rPr lang="en-US" sz="2000" b="1">
                <a:latin typeface="Arial"/>
                <a:cs typeface="Arial"/>
              </a:rPr>
              <a:t>Employee Assistance Program</a:t>
            </a:r>
            <a:r>
              <a:rPr lang="en-US" sz="2000">
                <a:latin typeface="Arial"/>
                <a:cs typeface="Arial"/>
              </a:rPr>
              <a:t>: 24/7 confidential mental health and family support.</a:t>
            </a:r>
          </a:p>
          <a:p>
            <a:r>
              <a:rPr lang="en-US" sz="2000" b="1">
                <a:latin typeface="Arial"/>
                <a:cs typeface="Arial"/>
              </a:rPr>
              <a:t>Feedback-Driven Design</a:t>
            </a:r>
            <a:r>
              <a:rPr lang="en-US" sz="2000">
                <a:latin typeface="Arial"/>
                <a:cs typeface="Arial"/>
              </a:rPr>
              <a:t>: Programs shaped by veteran input to strengthen morale and retention.</a:t>
            </a:r>
          </a:p>
        </p:txBody>
      </p:sp>
      <p:sp>
        <p:nvSpPr>
          <p:cNvPr id="3" name="Title 3">
            <a:extLst>
              <a:ext uri="{FF2B5EF4-FFF2-40B4-BE49-F238E27FC236}">
                <a16:creationId xmlns:a16="http://schemas.microsoft.com/office/drawing/2014/main" id="{BBC0DF0A-97CE-92B5-3B10-A1031ABB9D60}"/>
              </a:ext>
            </a:extLst>
          </p:cNvPr>
          <p:cNvSpPr txBox="1">
            <a:spLocks/>
          </p:cNvSpPr>
          <p:nvPr/>
        </p:nvSpPr>
        <p:spPr>
          <a:xfrm>
            <a:off x="1158864" y="1265616"/>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Veteran-Tailored Benefits That Drive Retention</a:t>
            </a:r>
            <a:br>
              <a:rPr lang="en-US" sz="2000">
                <a:latin typeface="Arial"/>
                <a:cs typeface="Arial"/>
              </a:rPr>
            </a:br>
            <a:r>
              <a:rPr lang="en-US" sz="3200">
                <a:latin typeface="Arial"/>
                <a:cs typeface="Arial"/>
              </a:rPr>
              <a:t>Wellness &amp; Veteran-Ready Programs</a:t>
            </a:r>
            <a:endParaRPr lang="en-US" sz="3200">
              <a:cs typeface="Arial"/>
            </a:endParaRPr>
          </a:p>
        </p:txBody>
      </p:sp>
      <p:pic>
        <p:nvPicPr>
          <p:cNvPr id="3074" name="Picture 2" descr="Organizational Feedback Loop – 9P Online">
            <a:extLst>
              <a:ext uri="{FF2B5EF4-FFF2-40B4-BE49-F238E27FC236}">
                <a16:creationId xmlns:a16="http://schemas.microsoft.com/office/drawing/2014/main" id="{037F951F-B3B4-1BD7-13AD-27E4122FB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171" y="2055467"/>
            <a:ext cx="4930430" cy="452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76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A3F50-B2B9-01C7-89D5-5FC117D706A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6AED0EE-47D5-474B-6D17-EC38C3318BD9}"/>
              </a:ext>
            </a:extLst>
          </p:cNvPr>
          <p:cNvSpPr>
            <a:spLocks noGrp="1"/>
          </p:cNvSpPr>
          <p:nvPr>
            <p:ph sz="quarter" idx="10"/>
          </p:nvPr>
        </p:nvSpPr>
        <p:spPr>
          <a:xfrm>
            <a:off x="1158686" y="2708448"/>
            <a:ext cx="5260775" cy="2918452"/>
          </a:xfrm>
        </p:spPr>
        <p:txBody>
          <a:bodyPr/>
          <a:lstStyle/>
          <a:p>
            <a:r>
              <a:rPr lang="en-US" sz="2200">
                <a:latin typeface="Arial"/>
                <a:cs typeface="Arial"/>
              </a:rPr>
              <a:t>Shared purpose from day one</a:t>
            </a:r>
            <a:endParaRPr lang="en-US" sz="2200">
              <a:cs typeface="Arial"/>
            </a:endParaRPr>
          </a:p>
          <a:p>
            <a:r>
              <a:rPr lang="en-US" sz="2200">
                <a:latin typeface="Arial"/>
                <a:cs typeface="Arial"/>
              </a:rPr>
              <a:t>Culture that feels familiar (shared purpose + structure)</a:t>
            </a:r>
            <a:endParaRPr lang="en-US" sz="2200">
              <a:cs typeface="Arial"/>
            </a:endParaRPr>
          </a:p>
          <a:p>
            <a:r>
              <a:rPr lang="en-US" sz="2200">
                <a:latin typeface="Arial"/>
                <a:cs typeface="Arial"/>
              </a:rPr>
              <a:t>Everyone has a valued role</a:t>
            </a:r>
            <a:endParaRPr lang="en-US" sz="2200"/>
          </a:p>
          <a:p>
            <a:endParaRPr lang="en-US" sz="2400">
              <a:latin typeface="Arial"/>
              <a:cs typeface="Arial"/>
            </a:endParaRPr>
          </a:p>
        </p:txBody>
      </p:sp>
      <p:sp>
        <p:nvSpPr>
          <p:cNvPr id="3" name="Title 3">
            <a:extLst>
              <a:ext uri="{FF2B5EF4-FFF2-40B4-BE49-F238E27FC236}">
                <a16:creationId xmlns:a16="http://schemas.microsoft.com/office/drawing/2014/main" id="{D204CBED-4CF0-9240-2436-B8B11DDEE923}"/>
              </a:ext>
            </a:extLst>
          </p:cNvPr>
          <p:cNvSpPr txBox="1">
            <a:spLocks/>
          </p:cNvSpPr>
          <p:nvPr/>
        </p:nvSpPr>
        <p:spPr>
          <a:xfrm>
            <a:off x="1158686" y="1270763"/>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3600">
                <a:latin typeface="Arial"/>
                <a:cs typeface="Arial"/>
              </a:rPr>
              <a:t>Belonging, Trust, and Real Results</a:t>
            </a:r>
            <a:endParaRPr lang="en-US" sz="3600">
              <a:cs typeface="Arial"/>
            </a:endParaRPr>
          </a:p>
        </p:txBody>
      </p:sp>
      <p:pic>
        <p:nvPicPr>
          <p:cNvPr id="4" name="Picture 3">
            <a:extLst>
              <a:ext uri="{FF2B5EF4-FFF2-40B4-BE49-F238E27FC236}">
                <a16:creationId xmlns:a16="http://schemas.microsoft.com/office/drawing/2014/main" id="{B989C1ED-FAED-AD1A-F7E9-ED20C5D0D32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419" b="96552" l="4749" r="93140">
                        <a14:foregroundMark x1="24538" y1="27340" x2="30079" y2="31281"/>
                        <a14:foregroundMark x1="59894" y1="24384" x2="67282" y2="31281"/>
                        <a14:foregroundMark x1="22691" y1="25616" x2="32454" y2="35961"/>
                        <a14:foregroundMark x1="73351" y1="35961" x2="79683" y2="42857"/>
                        <a14:foregroundMark x1="53826" y1="52463" x2="58047" y2="52956"/>
                        <a14:foregroundMark x1="61741" y1="54187" x2="69129" y2="54680"/>
                        <a14:foregroundMark x1="65435" y1="65517" x2="69129" y2="67241"/>
                        <a14:foregroundMark x1="18470" y1="64532" x2="34828" y2="65517"/>
                        <a14:foregroundMark x1="6860" y1="16995" x2="6860" y2="73153"/>
                        <a14:foregroundMark x1="6860" y1="73645" x2="49077" y2="96552"/>
                        <a14:foregroundMark x1="49604" y1="95320" x2="88654" y2="74877"/>
                        <a14:foregroundMark x1="91821" y1="19951" x2="91029" y2="73399"/>
                        <a14:foregroundMark x1="91029" y1="73399" x2="89446" y2="74877"/>
                        <a14:foregroundMark x1="35620" y1="7882" x2="50923" y2="7389"/>
                        <a14:foregroundMark x1="5013" y1="17734" x2="47757" y2="5665"/>
                        <a14:foregroundMark x1="50132" y1="4433" x2="86544" y2="14778"/>
                        <a14:foregroundMark x1="86544" y1="14778" x2="93140" y2="18719"/>
                      </a14:backgroundRemoval>
                    </a14:imgEffect>
                  </a14:imgLayer>
                </a14:imgProps>
              </a:ext>
            </a:extLst>
          </a:blip>
          <a:stretch>
            <a:fillRect/>
          </a:stretch>
        </p:blipFill>
        <p:spPr>
          <a:xfrm>
            <a:off x="7333861" y="2540143"/>
            <a:ext cx="3049321" cy="3266555"/>
          </a:xfrm>
          <a:prstGeom prst="rect">
            <a:avLst/>
          </a:prstGeom>
        </p:spPr>
      </p:pic>
    </p:spTree>
    <p:extLst>
      <p:ext uri="{BB962C8B-B14F-4D97-AF65-F5344CB8AC3E}">
        <p14:creationId xmlns:p14="http://schemas.microsoft.com/office/powerpoint/2010/main" val="340275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FEEC9-8B10-D7EB-90FE-D1D2D100C53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98132-48F9-7698-E850-C53F1416EB5A}"/>
              </a:ext>
            </a:extLst>
          </p:cNvPr>
          <p:cNvSpPr>
            <a:spLocks noGrp="1"/>
          </p:cNvSpPr>
          <p:nvPr>
            <p:ph sz="quarter" idx="10"/>
          </p:nvPr>
        </p:nvSpPr>
        <p:spPr>
          <a:xfrm>
            <a:off x="1158686" y="2422579"/>
            <a:ext cx="5260775" cy="2918452"/>
          </a:xfrm>
        </p:spPr>
        <p:txBody>
          <a:bodyPr/>
          <a:lstStyle/>
          <a:p>
            <a:pPr marL="0" indent="0">
              <a:buNone/>
            </a:pPr>
            <a:r>
              <a:rPr lang="en-US" sz="2200" b="1">
                <a:solidFill>
                  <a:srgbClr val="2E69FF"/>
                </a:solidFill>
                <a:latin typeface="Arial"/>
                <a:cs typeface="Arial"/>
              </a:rPr>
              <a:t>Follow us on LinkedIn – resources drop today!</a:t>
            </a:r>
          </a:p>
          <a:p>
            <a:r>
              <a:rPr lang="en-US" sz="2200">
                <a:latin typeface="Arial"/>
                <a:cs typeface="Arial"/>
              </a:rPr>
              <a:t>Strategies to become a Veteran-ready organization</a:t>
            </a:r>
            <a:endParaRPr lang="en-US" sz="2200">
              <a:cs typeface="Arial"/>
            </a:endParaRPr>
          </a:p>
          <a:p>
            <a:r>
              <a:rPr lang="en-US" sz="2200">
                <a:latin typeface="Arial"/>
                <a:cs typeface="Arial"/>
              </a:rPr>
              <a:t>Veteran-ready leadership checklist</a:t>
            </a:r>
            <a:endParaRPr lang="en-US" sz="2200">
              <a:cs typeface="Arial"/>
            </a:endParaRPr>
          </a:p>
          <a:p>
            <a:r>
              <a:rPr lang="en-US" sz="2200">
                <a:latin typeface="Arial"/>
                <a:cs typeface="Arial"/>
              </a:rPr>
              <a:t>Veteran-ready self-evaluation</a:t>
            </a:r>
            <a:endParaRPr lang="en-US" sz="2200">
              <a:cs typeface="Arial"/>
            </a:endParaRPr>
          </a:p>
          <a:p>
            <a:endParaRPr lang="en-US" sz="2400">
              <a:latin typeface="Arial"/>
              <a:cs typeface="Arial"/>
            </a:endParaRPr>
          </a:p>
        </p:txBody>
      </p:sp>
      <p:sp>
        <p:nvSpPr>
          <p:cNvPr id="3" name="Title 3">
            <a:extLst>
              <a:ext uri="{FF2B5EF4-FFF2-40B4-BE49-F238E27FC236}">
                <a16:creationId xmlns:a16="http://schemas.microsoft.com/office/drawing/2014/main" id="{1F56500C-9EFD-9CFC-D827-1BD21824B9E7}"/>
              </a:ext>
            </a:extLst>
          </p:cNvPr>
          <p:cNvSpPr txBox="1">
            <a:spLocks/>
          </p:cNvSpPr>
          <p:nvPr/>
        </p:nvSpPr>
        <p:spPr>
          <a:xfrm>
            <a:off x="1158686" y="1270763"/>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3600">
                <a:latin typeface="Arial"/>
                <a:cs typeface="Arial"/>
              </a:rPr>
              <a:t>Resources for You</a:t>
            </a:r>
            <a:endParaRPr lang="en-US"/>
          </a:p>
        </p:txBody>
      </p:sp>
      <p:pic>
        <p:nvPicPr>
          <p:cNvPr id="2" name="Picture 1" descr="A qr code with a logo&#10;&#10;AI-generated content may be incorrect.">
            <a:extLst>
              <a:ext uri="{FF2B5EF4-FFF2-40B4-BE49-F238E27FC236}">
                <a16:creationId xmlns:a16="http://schemas.microsoft.com/office/drawing/2014/main" id="{6DBCD06F-C4C7-5F82-7641-3D5A876DD251}"/>
              </a:ext>
            </a:extLst>
          </p:cNvPr>
          <p:cNvPicPr>
            <a:picLocks noChangeAspect="1"/>
          </p:cNvPicPr>
          <p:nvPr/>
        </p:nvPicPr>
        <p:blipFill>
          <a:blip r:embed="rId3"/>
          <a:stretch>
            <a:fillRect/>
          </a:stretch>
        </p:blipFill>
        <p:spPr>
          <a:xfrm>
            <a:off x="6783916" y="1714500"/>
            <a:ext cx="4148667" cy="4148667"/>
          </a:xfrm>
          <a:prstGeom prst="rect">
            <a:avLst/>
          </a:prstGeom>
        </p:spPr>
      </p:pic>
    </p:spTree>
    <p:extLst>
      <p:ext uri="{BB962C8B-B14F-4D97-AF65-F5344CB8AC3E}">
        <p14:creationId xmlns:p14="http://schemas.microsoft.com/office/powerpoint/2010/main" val="2419869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86A7E-58A0-82BC-AF91-0E0F132F68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468715-5D53-D803-AB29-69CD4CBC3AE0}"/>
              </a:ext>
            </a:extLst>
          </p:cNvPr>
          <p:cNvSpPr>
            <a:spLocks noGrp="1"/>
          </p:cNvSpPr>
          <p:nvPr>
            <p:ph type="title"/>
          </p:nvPr>
        </p:nvSpPr>
        <p:spPr>
          <a:xfrm>
            <a:off x="716412" y="81545"/>
            <a:ext cx="8773761" cy="1744419"/>
          </a:xfrm>
        </p:spPr>
        <p:txBody>
          <a:bodyPr/>
          <a:lstStyle/>
          <a:p>
            <a:r>
              <a:rPr lang="en-US" sz="2800">
                <a:latin typeface="Arial"/>
                <a:cs typeface="Arial"/>
              </a:rPr>
              <a:t>Strategies to Become a Veteran-Ready Organization</a:t>
            </a:r>
            <a:endParaRPr lang="en-US" sz="2800">
              <a:cs typeface="Arial"/>
            </a:endParaRPr>
          </a:p>
        </p:txBody>
      </p:sp>
      <p:sp>
        <p:nvSpPr>
          <p:cNvPr id="5" name="Content Placeholder 4">
            <a:extLst>
              <a:ext uri="{FF2B5EF4-FFF2-40B4-BE49-F238E27FC236}">
                <a16:creationId xmlns:a16="http://schemas.microsoft.com/office/drawing/2014/main" id="{A238FCD3-D488-86DA-F5BF-74AE0343062E}"/>
              </a:ext>
            </a:extLst>
          </p:cNvPr>
          <p:cNvSpPr>
            <a:spLocks noGrp="1"/>
          </p:cNvSpPr>
          <p:nvPr>
            <p:ph sz="quarter" idx="10"/>
          </p:nvPr>
        </p:nvSpPr>
        <p:spPr>
          <a:xfrm>
            <a:off x="717789" y="1935816"/>
            <a:ext cx="5010355" cy="4170530"/>
          </a:xfrm>
        </p:spPr>
        <p:txBody>
          <a:bodyPr/>
          <a:lstStyle/>
          <a:p>
            <a:pPr marL="0" indent="0">
              <a:buNone/>
            </a:pPr>
            <a:r>
              <a:rPr lang="en-US" sz="1400" b="1">
                <a:solidFill>
                  <a:srgbClr val="2E69FF"/>
                </a:solidFill>
                <a:latin typeface="Arial"/>
                <a:cs typeface="Arial"/>
              </a:rPr>
              <a:t>1. Align Your Culture with Military-Informed Values</a:t>
            </a:r>
            <a:endParaRPr lang="en-US" sz="1400">
              <a:solidFill>
                <a:srgbClr val="2E69FF"/>
              </a:solidFill>
              <a:latin typeface="Arial"/>
              <a:cs typeface="Arial"/>
            </a:endParaRPr>
          </a:p>
          <a:p>
            <a:r>
              <a:rPr lang="en-US" sz="1400">
                <a:latin typeface="Arial"/>
                <a:cs typeface="Arial"/>
              </a:rPr>
              <a:t>Define and communicate a clear mission so employees understand the “why.”</a:t>
            </a:r>
            <a:endParaRPr lang="en-US" sz="1400">
              <a:cs typeface="Arial"/>
            </a:endParaRPr>
          </a:p>
          <a:p>
            <a:r>
              <a:rPr lang="en-US" sz="1400">
                <a:latin typeface="Arial"/>
                <a:cs typeface="Arial"/>
              </a:rPr>
              <a:t>Reinforce accountability as a trust-building behavior, not a punitive one.</a:t>
            </a:r>
            <a:endParaRPr lang="en-US" sz="1400">
              <a:cs typeface="Arial"/>
            </a:endParaRPr>
          </a:p>
          <a:p>
            <a:r>
              <a:rPr lang="en-US" sz="1400">
                <a:latin typeface="Arial"/>
                <a:cs typeface="Arial"/>
              </a:rPr>
              <a:t>Create a team-first environment where every role is respected.</a:t>
            </a:r>
            <a:endParaRPr lang="en-US" sz="1400">
              <a:cs typeface="Arial"/>
            </a:endParaRPr>
          </a:p>
          <a:p>
            <a:pPr marL="0" indent="0">
              <a:buNone/>
            </a:pPr>
            <a:r>
              <a:rPr lang="en-US" sz="1400" b="1">
                <a:solidFill>
                  <a:srgbClr val="2E69FF"/>
                </a:solidFill>
                <a:latin typeface="Arial"/>
                <a:cs typeface="Arial"/>
              </a:rPr>
              <a:t>2. Build Leadership Practices Veterans Recognize and Trust</a:t>
            </a:r>
            <a:endParaRPr lang="en-US" sz="1400">
              <a:solidFill>
                <a:srgbClr val="2E69FF"/>
              </a:solidFill>
              <a:latin typeface="Arial"/>
              <a:cs typeface="Arial"/>
            </a:endParaRPr>
          </a:p>
          <a:p>
            <a:r>
              <a:rPr lang="en-US" sz="1400">
                <a:latin typeface="Arial"/>
                <a:cs typeface="Arial"/>
              </a:rPr>
              <a:t>Expect leaders to model behavior (“Ductus </a:t>
            </a:r>
            <a:r>
              <a:rPr lang="en-US" sz="1400" err="1">
                <a:latin typeface="Arial"/>
                <a:cs typeface="Arial"/>
              </a:rPr>
              <a:t>Exemplo</a:t>
            </a:r>
            <a:r>
              <a:rPr lang="en-US" sz="1400">
                <a:latin typeface="Arial"/>
                <a:cs typeface="Arial"/>
              </a:rPr>
              <a:t>”)—service, humility, and ownership.</a:t>
            </a:r>
            <a:endParaRPr lang="en-US" sz="1400">
              <a:cs typeface="Arial"/>
            </a:endParaRPr>
          </a:p>
          <a:p>
            <a:r>
              <a:rPr lang="en-US" sz="1400">
                <a:latin typeface="Arial"/>
                <a:cs typeface="Arial"/>
              </a:rPr>
              <a:t>Promote direct, timely communication and transparent decision-making.</a:t>
            </a:r>
            <a:endParaRPr lang="en-US" sz="1400">
              <a:cs typeface="Arial"/>
            </a:endParaRPr>
          </a:p>
          <a:p>
            <a:r>
              <a:rPr lang="en-US" sz="1400">
                <a:latin typeface="Arial"/>
                <a:cs typeface="Arial"/>
              </a:rPr>
              <a:t>Train supervisors to recognize military skill sets and support transition challenges.</a:t>
            </a:r>
            <a:endParaRPr lang="en-US" sz="1400">
              <a:cs typeface="Arial"/>
            </a:endParaRPr>
          </a:p>
          <a:p>
            <a:endParaRPr lang="en-US" sz="1400">
              <a:cs typeface="Arial"/>
            </a:endParaRPr>
          </a:p>
        </p:txBody>
      </p:sp>
      <p:sp>
        <p:nvSpPr>
          <p:cNvPr id="3" name="Content Placeholder 4">
            <a:extLst>
              <a:ext uri="{FF2B5EF4-FFF2-40B4-BE49-F238E27FC236}">
                <a16:creationId xmlns:a16="http://schemas.microsoft.com/office/drawing/2014/main" id="{ECCB80C1-DF92-36EB-20A0-3FA9179BB929}"/>
              </a:ext>
            </a:extLst>
          </p:cNvPr>
          <p:cNvSpPr txBox="1">
            <a:spLocks/>
          </p:cNvSpPr>
          <p:nvPr/>
        </p:nvSpPr>
        <p:spPr>
          <a:xfrm>
            <a:off x="5726574" y="1824315"/>
            <a:ext cx="5120967" cy="5048730"/>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Courier New" panose="02070309020205020404" pitchFamily="49" charset="0"/>
              <a:buChar char="o"/>
              <a:tabLst/>
              <a:defRPr lang="en-US" sz="2400" b="0" i="0" u="none" strike="noStrike" kern="1200" cap="none" spc="0" baseline="0">
                <a:solidFill>
                  <a:srgbClr val="000000"/>
                </a:solidFill>
                <a:uFillTx/>
                <a:latin typeface="Arial" panose="020B0604020202020204" pitchFamily="34" charset="0"/>
              </a:defRPr>
            </a:lvl2pPr>
            <a:lvl3pPr marL="1143000" marR="0" lvl="2" indent="-228600" algn="l" defTabSz="914400" rtl="0" fontAlgn="auto" hangingPunct="1">
              <a:lnSpc>
                <a:spcPct val="90000"/>
              </a:lnSpc>
              <a:spcBef>
                <a:spcPts val="500"/>
              </a:spcBef>
              <a:spcAft>
                <a:spcPts val="0"/>
              </a:spcAft>
              <a:buSzPct val="100000"/>
              <a:buFont typeface="Wingdings" panose="05000000000000000000" pitchFamily="2" charset="2"/>
              <a:buChar char="§"/>
              <a:tabLst/>
              <a:defRPr lang="en-US" sz="2000" b="0" i="0" u="none" strike="noStrike" kern="1200" cap="none" spc="0" baseline="0">
                <a:solidFill>
                  <a:srgbClr val="000000"/>
                </a:solidFill>
                <a:uFillTx/>
                <a:latin typeface="Arial" panose="020B0604020202020204" pitchFamily="34" charset="0"/>
              </a:defRPr>
            </a:lvl3pPr>
            <a:lvl4pPr marL="1600200" marR="0" lvl="3" indent="-228600" algn="l" defTabSz="914400" rtl="0" fontAlgn="auto" hangingPunct="1">
              <a:lnSpc>
                <a:spcPct val="90000"/>
              </a:lnSpc>
              <a:spcBef>
                <a:spcPts val="500"/>
              </a:spcBef>
              <a:spcAft>
                <a:spcPts val="0"/>
              </a:spcAft>
              <a:buSzPct val="100000"/>
              <a:buFont typeface="Wingdings" panose="05000000000000000000" pitchFamily="2" charset="2"/>
              <a:buChar char="v"/>
              <a:tabLst/>
              <a:defRPr lang="en-US" sz="1800" b="0" i="0" u="none" strike="noStrike" kern="1200" cap="none" spc="0" baseline="0">
                <a:solidFill>
                  <a:srgbClr val="000000"/>
                </a:solidFill>
                <a:uFillTx/>
                <a:latin typeface="Arial" panose="020B0604020202020204" pitchFamily="34" charset="0"/>
              </a:defRPr>
            </a:lvl4pPr>
            <a:lvl5pPr marL="2057400" marR="0" lvl="4" indent="-228600" algn="l" defTabSz="914400" rtl="0" fontAlgn="auto" hangingPunct="1">
              <a:lnSpc>
                <a:spcPct val="90000"/>
              </a:lnSpc>
              <a:spcBef>
                <a:spcPts val="500"/>
              </a:spcBef>
              <a:spcAft>
                <a:spcPts val="0"/>
              </a:spcAft>
              <a:buSzPct val="100000"/>
              <a:buFont typeface="Wingdings" panose="05000000000000000000" pitchFamily="2" charset="2"/>
              <a:buChar char="Ø"/>
              <a:tabLst/>
              <a:defRPr lang="en-US" sz="1800" b="0" i="0" u="none" strike="noStrike" kern="1200" cap="none" spc="0" baseline="0">
                <a:solidFill>
                  <a:srgbClr val="000000"/>
                </a:solidFill>
                <a:uFillTx/>
                <a:latin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US" sz="1400" b="1">
                <a:solidFill>
                  <a:srgbClr val="2E69FF"/>
                </a:solidFill>
                <a:latin typeface="Arial"/>
                <a:cs typeface="Arial"/>
              </a:rPr>
              <a:t>3. Implement Veteran-Tailored Benefits &amp; Support Systems</a:t>
            </a:r>
            <a:endParaRPr lang="en-US" sz="1400">
              <a:solidFill>
                <a:srgbClr val="2E69FF"/>
              </a:solidFill>
              <a:latin typeface="Arial"/>
              <a:cs typeface="Arial"/>
            </a:endParaRPr>
          </a:p>
          <a:p>
            <a:r>
              <a:rPr lang="en-US" sz="1400">
                <a:latin typeface="Arial"/>
                <a:cs typeface="Arial"/>
              </a:rPr>
              <a:t>Offer paid military leave for reservists and Guard members.</a:t>
            </a:r>
            <a:endParaRPr lang="en-US" sz="1400">
              <a:cs typeface="Arial"/>
            </a:endParaRPr>
          </a:p>
          <a:p>
            <a:r>
              <a:rPr lang="en-US" sz="1400">
                <a:latin typeface="Arial"/>
                <a:cs typeface="Arial"/>
              </a:rPr>
              <a:t>Provide flexible remote/hybrid options, especially for disabled or transitioning Veterans.</a:t>
            </a:r>
            <a:endParaRPr lang="en-US" sz="1400">
              <a:cs typeface="Arial"/>
            </a:endParaRPr>
          </a:p>
          <a:p>
            <a:r>
              <a:rPr lang="en-US" sz="1400">
                <a:latin typeface="Arial"/>
                <a:cs typeface="Arial"/>
              </a:rPr>
              <a:t>Establish ongoing mentorship or buddy programs that pair Veterans with other Veterans.</a:t>
            </a:r>
            <a:endParaRPr lang="en-US" sz="1400">
              <a:cs typeface="Arial"/>
            </a:endParaRPr>
          </a:p>
          <a:p>
            <a:pPr marL="0" indent="0">
              <a:buFont typeface="Arial" pitchFamily="34"/>
              <a:buNone/>
            </a:pPr>
            <a:r>
              <a:rPr lang="en-US" sz="1400" b="1">
                <a:solidFill>
                  <a:srgbClr val="2E69FF"/>
                </a:solidFill>
                <a:latin typeface="Arial"/>
                <a:cs typeface="Arial"/>
              </a:rPr>
              <a:t>4. Strengthen Recruiting Practices to Remove Barriers</a:t>
            </a:r>
            <a:endParaRPr lang="en-US" sz="1400">
              <a:solidFill>
                <a:srgbClr val="2E69FF"/>
              </a:solidFill>
              <a:latin typeface="Arial"/>
              <a:cs typeface="Arial"/>
            </a:endParaRPr>
          </a:p>
          <a:p>
            <a:r>
              <a:rPr lang="en-US" sz="1400">
                <a:latin typeface="Arial"/>
                <a:cs typeface="Arial"/>
              </a:rPr>
              <a:t>Use targeted job boards and partner with VSOs and TAP programs.</a:t>
            </a:r>
            <a:endParaRPr lang="en-US" sz="1400">
              <a:cs typeface="Arial"/>
            </a:endParaRPr>
          </a:p>
          <a:p>
            <a:r>
              <a:rPr lang="en-US" sz="1400">
                <a:latin typeface="Arial"/>
                <a:cs typeface="Arial"/>
              </a:rPr>
              <a:t>Train recruiters and hiring managers to translate MOS/AFSC ratings into civilian skills.</a:t>
            </a:r>
            <a:endParaRPr lang="en-US" sz="1400">
              <a:cs typeface="Arial"/>
            </a:endParaRPr>
          </a:p>
          <a:p>
            <a:r>
              <a:rPr lang="en-US" sz="1400">
                <a:latin typeface="Arial"/>
                <a:cs typeface="Arial"/>
              </a:rPr>
              <a:t>Communicate clearly with Veteran applicants—no guesswork, no silence.</a:t>
            </a:r>
            <a:endParaRPr lang="en-US" sz="1400">
              <a:cs typeface="Arial"/>
            </a:endParaRPr>
          </a:p>
          <a:p>
            <a:pPr marL="0" indent="0">
              <a:buFont typeface="Arial" pitchFamily="34"/>
              <a:buNone/>
            </a:pPr>
            <a:r>
              <a:rPr lang="en-US" sz="1400" b="1">
                <a:solidFill>
                  <a:srgbClr val="2E69FF"/>
                </a:solidFill>
                <a:latin typeface="Arial"/>
                <a:cs typeface="Arial"/>
              </a:rPr>
              <a:t>5. Support the Military-to-Civilian Career Transition</a:t>
            </a:r>
            <a:endParaRPr lang="en-US" sz="1400">
              <a:solidFill>
                <a:srgbClr val="2E69FF"/>
              </a:solidFill>
              <a:latin typeface="Arial"/>
              <a:cs typeface="Arial"/>
            </a:endParaRPr>
          </a:p>
          <a:p>
            <a:r>
              <a:rPr lang="en-US" sz="1400">
                <a:latin typeface="Arial"/>
                <a:cs typeface="Arial"/>
              </a:rPr>
              <a:t>Use resume translation tools and simple MOS-to-role crosswalks.</a:t>
            </a:r>
            <a:endParaRPr lang="en-US" sz="1400">
              <a:cs typeface="Arial"/>
            </a:endParaRPr>
          </a:p>
          <a:p>
            <a:r>
              <a:rPr lang="en-US" sz="1400">
                <a:latin typeface="Arial"/>
                <a:cs typeface="Arial"/>
              </a:rPr>
              <a:t>Lead with skills and impact, not rank.</a:t>
            </a:r>
            <a:endParaRPr lang="en-US" sz="1400">
              <a:cs typeface="Arial"/>
            </a:endParaRPr>
          </a:p>
          <a:p>
            <a:endParaRPr lang="en-US" sz="1400">
              <a:cs typeface="Arial"/>
            </a:endParaRPr>
          </a:p>
          <a:p>
            <a:endParaRPr lang="en-US" sz="1400">
              <a:latin typeface="Arial"/>
              <a:cs typeface="Arial"/>
            </a:endParaRPr>
          </a:p>
        </p:txBody>
      </p:sp>
      <p:sp>
        <p:nvSpPr>
          <p:cNvPr id="2" name="Explosion: 8 Points 1">
            <a:extLst>
              <a:ext uri="{FF2B5EF4-FFF2-40B4-BE49-F238E27FC236}">
                <a16:creationId xmlns:a16="http://schemas.microsoft.com/office/drawing/2014/main" id="{C454FF3F-9886-6C83-50B2-FF29A4B09D18}"/>
              </a:ext>
            </a:extLst>
          </p:cNvPr>
          <p:cNvSpPr/>
          <p:nvPr/>
        </p:nvSpPr>
        <p:spPr>
          <a:xfrm>
            <a:off x="9486899" y="84666"/>
            <a:ext cx="2534708" cy="2569633"/>
          </a:xfrm>
          <a:prstGeom prst="irregularSeal1">
            <a:avLst/>
          </a:prstGeom>
          <a:solidFill>
            <a:srgbClr val="FDE570"/>
          </a:solidFill>
          <a:ln w="57150">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a:cs typeface="Arial"/>
              </a:rPr>
              <a:t>Sneak peek!</a:t>
            </a:r>
          </a:p>
        </p:txBody>
      </p:sp>
    </p:spTree>
    <p:extLst>
      <p:ext uri="{BB962C8B-B14F-4D97-AF65-F5344CB8AC3E}">
        <p14:creationId xmlns:p14="http://schemas.microsoft.com/office/powerpoint/2010/main" val="254953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208B2-4519-BA02-63EF-238C5994CE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E9D79E-37EE-C4EA-D4C9-81BF530EDAC9}"/>
              </a:ext>
            </a:extLst>
          </p:cNvPr>
          <p:cNvSpPr>
            <a:spLocks noGrp="1"/>
          </p:cNvSpPr>
          <p:nvPr>
            <p:ph type="title"/>
          </p:nvPr>
        </p:nvSpPr>
        <p:spPr>
          <a:xfrm>
            <a:off x="716412" y="-119538"/>
            <a:ext cx="9779178" cy="1744419"/>
          </a:xfrm>
        </p:spPr>
        <p:txBody>
          <a:bodyPr/>
          <a:lstStyle/>
          <a:p>
            <a:r>
              <a:rPr lang="en-US" sz="2800">
                <a:latin typeface="Arial"/>
                <a:cs typeface="Arial"/>
              </a:rPr>
              <a:t>Veteran-Ready Leadership Checklist</a:t>
            </a:r>
            <a:endParaRPr lang="en-US"/>
          </a:p>
        </p:txBody>
      </p:sp>
      <p:sp>
        <p:nvSpPr>
          <p:cNvPr id="5" name="Content Placeholder 4">
            <a:extLst>
              <a:ext uri="{FF2B5EF4-FFF2-40B4-BE49-F238E27FC236}">
                <a16:creationId xmlns:a16="http://schemas.microsoft.com/office/drawing/2014/main" id="{DC8BF370-81D5-8F04-2A04-3AA4E68EDF91}"/>
              </a:ext>
            </a:extLst>
          </p:cNvPr>
          <p:cNvSpPr>
            <a:spLocks noGrp="1"/>
          </p:cNvSpPr>
          <p:nvPr>
            <p:ph sz="quarter" idx="10"/>
          </p:nvPr>
        </p:nvSpPr>
        <p:spPr>
          <a:xfrm>
            <a:off x="802456" y="1713566"/>
            <a:ext cx="5010355" cy="5884472"/>
          </a:xfrm>
        </p:spPr>
        <p:txBody>
          <a:bodyPr/>
          <a:lstStyle/>
          <a:p>
            <a:pPr marL="0" indent="0">
              <a:buNone/>
            </a:pPr>
            <a:r>
              <a:rPr lang="en-US" sz="1200" b="1">
                <a:solidFill>
                  <a:srgbClr val="2E69FF"/>
                </a:solidFill>
                <a:latin typeface="Arial"/>
                <a:cs typeface="Arial"/>
              </a:rPr>
              <a:t>Mission, Culture &amp; Values</a:t>
            </a:r>
            <a:endParaRPr lang="en-US" sz="1200">
              <a:cs typeface="Arial" panose="020B0604020202020204" pitchFamily="34" charset="0"/>
            </a:endParaRPr>
          </a:p>
          <a:p>
            <a:pPr>
              <a:lnSpc>
                <a:spcPct val="100000"/>
              </a:lnSpc>
              <a:buFont typeface="Wingdings" pitchFamily="34"/>
              <a:buChar char="q"/>
            </a:pPr>
            <a:r>
              <a:rPr lang="en-US" sz="1200">
                <a:solidFill>
                  <a:schemeClr val="tx1"/>
                </a:solidFill>
                <a:latin typeface="Arial"/>
                <a:cs typeface="Arial"/>
              </a:rPr>
              <a:t>Our organization clearly communicates mission and purpose to all employees.</a:t>
            </a:r>
            <a:endParaRPr lang="en-US" sz="1200">
              <a:solidFill>
                <a:schemeClr val="tx1"/>
              </a:solidFill>
              <a:cs typeface="Arial" panose="020B0604020202020204" pitchFamily="34" charset="0"/>
            </a:endParaRPr>
          </a:p>
          <a:p>
            <a:pPr>
              <a:buFont typeface="Wingdings" pitchFamily="34"/>
              <a:buChar char="q"/>
            </a:pPr>
            <a:r>
              <a:rPr lang="en-US" sz="1200">
                <a:solidFill>
                  <a:schemeClr val="tx1"/>
                </a:solidFill>
                <a:latin typeface="Arial"/>
                <a:cs typeface="Arial"/>
              </a:rPr>
              <a:t>Leaders connect daily work to a higher purpose.</a:t>
            </a:r>
            <a:br>
              <a:rPr lang="en-US" sz="1200">
                <a:latin typeface="Arial"/>
                <a:cs typeface="Arial"/>
              </a:rPr>
            </a:br>
            <a:r>
              <a:rPr lang="en-US" sz="1200">
                <a:solidFill>
                  <a:schemeClr val="tx1"/>
                </a:solidFill>
                <a:latin typeface="Arial"/>
                <a:cs typeface="Arial"/>
              </a:rPr>
              <a:t>We foster a “team over self” mindset where every role is valued.</a:t>
            </a:r>
            <a:endParaRPr lang="en-US" sz="1200">
              <a:solidFill>
                <a:schemeClr val="tx1"/>
              </a:solidFill>
              <a:cs typeface="Arial" panose="020B0604020202020204" pitchFamily="34" charset="0"/>
            </a:endParaRPr>
          </a:p>
          <a:p>
            <a:pPr>
              <a:buFont typeface="Wingdings" pitchFamily="34"/>
              <a:buChar char="q"/>
            </a:pPr>
            <a:r>
              <a:rPr lang="en-US" sz="1200">
                <a:solidFill>
                  <a:schemeClr val="tx1"/>
                </a:solidFill>
                <a:latin typeface="Arial"/>
                <a:cs typeface="Arial"/>
              </a:rPr>
              <a:t>We use structured, predictable processes that create clarity and reduce ambiguity.</a:t>
            </a:r>
            <a:endParaRPr lang="en-US" sz="1200">
              <a:solidFill>
                <a:schemeClr val="tx1"/>
              </a:solidFill>
              <a:cs typeface="Arial" panose="020B0604020202020204" pitchFamily="34" charset="0"/>
            </a:endParaRPr>
          </a:p>
          <a:p>
            <a:pPr marL="0" indent="0">
              <a:buNone/>
            </a:pPr>
            <a:r>
              <a:rPr lang="en-US" sz="1200" b="1">
                <a:solidFill>
                  <a:srgbClr val="2E69FF"/>
                </a:solidFill>
                <a:latin typeface="Arial"/>
                <a:cs typeface="Arial"/>
              </a:rPr>
              <a:t>Leadership Behaviors</a:t>
            </a:r>
            <a:endParaRPr lang="en-US" sz="1200">
              <a:cs typeface="Arial" panose="020B0604020202020204" pitchFamily="34" charset="0"/>
            </a:endParaRPr>
          </a:p>
          <a:p>
            <a:pPr>
              <a:buFont typeface="Wingdings" pitchFamily="34"/>
              <a:buChar char="q"/>
            </a:pPr>
            <a:r>
              <a:rPr lang="en-US" sz="1200">
                <a:solidFill>
                  <a:schemeClr val="tx1"/>
                </a:solidFill>
                <a:latin typeface="Arial"/>
                <a:cs typeface="Arial"/>
              </a:rPr>
              <a:t>Leaders demonstrate Ductus </a:t>
            </a:r>
            <a:r>
              <a:rPr lang="en-US" sz="1200" err="1">
                <a:solidFill>
                  <a:schemeClr val="tx1"/>
                </a:solidFill>
                <a:latin typeface="Arial"/>
                <a:cs typeface="Arial"/>
              </a:rPr>
              <a:t>Exemplo</a:t>
            </a:r>
            <a:r>
              <a:rPr lang="en-US" sz="1200">
                <a:solidFill>
                  <a:schemeClr val="tx1"/>
                </a:solidFill>
                <a:latin typeface="Arial"/>
                <a:cs typeface="Arial"/>
              </a:rPr>
              <a:t>—servant leadership through action.</a:t>
            </a:r>
            <a:endParaRPr lang="en-US" sz="1200">
              <a:solidFill>
                <a:schemeClr val="tx1"/>
              </a:solidFill>
              <a:cs typeface="Arial" panose="020B0604020202020204" pitchFamily="34" charset="0"/>
            </a:endParaRPr>
          </a:p>
          <a:p>
            <a:pPr>
              <a:buFont typeface="Wingdings" pitchFamily="34"/>
              <a:buChar char="q"/>
            </a:pPr>
            <a:r>
              <a:rPr lang="en-US" sz="1200">
                <a:solidFill>
                  <a:schemeClr val="tx1"/>
                </a:solidFill>
                <a:latin typeface="Arial"/>
                <a:cs typeface="Arial"/>
              </a:rPr>
              <a:t>Communication is direct, timely, and respectful.</a:t>
            </a:r>
            <a:br>
              <a:rPr lang="en-US" sz="1200">
                <a:latin typeface="Arial"/>
                <a:cs typeface="Arial"/>
              </a:rPr>
            </a:br>
            <a:r>
              <a:rPr lang="en-US" sz="1200">
                <a:solidFill>
                  <a:schemeClr val="tx1"/>
                </a:solidFill>
                <a:latin typeface="Arial"/>
                <a:cs typeface="Arial"/>
              </a:rPr>
              <a:t>Decisions are transparent, and context is shared when possible.</a:t>
            </a:r>
            <a:endParaRPr lang="en-US" sz="1200">
              <a:solidFill>
                <a:schemeClr val="tx1"/>
              </a:solidFill>
              <a:cs typeface="Arial" panose="020B0604020202020204" pitchFamily="34" charset="0"/>
            </a:endParaRPr>
          </a:p>
          <a:p>
            <a:pPr>
              <a:buFont typeface="Wingdings" pitchFamily="34"/>
              <a:buChar char="q"/>
            </a:pPr>
            <a:r>
              <a:rPr lang="en-US" sz="1200">
                <a:solidFill>
                  <a:schemeClr val="tx1"/>
                </a:solidFill>
                <a:latin typeface="Arial"/>
                <a:cs typeface="Arial"/>
              </a:rPr>
              <a:t>Teams are encouraged to act with adaptability rather than wait for perfect information.</a:t>
            </a:r>
            <a:endParaRPr lang="en-US" sz="1200">
              <a:solidFill>
                <a:schemeClr val="tx1"/>
              </a:solidFill>
              <a:cs typeface="Arial" panose="020B0604020202020204" pitchFamily="34" charset="0"/>
            </a:endParaRPr>
          </a:p>
          <a:p>
            <a:pPr marL="0" indent="0">
              <a:buNone/>
            </a:pPr>
            <a:r>
              <a:rPr lang="en-US" sz="1200" b="1">
                <a:solidFill>
                  <a:srgbClr val="2E69FF"/>
                </a:solidFill>
                <a:latin typeface="Arial"/>
                <a:cs typeface="Arial"/>
              </a:rPr>
              <a:t>Trust &amp; Belonging</a:t>
            </a:r>
            <a:endParaRPr lang="en-US" sz="1200">
              <a:latin typeface="Arial"/>
              <a:cs typeface="Arial"/>
            </a:endParaRPr>
          </a:p>
          <a:p>
            <a:pPr marL="285750" indent="-285750">
              <a:buFont typeface="Wingdings,Sans-Serif"/>
              <a:buChar char="q"/>
            </a:pPr>
            <a:r>
              <a:rPr lang="en-US" sz="1200">
                <a:solidFill>
                  <a:schemeClr val="tx1"/>
                </a:solidFill>
                <a:latin typeface="Arial"/>
                <a:cs typeface="Arial"/>
              </a:rPr>
              <a:t>Veterans feel a sense of shared purpose from day one.</a:t>
            </a:r>
          </a:p>
          <a:p>
            <a:pPr marL="285750" indent="-285750">
              <a:buFont typeface="Wingdings,Sans-Serif"/>
              <a:buChar char="q"/>
            </a:pPr>
            <a:r>
              <a:rPr lang="en-US" sz="1200">
                <a:solidFill>
                  <a:schemeClr val="tx1"/>
                </a:solidFill>
                <a:latin typeface="Arial"/>
                <a:cs typeface="Arial"/>
              </a:rPr>
              <a:t>Our environment feels familiar—structure, clarity, and accountability are norms.</a:t>
            </a:r>
            <a:endParaRPr lang="en-US">
              <a:solidFill>
                <a:schemeClr val="tx1"/>
              </a:solidFill>
              <a:latin typeface="Arial"/>
              <a:cs typeface="Arial"/>
            </a:endParaRPr>
          </a:p>
        </p:txBody>
      </p:sp>
      <p:sp>
        <p:nvSpPr>
          <p:cNvPr id="3" name="Content Placeholder 4">
            <a:extLst>
              <a:ext uri="{FF2B5EF4-FFF2-40B4-BE49-F238E27FC236}">
                <a16:creationId xmlns:a16="http://schemas.microsoft.com/office/drawing/2014/main" id="{4D2FBD7E-B6A4-B7EF-86E1-724D372F5A9B}"/>
              </a:ext>
            </a:extLst>
          </p:cNvPr>
          <p:cNvSpPr txBox="1">
            <a:spLocks/>
          </p:cNvSpPr>
          <p:nvPr/>
        </p:nvSpPr>
        <p:spPr>
          <a:xfrm>
            <a:off x="5821824" y="1718482"/>
            <a:ext cx="5120967" cy="5048730"/>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Courier New" panose="02070309020205020404" pitchFamily="49" charset="0"/>
              <a:buChar char="o"/>
              <a:tabLst/>
              <a:defRPr lang="en-US" sz="2400" b="0" i="0" u="none" strike="noStrike" kern="1200" cap="none" spc="0" baseline="0">
                <a:solidFill>
                  <a:srgbClr val="000000"/>
                </a:solidFill>
                <a:uFillTx/>
                <a:latin typeface="Arial" panose="020B0604020202020204" pitchFamily="34" charset="0"/>
              </a:defRPr>
            </a:lvl2pPr>
            <a:lvl3pPr marL="1143000" marR="0" lvl="2" indent="-228600" algn="l" defTabSz="914400" rtl="0" fontAlgn="auto" hangingPunct="1">
              <a:lnSpc>
                <a:spcPct val="90000"/>
              </a:lnSpc>
              <a:spcBef>
                <a:spcPts val="500"/>
              </a:spcBef>
              <a:spcAft>
                <a:spcPts val="0"/>
              </a:spcAft>
              <a:buSzPct val="100000"/>
              <a:buFont typeface="Wingdings" panose="05000000000000000000" pitchFamily="2" charset="2"/>
              <a:buChar char="§"/>
              <a:tabLst/>
              <a:defRPr lang="en-US" sz="2000" b="0" i="0" u="none" strike="noStrike" kern="1200" cap="none" spc="0" baseline="0">
                <a:solidFill>
                  <a:srgbClr val="000000"/>
                </a:solidFill>
                <a:uFillTx/>
                <a:latin typeface="Arial" panose="020B0604020202020204" pitchFamily="34" charset="0"/>
              </a:defRPr>
            </a:lvl3pPr>
            <a:lvl4pPr marL="1600200" marR="0" lvl="3" indent="-228600" algn="l" defTabSz="914400" rtl="0" fontAlgn="auto" hangingPunct="1">
              <a:lnSpc>
                <a:spcPct val="90000"/>
              </a:lnSpc>
              <a:spcBef>
                <a:spcPts val="500"/>
              </a:spcBef>
              <a:spcAft>
                <a:spcPts val="0"/>
              </a:spcAft>
              <a:buSzPct val="100000"/>
              <a:buFont typeface="Wingdings" panose="05000000000000000000" pitchFamily="2" charset="2"/>
              <a:buChar char="v"/>
              <a:tabLst/>
              <a:defRPr lang="en-US" sz="1800" b="0" i="0" u="none" strike="noStrike" kern="1200" cap="none" spc="0" baseline="0">
                <a:solidFill>
                  <a:srgbClr val="000000"/>
                </a:solidFill>
                <a:uFillTx/>
                <a:latin typeface="Arial" panose="020B0604020202020204" pitchFamily="34" charset="0"/>
              </a:defRPr>
            </a:lvl4pPr>
            <a:lvl5pPr marL="2057400" marR="0" lvl="4" indent="-228600" algn="l" defTabSz="914400" rtl="0" fontAlgn="auto" hangingPunct="1">
              <a:lnSpc>
                <a:spcPct val="90000"/>
              </a:lnSpc>
              <a:spcBef>
                <a:spcPts val="500"/>
              </a:spcBef>
              <a:spcAft>
                <a:spcPts val="0"/>
              </a:spcAft>
              <a:buSzPct val="100000"/>
              <a:buFont typeface="Wingdings" panose="05000000000000000000" pitchFamily="2" charset="2"/>
              <a:buChar char="Ø"/>
              <a:tabLst/>
              <a:defRPr lang="en-US" sz="1800" b="0" i="0" u="none" strike="noStrike" kern="1200" cap="none" spc="0" baseline="0">
                <a:solidFill>
                  <a:srgbClr val="000000"/>
                </a:solidFill>
                <a:uFillTx/>
                <a:latin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itchFamily="34"/>
              <a:buChar char="q"/>
            </a:pPr>
            <a:r>
              <a:rPr lang="en-US" sz="1200">
                <a:solidFill>
                  <a:schemeClr val="tx1"/>
                </a:solidFill>
                <a:latin typeface="Arial"/>
                <a:cs typeface="Arial"/>
              </a:rPr>
              <a:t>We acknowledge the emotional challenge of transitioning to civilian work.</a:t>
            </a:r>
            <a:endParaRPr lang="en-US">
              <a:cs typeface="Arial" panose="020B0604020202020204" pitchFamily="34" charset="0"/>
            </a:endParaRPr>
          </a:p>
          <a:p>
            <a:pPr marL="285750" indent="-285750">
              <a:buFont typeface="Wingdings" pitchFamily="34"/>
              <a:buChar char="q"/>
            </a:pPr>
            <a:r>
              <a:rPr lang="en-US" sz="1200">
                <a:solidFill>
                  <a:schemeClr val="tx1"/>
                </a:solidFill>
                <a:latin typeface="Arial"/>
                <a:cs typeface="Arial"/>
              </a:rPr>
              <a:t>We have systems that help Veterans find their place and feel valued.</a:t>
            </a:r>
            <a:endParaRPr lang="en-US" sz="1200">
              <a:solidFill>
                <a:schemeClr val="tx1"/>
              </a:solidFill>
              <a:cs typeface="Arial"/>
            </a:endParaRPr>
          </a:p>
          <a:p>
            <a:pPr>
              <a:buNone/>
            </a:pPr>
            <a:r>
              <a:rPr lang="en-US" sz="1200" b="1">
                <a:solidFill>
                  <a:srgbClr val="2E69FF"/>
                </a:solidFill>
                <a:latin typeface="Arial"/>
                <a:cs typeface="Arial"/>
              </a:rPr>
              <a:t>Recruiting &amp; Hiring</a:t>
            </a:r>
          </a:p>
          <a:p>
            <a:pPr marL="285750" indent="-285750">
              <a:buFont typeface="Wingdings" pitchFamily="34"/>
              <a:buChar char="q"/>
            </a:pPr>
            <a:r>
              <a:rPr lang="en-US" sz="1200">
                <a:solidFill>
                  <a:schemeClr val="tx1"/>
                </a:solidFill>
                <a:latin typeface="Arial"/>
                <a:cs typeface="Arial"/>
              </a:rPr>
              <a:t>We have at least one Veteran-trained or certified recruiter.</a:t>
            </a:r>
          </a:p>
          <a:p>
            <a:pPr marL="285750" indent="-285750">
              <a:buFont typeface="Wingdings" pitchFamily="34"/>
              <a:buChar char="q"/>
            </a:pPr>
            <a:r>
              <a:rPr lang="en-US" sz="1200">
                <a:solidFill>
                  <a:schemeClr val="tx1"/>
                </a:solidFill>
                <a:latin typeface="Arial"/>
                <a:cs typeface="Arial"/>
              </a:rPr>
              <a:t>Applicants receive clear communication throughout the hiring process.</a:t>
            </a:r>
          </a:p>
          <a:p>
            <a:pPr marL="285750" indent="-285750">
              <a:buFont typeface="Wingdings" pitchFamily="34"/>
              <a:buChar char="q"/>
            </a:pPr>
            <a:r>
              <a:rPr lang="en-US" sz="1200">
                <a:solidFill>
                  <a:schemeClr val="tx1"/>
                </a:solidFill>
                <a:latin typeface="Arial"/>
                <a:cs typeface="Arial"/>
              </a:rPr>
              <a:t>MOS/AFSC experience is actively translated—not overlooked.</a:t>
            </a:r>
          </a:p>
          <a:p>
            <a:pPr marL="285750" indent="-285750">
              <a:buFont typeface="Wingdings" pitchFamily="34"/>
              <a:buChar char="q"/>
            </a:pPr>
            <a:r>
              <a:rPr lang="en-US" sz="1200">
                <a:solidFill>
                  <a:schemeClr val="tx1"/>
                </a:solidFill>
                <a:latin typeface="Arial"/>
                <a:cs typeface="Arial"/>
              </a:rPr>
              <a:t>We seek partnerships with VSOs, TAP offices, and Veteran-focused networks.</a:t>
            </a:r>
          </a:p>
          <a:p>
            <a:pPr>
              <a:buNone/>
            </a:pPr>
            <a:r>
              <a:rPr lang="en-US" sz="1200" b="1">
                <a:solidFill>
                  <a:srgbClr val="2E69FF"/>
                </a:solidFill>
                <a:latin typeface="Arial"/>
                <a:cs typeface="Arial"/>
              </a:rPr>
              <a:t>Benefits &amp; Employee Support</a:t>
            </a:r>
          </a:p>
          <a:p>
            <a:pPr marL="285750" indent="-285750">
              <a:buFont typeface="Wingdings" pitchFamily="34"/>
              <a:buChar char="q"/>
            </a:pPr>
            <a:r>
              <a:rPr lang="en-US" sz="1200">
                <a:solidFill>
                  <a:schemeClr val="tx1"/>
                </a:solidFill>
                <a:latin typeface="Arial"/>
                <a:cs typeface="Arial"/>
              </a:rPr>
              <a:t>We offer paid military leave for Guard/Reserve members.</a:t>
            </a:r>
          </a:p>
          <a:p>
            <a:pPr marL="285750" indent="-285750">
              <a:buFont typeface="Wingdings" pitchFamily="34"/>
              <a:buChar char="q"/>
            </a:pPr>
            <a:r>
              <a:rPr lang="en-US" sz="1200">
                <a:solidFill>
                  <a:schemeClr val="tx1"/>
                </a:solidFill>
                <a:latin typeface="Arial"/>
                <a:cs typeface="Arial"/>
              </a:rPr>
              <a:t>Flexible remote/hybrid options support medical, family, and post-service needs.</a:t>
            </a:r>
          </a:p>
          <a:p>
            <a:pPr marL="285750" indent="-285750">
              <a:buFont typeface="Wingdings" pitchFamily="34"/>
              <a:buChar char="q"/>
            </a:pPr>
            <a:r>
              <a:rPr lang="en-US" sz="1200">
                <a:solidFill>
                  <a:schemeClr val="tx1"/>
                </a:solidFill>
                <a:latin typeface="Arial"/>
                <a:cs typeface="Arial"/>
              </a:rPr>
              <a:t>We have Veteran mentors or affinity groups to support belonging.</a:t>
            </a:r>
          </a:p>
          <a:p>
            <a:pPr marL="285750" indent="-285750">
              <a:buFont typeface="Wingdings" pitchFamily="34"/>
              <a:buChar char="q"/>
            </a:pPr>
            <a:r>
              <a:rPr lang="en-US" sz="1200">
                <a:solidFill>
                  <a:schemeClr val="tx1"/>
                </a:solidFill>
                <a:latin typeface="Arial"/>
                <a:cs typeface="Arial"/>
              </a:rPr>
              <a:t>Wellness resources support physical, mental, and emotional readiness.</a:t>
            </a:r>
          </a:p>
          <a:p>
            <a:pPr marL="0" indent="0">
              <a:buNone/>
            </a:pPr>
            <a:endParaRPr lang="en-US" sz="1300" b="1">
              <a:solidFill>
                <a:srgbClr val="2E69FF"/>
              </a:solidFill>
              <a:cs typeface="Arial"/>
            </a:endParaRPr>
          </a:p>
          <a:p>
            <a:pPr marL="0" indent="0">
              <a:buNone/>
            </a:pPr>
            <a:endParaRPr lang="en-US" sz="1300">
              <a:cs typeface="Arial"/>
            </a:endParaRPr>
          </a:p>
          <a:p>
            <a:pPr marL="0" indent="0">
              <a:buNone/>
            </a:pPr>
            <a:endParaRPr lang="en-US" sz="1400" b="1">
              <a:solidFill>
                <a:srgbClr val="2E69FF"/>
              </a:solidFill>
              <a:cs typeface="Arial"/>
            </a:endParaRPr>
          </a:p>
          <a:p>
            <a:pPr>
              <a:buFont typeface="Wingdings" pitchFamily="34"/>
              <a:buChar char="q"/>
            </a:pPr>
            <a:endParaRPr lang="en-US" sz="1400">
              <a:cs typeface="Arial"/>
            </a:endParaRPr>
          </a:p>
          <a:p>
            <a:pPr>
              <a:buFont typeface="Wingdings" pitchFamily="34"/>
              <a:buChar char="q"/>
            </a:pPr>
            <a:endParaRPr lang="en-US" sz="1400">
              <a:latin typeface="Arial"/>
              <a:cs typeface="Arial"/>
            </a:endParaRPr>
          </a:p>
        </p:txBody>
      </p:sp>
      <p:sp>
        <p:nvSpPr>
          <p:cNvPr id="9" name="Explosion: 8 Points 8">
            <a:extLst>
              <a:ext uri="{FF2B5EF4-FFF2-40B4-BE49-F238E27FC236}">
                <a16:creationId xmlns:a16="http://schemas.microsoft.com/office/drawing/2014/main" id="{8CBFF6A6-5DAD-9DAA-8178-B6B2CA10083E}"/>
              </a:ext>
            </a:extLst>
          </p:cNvPr>
          <p:cNvSpPr/>
          <p:nvPr/>
        </p:nvSpPr>
        <p:spPr>
          <a:xfrm>
            <a:off x="9486899" y="84666"/>
            <a:ext cx="2534708" cy="2569633"/>
          </a:xfrm>
          <a:prstGeom prst="irregularSeal1">
            <a:avLst/>
          </a:prstGeom>
          <a:solidFill>
            <a:srgbClr val="FDE570"/>
          </a:solidFill>
          <a:ln w="57150">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a:cs typeface="Arial"/>
              </a:rPr>
              <a:t>Sneak peek!</a:t>
            </a:r>
          </a:p>
        </p:txBody>
      </p:sp>
    </p:spTree>
    <p:extLst>
      <p:ext uri="{BB962C8B-B14F-4D97-AF65-F5344CB8AC3E}">
        <p14:creationId xmlns:p14="http://schemas.microsoft.com/office/powerpoint/2010/main" val="2235564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8A6F-A1A9-592B-E9B2-78AF11C17A79}"/>
              </a:ext>
            </a:extLst>
          </p:cNvPr>
          <p:cNvSpPr>
            <a:spLocks noGrp="1"/>
          </p:cNvSpPr>
          <p:nvPr>
            <p:ph type="title"/>
          </p:nvPr>
        </p:nvSpPr>
        <p:spPr>
          <a:xfrm>
            <a:off x="0" y="2028438"/>
            <a:ext cx="12192000" cy="1706563"/>
          </a:xfrm>
        </p:spPr>
        <p:txBody>
          <a:bodyPr/>
          <a:lstStyle/>
          <a:p>
            <a:pPr algn="ctr"/>
            <a:r>
              <a:rPr lang="en-US" sz="5400">
                <a:latin typeface="Arial"/>
                <a:cs typeface="Arial"/>
              </a:rPr>
              <a:t>Q &amp; A</a:t>
            </a:r>
            <a:endParaRPr lang="en-US"/>
          </a:p>
        </p:txBody>
      </p:sp>
    </p:spTree>
    <p:extLst>
      <p:ext uri="{BB962C8B-B14F-4D97-AF65-F5344CB8AC3E}">
        <p14:creationId xmlns:p14="http://schemas.microsoft.com/office/powerpoint/2010/main" val="821945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468FC30-F032-55EF-2F55-A69B2ED25728}"/>
              </a:ext>
            </a:extLst>
          </p:cNvPr>
          <p:cNvSpPr>
            <a:spLocks noGrp="1"/>
          </p:cNvSpPr>
          <p:nvPr>
            <p:ph idx="17"/>
          </p:nvPr>
        </p:nvSpPr>
        <p:spPr>
          <a:xfrm>
            <a:off x="524454" y="3695622"/>
            <a:ext cx="2588705" cy="495389"/>
          </a:xfrm>
        </p:spPr>
        <p:txBody>
          <a:bodyPr/>
          <a:lstStyle/>
          <a:p>
            <a:r>
              <a:rPr lang="en-US"/>
              <a:t>Joe </a:t>
            </a:r>
            <a:r>
              <a:rPr lang="en-US" err="1"/>
              <a:t>punaro</a:t>
            </a:r>
          </a:p>
        </p:txBody>
      </p:sp>
      <p:sp>
        <p:nvSpPr>
          <p:cNvPr id="10" name="Content Placeholder 9">
            <a:extLst>
              <a:ext uri="{FF2B5EF4-FFF2-40B4-BE49-F238E27FC236}">
                <a16:creationId xmlns:a16="http://schemas.microsoft.com/office/drawing/2014/main" id="{A6459C6D-D96E-D270-3BE3-5419C4C97B16}"/>
              </a:ext>
            </a:extLst>
          </p:cNvPr>
          <p:cNvSpPr>
            <a:spLocks noGrp="1"/>
          </p:cNvSpPr>
          <p:nvPr>
            <p:ph idx="1"/>
          </p:nvPr>
        </p:nvSpPr>
        <p:spPr>
          <a:xfrm>
            <a:off x="524454" y="4208660"/>
            <a:ext cx="2588705" cy="2033989"/>
          </a:xfrm>
        </p:spPr>
        <p:txBody>
          <a:bodyPr/>
          <a:lstStyle/>
          <a:p>
            <a:pPr>
              <a:spcBef>
                <a:spcPts val="0"/>
              </a:spcBef>
            </a:pPr>
            <a:r>
              <a:rPr lang="en-US"/>
              <a:t>Joe Punaro is the founder and CEO of </a:t>
            </a:r>
            <a:r>
              <a:rPr lang="en-US" err="1"/>
              <a:t>IronArch</a:t>
            </a:r>
            <a:r>
              <a:rPr lang="en-US"/>
              <a:t>, a leading provider of IT modernization services to the Federal Government. Prior to </a:t>
            </a:r>
            <a:r>
              <a:rPr lang="en-US" err="1"/>
              <a:t>IronArch</a:t>
            </a:r>
            <a:r>
              <a:rPr lang="en-US"/>
              <a:t>, Joe served on active duty in the </a:t>
            </a:r>
          </a:p>
          <a:p>
            <a:pPr>
              <a:lnSpc>
                <a:spcPct val="100000"/>
              </a:lnSpc>
              <a:spcBef>
                <a:spcPts val="0"/>
              </a:spcBef>
            </a:pPr>
            <a:r>
              <a:rPr lang="en-US"/>
              <a:t>Marine Corps.</a:t>
            </a:r>
          </a:p>
        </p:txBody>
      </p:sp>
      <p:pic>
        <p:nvPicPr>
          <p:cNvPr id="26" name="Picture Placeholder 25">
            <a:extLst>
              <a:ext uri="{FF2B5EF4-FFF2-40B4-BE49-F238E27FC236}">
                <a16:creationId xmlns:a16="http://schemas.microsoft.com/office/drawing/2014/main" id="{6FE69681-5E09-07DD-711D-A2CBA99B7A4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3957037" y="2163040"/>
            <a:ext cx="1430337" cy="1430337"/>
          </a:xfrm>
        </p:spPr>
      </p:pic>
      <p:sp>
        <p:nvSpPr>
          <p:cNvPr id="17" name="Content Placeholder 16">
            <a:extLst>
              <a:ext uri="{FF2B5EF4-FFF2-40B4-BE49-F238E27FC236}">
                <a16:creationId xmlns:a16="http://schemas.microsoft.com/office/drawing/2014/main" id="{9979C06B-0E1C-FCA5-232B-3163EF18044D}"/>
              </a:ext>
            </a:extLst>
          </p:cNvPr>
          <p:cNvSpPr>
            <a:spLocks noGrp="1"/>
          </p:cNvSpPr>
          <p:nvPr>
            <p:ph idx="19"/>
          </p:nvPr>
        </p:nvSpPr>
        <p:spPr>
          <a:xfrm>
            <a:off x="3377853" y="3695622"/>
            <a:ext cx="2588705" cy="495389"/>
          </a:xfrm>
        </p:spPr>
        <p:txBody>
          <a:bodyPr/>
          <a:lstStyle/>
          <a:p>
            <a:r>
              <a:rPr lang="en-US" err="1"/>
              <a:t>Zeljana</a:t>
            </a:r>
            <a:r>
              <a:rPr lang="en-US"/>
              <a:t> </a:t>
            </a:r>
            <a:r>
              <a:rPr lang="en-US" err="1"/>
              <a:t>manojlovic</a:t>
            </a:r>
          </a:p>
        </p:txBody>
      </p:sp>
      <p:sp>
        <p:nvSpPr>
          <p:cNvPr id="16" name="Content Placeholder 15">
            <a:extLst>
              <a:ext uri="{FF2B5EF4-FFF2-40B4-BE49-F238E27FC236}">
                <a16:creationId xmlns:a16="http://schemas.microsoft.com/office/drawing/2014/main" id="{29117C6D-E7C4-3A8E-9343-E584F6865149}"/>
              </a:ext>
            </a:extLst>
          </p:cNvPr>
          <p:cNvSpPr>
            <a:spLocks noGrp="1"/>
          </p:cNvSpPr>
          <p:nvPr>
            <p:ph idx="18"/>
          </p:nvPr>
        </p:nvSpPr>
        <p:spPr>
          <a:xfrm>
            <a:off x="3377853" y="4208660"/>
            <a:ext cx="2588705" cy="1749005"/>
          </a:xfrm>
        </p:spPr>
        <p:txBody>
          <a:bodyPr/>
          <a:lstStyle/>
          <a:p>
            <a:r>
              <a:rPr lang="en-US" err="1"/>
              <a:t>Zeljana</a:t>
            </a:r>
            <a:r>
              <a:rPr lang="en-US"/>
              <a:t> Manojlovic leads Employee Experience &amp; Culture at </a:t>
            </a:r>
            <a:r>
              <a:rPr lang="en-US" err="1"/>
              <a:t>IronArch</a:t>
            </a:r>
            <a:r>
              <a:rPr lang="en-US"/>
              <a:t>. A SHRM-SCP with nine years of HR experience, she focuses on people-first, collaborative strategies that strengthen organizational culture.</a:t>
            </a:r>
          </a:p>
        </p:txBody>
      </p:sp>
      <p:sp>
        <p:nvSpPr>
          <p:cNvPr id="19" name="Content Placeholder 18">
            <a:extLst>
              <a:ext uri="{FF2B5EF4-FFF2-40B4-BE49-F238E27FC236}">
                <a16:creationId xmlns:a16="http://schemas.microsoft.com/office/drawing/2014/main" id="{F2CFE11E-9745-DAC5-EAB7-49704D875ACE}"/>
              </a:ext>
            </a:extLst>
          </p:cNvPr>
          <p:cNvSpPr>
            <a:spLocks noGrp="1"/>
          </p:cNvSpPr>
          <p:nvPr>
            <p:ph idx="21"/>
          </p:nvPr>
        </p:nvSpPr>
        <p:spPr>
          <a:xfrm>
            <a:off x="6216589" y="3695622"/>
            <a:ext cx="2588705" cy="495389"/>
          </a:xfrm>
        </p:spPr>
        <p:txBody>
          <a:bodyPr/>
          <a:lstStyle/>
          <a:p>
            <a:r>
              <a:rPr lang="en-US"/>
              <a:t>Heather </a:t>
            </a:r>
            <a:r>
              <a:rPr lang="en-US" err="1"/>
              <a:t>kuzma</a:t>
            </a:r>
          </a:p>
        </p:txBody>
      </p:sp>
      <p:sp>
        <p:nvSpPr>
          <p:cNvPr id="18" name="Content Placeholder 17">
            <a:extLst>
              <a:ext uri="{FF2B5EF4-FFF2-40B4-BE49-F238E27FC236}">
                <a16:creationId xmlns:a16="http://schemas.microsoft.com/office/drawing/2014/main" id="{EB0A25EB-B42E-AE75-52E5-2ABFD3F10A34}"/>
              </a:ext>
            </a:extLst>
          </p:cNvPr>
          <p:cNvSpPr>
            <a:spLocks noGrp="1"/>
          </p:cNvSpPr>
          <p:nvPr>
            <p:ph idx="20"/>
          </p:nvPr>
        </p:nvSpPr>
        <p:spPr>
          <a:xfrm>
            <a:off x="6216589" y="4208660"/>
            <a:ext cx="2588705" cy="1749005"/>
          </a:xfrm>
        </p:spPr>
        <p:txBody>
          <a:bodyPr/>
          <a:lstStyle/>
          <a:p>
            <a:r>
              <a:rPr lang="en-US">
                <a:cs typeface="Arial"/>
              </a:rPr>
              <a:t>With nearly a decade of recruiting experience, Heather Kuzma leads talent acquisition at IronArch Technology—driving strategic, inclusive hiring and leveraging her Military Veteran Recruiting certification to build strong, future-ready teams.</a:t>
            </a:r>
            <a:endParaRPr lang="en-US"/>
          </a:p>
          <a:p>
            <a:endParaRPr lang="en-US">
              <a:cs typeface="Arial"/>
            </a:endParaRPr>
          </a:p>
        </p:txBody>
      </p:sp>
      <p:sp>
        <p:nvSpPr>
          <p:cNvPr id="13" name="Title 3">
            <a:extLst>
              <a:ext uri="{FF2B5EF4-FFF2-40B4-BE49-F238E27FC236}">
                <a16:creationId xmlns:a16="http://schemas.microsoft.com/office/drawing/2014/main" id="{5667269B-5046-6CBE-37DE-20C6B81F0D91}"/>
              </a:ext>
            </a:extLst>
          </p:cNvPr>
          <p:cNvSpPr txBox="1">
            <a:spLocks/>
          </p:cNvSpPr>
          <p:nvPr/>
        </p:nvSpPr>
        <p:spPr>
          <a:xfrm>
            <a:off x="1072600" y="1093087"/>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Introduction</a:t>
            </a:r>
            <a:br>
              <a:rPr lang="en-US" sz="2000">
                <a:solidFill>
                  <a:schemeClr val="accent1"/>
                </a:solidFill>
                <a:latin typeface="Arial"/>
                <a:cs typeface="Arial"/>
              </a:rPr>
            </a:br>
            <a:r>
              <a:rPr lang="en-US" sz="3200">
                <a:latin typeface="Arial"/>
                <a:cs typeface="Arial"/>
              </a:rPr>
              <a:t>Hi, We're </a:t>
            </a:r>
            <a:r>
              <a:rPr lang="en-US" sz="3200" err="1">
                <a:latin typeface="Arial"/>
                <a:cs typeface="Arial"/>
              </a:rPr>
              <a:t>IronArch</a:t>
            </a:r>
            <a:r>
              <a:rPr lang="en-US" sz="3200">
                <a:latin typeface="Arial"/>
                <a:cs typeface="Arial"/>
              </a:rPr>
              <a:t> Technology</a:t>
            </a:r>
            <a:endParaRPr lang="en-US" sz="3200">
              <a:cs typeface="Arial"/>
            </a:endParaRPr>
          </a:p>
        </p:txBody>
      </p:sp>
      <p:pic>
        <p:nvPicPr>
          <p:cNvPr id="8" name="Picture Placeholder 7" descr="A person wearing glasses and a black jacket&#10;&#10;AI-generated content may be incorrect.">
            <a:extLst>
              <a:ext uri="{FF2B5EF4-FFF2-40B4-BE49-F238E27FC236}">
                <a16:creationId xmlns:a16="http://schemas.microsoft.com/office/drawing/2014/main" id="{1E074CDD-7C50-1946-B132-F76012D0F5E2}"/>
              </a:ext>
            </a:extLst>
          </p:cNvPr>
          <p:cNvPicPr>
            <a:picLocks noGrp="1" noChangeAspect="1"/>
          </p:cNvPicPr>
          <p:nvPr>
            <p:ph type="pic" sz="quarter" idx="15"/>
          </p:nvPr>
        </p:nvPicPr>
        <p:blipFill>
          <a:blip r:embed="rId4"/>
          <a:srcRect l="8485" r="8485"/>
          <a:stretch/>
        </p:blipFill>
        <p:spPr>
          <a:prstGeom prst="ellipse">
            <a:avLst/>
          </a:prstGeom>
          <a:solidFill>
            <a:srgbClr val="ACCBF9"/>
          </a:solidFill>
          <a:ln>
            <a:noFill/>
          </a:ln>
        </p:spPr>
      </p:pic>
      <p:pic>
        <p:nvPicPr>
          <p:cNvPr id="5" name="Picture Placeholder 4" descr="A person in a blue suit&#10;&#10;AI-generated content may be incorrect.">
            <a:extLst>
              <a:ext uri="{FF2B5EF4-FFF2-40B4-BE49-F238E27FC236}">
                <a16:creationId xmlns:a16="http://schemas.microsoft.com/office/drawing/2014/main" id="{E2EBCD02-075B-2271-CF75-AAE5D1EF60B8}"/>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a:stretch>
            <a:fillRect/>
          </a:stretch>
        </p:blipFill>
        <p:spPr/>
      </p:pic>
      <p:pic>
        <p:nvPicPr>
          <p:cNvPr id="4" name="Picture 3" descr="A blue and gold circle with a logo and text&#10;&#10;AI-generated content may be incorrect.">
            <a:extLst>
              <a:ext uri="{FF2B5EF4-FFF2-40B4-BE49-F238E27FC236}">
                <a16:creationId xmlns:a16="http://schemas.microsoft.com/office/drawing/2014/main" id="{0B2674BC-76D9-18DF-2AB6-0C2C346A07D0}"/>
              </a:ext>
            </a:extLst>
          </p:cNvPr>
          <p:cNvPicPr>
            <a:picLocks noChangeAspect="1"/>
          </p:cNvPicPr>
          <p:nvPr/>
        </p:nvPicPr>
        <p:blipFill>
          <a:blip r:embed="rId6"/>
          <a:stretch>
            <a:fillRect/>
          </a:stretch>
        </p:blipFill>
        <p:spPr>
          <a:xfrm>
            <a:off x="9212742" y="1853960"/>
            <a:ext cx="2047875" cy="2057400"/>
          </a:xfrm>
          <a:prstGeom prst="rect">
            <a:avLst/>
          </a:prstGeom>
        </p:spPr>
      </p:pic>
      <p:pic>
        <p:nvPicPr>
          <p:cNvPr id="6" name="Picture 5" descr="A blue and red laurel wreath&#10;&#10;AI-generated content may be incorrect.">
            <a:extLst>
              <a:ext uri="{FF2B5EF4-FFF2-40B4-BE49-F238E27FC236}">
                <a16:creationId xmlns:a16="http://schemas.microsoft.com/office/drawing/2014/main" id="{E4477899-FFAD-9FF1-908A-0B2C9636702E}"/>
              </a:ext>
            </a:extLst>
          </p:cNvPr>
          <p:cNvPicPr>
            <a:picLocks noChangeAspect="1"/>
          </p:cNvPicPr>
          <p:nvPr/>
        </p:nvPicPr>
        <p:blipFill>
          <a:blip r:embed="rId7"/>
          <a:stretch>
            <a:fillRect/>
          </a:stretch>
        </p:blipFill>
        <p:spPr>
          <a:xfrm>
            <a:off x="9208339" y="4211847"/>
            <a:ext cx="2051835" cy="1954659"/>
          </a:xfrm>
          <a:prstGeom prst="rect">
            <a:avLst/>
          </a:prstGeom>
        </p:spPr>
      </p:pic>
    </p:spTree>
    <p:extLst>
      <p:ext uri="{BB962C8B-B14F-4D97-AF65-F5344CB8AC3E}">
        <p14:creationId xmlns:p14="http://schemas.microsoft.com/office/powerpoint/2010/main" val="102050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D46DAFE9-1C7F-FED4-A933-6111D38264BB}"/>
              </a:ext>
            </a:extLst>
          </p:cNvPr>
          <p:cNvSpPr txBox="1">
            <a:spLocks noGrp="1"/>
          </p:cNvSpPr>
          <p:nvPr>
            <p:ph type="ctrTitle"/>
          </p:nvPr>
        </p:nvSpPr>
        <p:spPr/>
        <p:txBody>
          <a:bodyPr/>
          <a:lstStyle/>
          <a:p>
            <a:r>
              <a:rPr lang="en-US">
                <a:latin typeface="Arial"/>
                <a:cs typeface="Arial"/>
              </a:rPr>
              <a:t>Thank you.</a:t>
            </a:r>
            <a:endParaRPr lang="en-US"/>
          </a:p>
        </p:txBody>
      </p:sp>
      <p:sp>
        <p:nvSpPr>
          <p:cNvPr id="3" name="Subtitle 4">
            <a:extLst>
              <a:ext uri="{FF2B5EF4-FFF2-40B4-BE49-F238E27FC236}">
                <a16:creationId xmlns:a16="http://schemas.microsoft.com/office/drawing/2014/main" id="{FAAE6265-E0F8-4D0B-D197-D578FBCFE285}"/>
              </a:ext>
            </a:extLst>
          </p:cNvPr>
          <p:cNvSpPr txBox="1">
            <a:spLocks noGrp="1"/>
          </p:cNvSpPr>
          <p:nvPr>
            <p:ph type="subTitle" idx="4294967295"/>
          </p:nvPr>
        </p:nvSpPr>
        <p:spPr>
          <a:xfrm>
            <a:off x="1167496" y="3685937"/>
            <a:ext cx="6220279" cy="2919514"/>
          </a:xfrm>
        </p:spPr>
        <p:txBody>
          <a:bodyPr/>
          <a:lstStyle/>
          <a:p>
            <a:pPr marL="0" indent="0">
              <a:buNone/>
            </a:pPr>
            <a:r>
              <a:rPr lang="en-US">
                <a:latin typeface="Arial"/>
                <a:cs typeface="Arial"/>
              </a:rPr>
              <a:t>Visit us at ironarchtechnology.com</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A1CDB7-EA6C-FD3C-50E8-E5F12243A32B}"/>
              </a:ext>
            </a:extLst>
          </p:cNvPr>
          <p:cNvSpPr txBox="1">
            <a:spLocks noGrp="1"/>
          </p:cNvSpPr>
          <p:nvPr>
            <p:ph type="body" idx="4294967295"/>
          </p:nvPr>
        </p:nvSpPr>
        <p:spPr>
          <a:xfrm>
            <a:off x="6092697" y="2137698"/>
            <a:ext cx="4931585" cy="3332832"/>
          </a:xfrm>
        </p:spPr>
        <p:txBody>
          <a:bodyPr vert="horz" wrap="square" lIns="91440" tIns="45720" rIns="91440" bIns="45720" anchor="t" anchorCtr="0" compatLnSpc="1">
            <a:noAutofit/>
          </a:bodyPr>
          <a:lstStyle/>
          <a:p>
            <a:pPr marL="342900" indent="-342900"/>
            <a:r>
              <a:rPr lang="en-US" sz="2200">
                <a:latin typeface="Arial"/>
                <a:cs typeface="Arial"/>
              </a:rPr>
              <a:t>Welcoming Veterans vs building the systems that help them thrive</a:t>
            </a:r>
            <a:endParaRPr lang="en-US" sz="2200">
              <a:cs typeface="Arial"/>
            </a:endParaRPr>
          </a:p>
          <a:p>
            <a:pPr marL="342900" indent="-342900"/>
            <a:r>
              <a:rPr lang="en-US" sz="2200">
                <a:latin typeface="Arial"/>
                <a:cs typeface="Arial"/>
              </a:rPr>
              <a:t>Veterans shouldn't have to translate where they fit in</a:t>
            </a:r>
            <a:endParaRPr lang="en-US" sz="2200">
              <a:cs typeface="Arial"/>
            </a:endParaRPr>
          </a:p>
          <a:p>
            <a:pPr marL="342900" indent="-342900"/>
            <a:r>
              <a:rPr lang="en-US" sz="2200">
                <a:latin typeface="Arial"/>
                <a:cs typeface="Arial"/>
              </a:rPr>
              <a:t>Purpose, trust, clear communication will resonate</a:t>
            </a:r>
            <a:endParaRPr lang="en-US" sz="2200">
              <a:cs typeface="Arial"/>
            </a:endParaRPr>
          </a:p>
          <a:p>
            <a:pPr marL="342900" indent="-342900"/>
            <a:r>
              <a:rPr lang="en-US" sz="2200">
                <a:latin typeface="Arial"/>
                <a:cs typeface="Arial"/>
              </a:rPr>
              <a:t>Practices that scale and unlock a motivated, talented talent pool that strengthens the entire culture</a:t>
            </a:r>
            <a:endParaRPr lang="en-US" sz="2200">
              <a:cs typeface="Arial"/>
            </a:endParaRPr>
          </a:p>
        </p:txBody>
      </p:sp>
      <p:sp>
        <p:nvSpPr>
          <p:cNvPr id="5" name="Title 3">
            <a:extLst>
              <a:ext uri="{FF2B5EF4-FFF2-40B4-BE49-F238E27FC236}">
                <a16:creationId xmlns:a16="http://schemas.microsoft.com/office/drawing/2014/main" id="{D3DB269B-D6D5-ADC8-F24C-AFE8DC1F0CC0}"/>
              </a:ext>
            </a:extLst>
          </p:cNvPr>
          <p:cNvSpPr txBox="1">
            <a:spLocks/>
          </p:cNvSpPr>
          <p:nvPr/>
        </p:nvSpPr>
        <p:spPr>
          <a:xfrm>
            <a:off x="1072600" y="1121842"/>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Introduction</a:t>
            </a:r>
            <a:br>
              <a:rPr lang="en-US" sz="2000">
                <a:latin typeface="Arial"/>
                <a:cs typeface="Arial"/>
              </a:rPr>
            </a:br>
            <a:r>
              <a:rPr lang="en-US" sz="3200">
                <a:latin typeface="Arial"/>
                <a:cs typeface="Arial"/>
              </a:rPr>
              <a:t>The Veteran Transition</a:t>
            </a:r>
            <a:endParaRPr lang="en-US" sz="3200">
              <a:cs typeface="Arial"/>
            </a:endParaRPr>
          </a:p>
        </p:txBody>
      </p:sp>
      <p:pic>
        <p:nvPicPr>
          <p:cNvPr id="2" name="Picture 1" descr="Two people in military uniforms&#10;&#10;AI-generated content may be incorrect.">
            <a:extLst>
              <a:ext uri="{FF2B5EF4-FFF2-40B4-BE49-F238E27FC236}">
                <a16:creationId xmlns:a16="http://schemas.microsoft.com/office/drawing/2014/main" id="{DF9D299F-368D-018F-779E-8443F6D49268}"/>
              </a:ext>
            </a:extLst>
          </p:cNvPr>
          <p:cNvPicPr>
            <a:picLocks noChangeAspect="1"/>
          </p:cNvPicPr>
          <p:nvPr/>
        </p:nvPicPr>
        <p:blipFill>
          <a:blip r:embed="rId4"/>
          <a:srcRect t="12266" r="556" b="23493"/>
          <a:stretch>
            <a:fillRect/>
          </a:stretch>
        </p:blipFill>
        <p:spPr>
          <a:xfrm>
            <a:off x="1164509" y="2138514"/>
            <a:ext cx="4393841" cy="3789835"/>
          </a:xfrm>
          <a:prstGeom prst="rect">
            <a:avLst/>
          </a:prstGeom>
        </p:spPr>
      </p:pic>
    </p:spTree>
    <p:extLst>
      <p:ext uri="{BB962C8B-B14F-4D97-AF65-F5344CB8AC3E}">
        <p14:creationId xmlns:p14="http://schemas.microsoft.com/office/powerpoint/2010/main" val="129927357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240DC0-6EC3-CD21-19B2-4F38236C9809}"/>
              </a:ext>
            </a:extLst>
          </p:cNvPr>
          <p:cNvSpPr>
            <a:spLocks noGrp="1"/>
          </p:cNvSpPr>
          <p:nvPr>
            <p:ph sz="quarter" idx="10"/>
          </p:nvPr>
        </p:nvSpPr>
        <p:spPr>
          <a:xfrm>
            <a:off x="1201673" y="2627895"/>
            <a:ext cx="9779000" cy="3500150"/>
          </a:xfrm>
        </p:spPr>
        <p:txBody>
          <a:bodyPr/>
          <a:lstStyle/>
          <a:p>
            <a:r>
              <a:rPr lang="en-US" sz="2200">
                <a:latin typeface="Arial"/>
                <a:cs typeface="Arial"/>
              </a:rPr>
              <a:t>Mission-First Mindset</a:t>
            </a:r>
          </a:p>
          <a:p>
            <a:r>
              <a:rPr lang="en-US" sz="2200">
                <a:latin typeface="Arial"/>
                <a:cs typeface="Arial"/>
              </a:rPr>
              <a:t>Integrity &amp; Accountability</a:t>
            </a:r>
            <a:endParaRPr lang="en-US" sz="2200">
              <a:cs typeface="Arial"/>
            </a:endParaRPr>
          </a:p>
          <a:p>
            <a:r>
              <a:rPr lang="en-US" sz="2200">
                <a:latin typeface="Arial"/>
                <a:cs typeface="Arial"/>
              </a:rPr>
              <a:t>Team over Self</a:t>
            </a:r>
          </a:p>
          <a:p>
            <a:r>
              <a:rPr lang="en-US" sz="2200">
                <a:latin typeface="Arial"/>
                <a:cs typeface="Arial"/>
              </a:rPr>
              <a:t>Servant Leadership</a:t>
            </a:r>
          </a:p>
        </p:txBody>
      </p:sp>
      <p:sp>
        <p:nvSpPr>
          <p:cNvPr id="3" name="Title 3">
            <a:extLst>
              <a:ext uri="{FF2B5EF4-FFF2-40B4-BE49-F238E27FC236}">
                <a16:creationId xmlns:a16="http://schemas.microsoft.com/office/drawing/2014/main" id="{0E8D7B97-CE10-D1BE-9378-B1C3E2ECCB10}"/>
              </a:ext>
            </a:extLst>
          </p:cNvPr>
          <p:cNvSpPr txBox="1">
            <a:spLocks/>
          </p:cNvSpPr>
          <p:nvPr/>
        </p:nvSpPr>
        <p:spPr>
          <a:xfrm>
            <a:off x="1158864" y="1265616"/>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Values &amp; Leadership</a:t>
            </a:r>
            <a:br>
              <a:rPr lang="en-US" sz="2000">
                <a:solidFill>
                  <a:schemeClr val="accent1"/>
                </a:solidFill>
                <a:latin typeface="Arial"/>
                <a:cs typeface="Arial"/>
              </a:rPr>
            </a:br>
            <a:r>
              <a:rPr lang="en-US" sz="3200">
                <a:latin typeface="Arial"/>
                <a:cs typeface="Arial"/>
              </a:rPr>
              <a:t>Aligning Values with Military Culture</a:t>
            </a:r>
            <a:endParaRPr lang="en-US" sz="3200">
              <a:cs typeface="Arial"/>
            </a:endParaRPr>
          </a:p>
        </p:txBody>
      </p:sp>
      <p:graphicFrame>
        <p:nvGraphicFramePr>
          <p:cNvPr id="9" name="Chart 8">
            <a:extLst>
              <a:ext uri="{FF2B5EF4-FFF2-40B4-BE49-F238E27FC236}">
                <a16:creationId xmlns:a16="http://schemas.microsoft.com/office/drawing/2014/main" id="{5DD9BE52-90D9-9ABC-E1DE-80CF8358B714}"/>
              </a:ext>
            </a:extLst>
          </p:cNvPr>
          <p:cNvGraphicFramePr/>
          <p:nvPr>
            <p:extLst>
              <p:ext uri="{D42A27DB-BD31-4B8C-83A1-F6EECF244321}">
                <p14:modId xmlns:p14="http://schemas.microsoft.com/office/powerpoint/2010/main" val="1036994371"/>
              </p:ext>
            </p:extLst>
          </p:nvPr>
        </p:nvGraphicFramePr>
        <p:xfrm>
          <a:off x="4441371" y="2031142"/>
          <a:ext cx="7410904" cy="4696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49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02554-5BAE-E152-C050-764AC20E41F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CAE923-14C1-8A4B-EC58-E722E331DEB1}"/>
              </a:ext>
            </a:extLst>
          </p:cNvPr>
          <p:cNvSpPr>
            <a:spLocks noGrp="1"/>
          </p:cNvSpPr>
          <p:nvPr>
            <p:ph sz="quarter" idx="10"/>
          </p:nvPr>
        </p:nvSpPr>
        <p:spPr>
          <a:xfrm>
            <a:off x="1158876" y="2672167"/>
            <a:ext cx="4308864" cy="3500150"/>
          </a:xfrm>
        </p:spPr>
        <p:txBody>
          <a:bodyPr/>
          <a:lstStyle/>
          <a:p>
            <a:r>
              <a:rPr lang="en-US" sz="2200">
                <a:latin typeface="Arial"/>
                <a:cs typeface="Arial"/>
              </a:rPr>
              <a:t>Ductus </a:t>
            </a:r>
            <a:r>
              <a:rPr lang="en-US" sz="2200" err="1">
                <a:latin typeface="Arial"/>
                <a:cs typeface="Arial"/>
              </a:rPr>
              <a:t>Exemplo</a:t>
            </a:r>
            <a:r>
              <a:rPr lang="en-US" sz="2200">
                <a:latin typeface="Arial"/>
                <a:cs typeface="Arial"/>
              </a:rPr>
              <a:t> (Lead by Example)</a:t>
            </a:r>
            <a:endParaRPr lang="en-US" sz="2200">
              <a:cs typeface="Arial" panose="020B0604020202020204" pitchFamily="34" charset="0"/>
            </a:endParaRPr>
          </a:p>
          <a:p>
            <a:r>
              <a:rPr lang="en-US" sz="2200">
                <a:latin typeface="Arial"/>
                <a:cs typeface="Arial"/>
              </a:rPr>
              <a:t>Direct Communication</a:t>
            </a:r>
            <a:endParaRPr lang="en-US" sz="2200">
              <a:cs typeface="Arial"/>
            </a:endParaRPr>
          </a:p>
          <a:p>
            <a:r>
              <a:rPr lang="en-US" sz="2200">
                <a:latin typeface="Arial"/>
                <a:cs typeface="Arial"/>
              </a:rPr>
              <a:t>Transparency in Decision-Making</a:t>
            </a:r>
            <a:endParaRPr lang="en-US" sz="2200">
              <a:cs typeface="Arial"/>
            </a:endParaRPr>
          </a:p>
          <a:p>
            <a:r>
              <a:rPr lang="en-US" sz="2200">
                <a:latin typeface="Arial"/>
                <a:cs typeface="Arial"/>
              </a:rPr>
              <a:t>Adaptability in Dynamic Environments</a:t>
            </a:r>
            <a:endParaRPr lang="en-US" sz="2200"/>
          </a:p>
          <a:p>
            <a:endParaRPr lang="en-US" sz="2400">
              <a:latin typeface="Arial"/>
              <a:cs typeface="Arial"/>
            </a:endParaRPr>
          </a:p>
        </p:txBody>
      </p:sp>
      <p:sp>
        <p:nvSpPr>
          <p:cNvPr id="3" name="Title 3">
            <a:extLst>
              <a:ext uri="{FF2B5EF4-FFF2-40B4-BE49-F238E27FC236}">
                <a16:creationId xmlns:a16="http://schemas.microsoft.com/office/drawing/2014/main" id="{D9D48CF7-ED53-F9EE-0ABB-CE0D8FAB6541}"/>
              </a:ext>
            </a:extLst>
          </p:cNvPr>
          <p:cNvSpPr txBox="1">
            <a:spLocks/>
          </p:cNvSpPr>
          <p:nvPr/>
        </p:nvSpPr>
        <p:spPr>
          <a:xfrm>
            <a:off x="1158864" y="1463507"/>
            <a:ext cx="8315111"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Values &amp; Leadership</a:t>
            </a:r>
            <a:br>
              <a:rPr lang="en-US" sz="2000">
                <a:latin typeface="Arial"/>
                <a:cs typeface="Arial"/>
              </a:rPr>
            </a:br>
            <a:r>
              <a:rPr lang="en-US" sz="3200">
                <a:latin typeface="Arial"/>
                <a:cs typeface="Arial"/>
              </a:rPr>
              <a:t>Leadership That Veterans Trust</a:t>
            </a:r>
            <a:endParaRPr lang="en-US" sz="3200">
              <a:cs typeface="Arial"/>
            </a:endParaRPr>
          </a:p>
        </p:txBody>
      </p:sp>
      <p:pic>
        <p:nvPicPr>
          <p:cNvPr id="7" name="Picture 6">
            <a:extLst>
              <a:ext uri="{FF2B5EF4-FFF2-40B4-BE49-F238E27FC236}">
                <a16:creationId xmlns:a16="http://schemas.microsoft.com/office/drawing/2014/main" id="{9791395D-8780-76B1-FB00-7CB3D59A2EE5}"/>
              </a:ext>
            </a:extLst>
          </p:cNvPr>
          <p:cNvPicPr>
            <a:picLocks noChangeAspect="1"/>
          </p:cNvPicPr>
          <p:nvPr/>
        </p:nvPicPr>
        <p:blipFill>
          <a:blip r:embed="rId3"/>
          <a:stretch>
            <a:fillRect/>
          </a:stretch>
        </p:blipFill>
        <p:spPr>
          <a:xfrm>
            <a:off x="5784980" y="2522337"/>
            <a:ext cx="5759110" cy="3081870"/>
          </a:xfrm>
          <a:prstGeom prst="ellipse">
            <a:avLst/>
          </a:prstGeom>
          <a:ln w="190500" cap="rnd">
            <a:noFill/>
            <a:prstDash val="solid"/>
          </a:ln>
          <a:effectLst/>
        </p:spPr>
      </p:pic>
    </p:spTree>
    <p:extLst>
      <p:ext uri="{BB962C8B-B14F-4D97-AF65-F5344CB8AC3E}">
        <p14:creationId xmlns:p14="http://schemas.microsoft.com/office/powerpoint/2010/main" val="190054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D86B-1013-832E-D8C9-D52DB101D38C}"/>
              </a:ext>
            </a:extLst>
          </p:cNvPr>
          <p:cNvSpPr>
            <a:spLocks noGrp="1"/>
          </p:cNvSpPr>
          <p:nvPr>
            <p:ph type="title"/>
          </p:nvPr>
        </p:nvSpPr>
        <p:spPr/>
        <p:txBody>
          <a:bodyPr/>
          <a:lstStyle/>
          <a:p>
            <a:r>
              <a:rPr lang="en-US" sz="3200">
                <a:latin typeface="Arial"/>
                <a:cs typeface="Arial"/>
              </a:rPr>
              <a:t>The Veteran Experience: In Their Words</a:t>
            </a:r>
          </a:p>
        </p:txBody>
      </p:sp>
      <p:sp>
        <p:nvSpPr>
          <p:cNvPr id="3" name="Content Placeholder 2">
            <a:extLst>
              <a:ext uri="{FF2B5EF4-FFF2-40B4-BE49-F238E27FC236}">
                <a16:creationId xmlns:a16="http://schemas.microsoft.com/office/drawing/2014/main" id="{65E685FD-2A97-AB84-7DAC-46F046FCDC1C}"/>
              </a:ext>
            </a:extLst>
          </p:cNvPr>
          <p:cNvSpPr>
            <a:spLocks noGrp="1"/>
          </p:cNvSpPr>
          <p:nvPr>
            <p:ph sz="quarter" idx="10"/>
          </p:nvPr>
        </p:nvSpPr>
        <p:spPr>
          <a:xfrm>
            <a:off x="1158864" y="2263420"/>
            <a:ext cx="5615149" cy="3500150"/>
          </a:xfrm>
        </p:spPr>
        <p:txBody>
          <a:bodyPr/>
          <a:lstStyle/>
          <a:p>
            <a:r>
              <a:rPr lang="en-US" sz="2200">
                <a:latin typeface="Arial"/>
                <a:cs typeface="Arial"/>
              </a:rPr>
              <a:t>Here’s what Veterans must translate on paper.</a:t>
            </a:r>
            <a:endParaRPr lang="en-US" sz="2200">
              <a:latin typeface="Arial"/>
              <a:cs typeface="Arial" panose="020B0604020202020204" pitchFamily="34" charset="0"/>
            </a:endParaRPr>
          </a:p>
          <a:p>
            <a:r>
              <a:rPr lang="en-US" sz="2200">
                <a:latin typeface="Arial"/>
                <a:cs typeface="Arial"/>
              </a:rPr>
              <a:t>Here’s what that process actually feels like for them.</a:t>
            </a:r>
          </a:p>
          <a:p>
            <a:r>
              <a:rPr lang="en-US" sz="2200">
                <a:latin typeface="Arial"/>
                <a:cs typeface="Arial"/>
              </a:rPr>
              <a:t>Here’s how we (IronArch) proactively support them.</a:t>
            </a:r>
          </a:p>
          <a:p>
            <a:r>
              <a:rPr lang="en-US" sz="2200">
                <a:latin typeface="Arial"/>
                <a:cs typeface="Arial"/>
              </a:rPr>
              <a:t>Here’s an example of impact (case study).</a:t>
            </a:r>
          </a:p>
          <a:p>
            <a:endParaRPr lang="en-US" sz="2200">
              <a:cs typeface="Arial"/>
            </a:endParaRPr>
          </a:p>
        </p:txBody>
      </p:sp>
      <p:pic>
        <p:nvPicPr>
          <p:cNvPr id="4098" name="Picture 2" descr="The Challenges of Loss of Purpose: A Guide for Veterans - ClearanceJobs">
            <a:extLst>
              <a:ext uri="{FF2B5EF4-FFF2-40B4-BE49-F238E27FC236}">
                <a16:creationId xmlns:a16="http://schemas.microsoft.com/office/drawing/2014/main" id="{1CB79FFC-0287-C369-9F5E-099CB38E7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562" y="2442923"/>
            <a:ext cx="4020480" cy="256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75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65705-615C-1D09-DF78-EC360C84090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70D9A7-B33B-0259-6140-A94BCD40E907}"/>
              </a:ext>
            </a:extLst>
          </p:cNvPr>
          <p:cNvSpPr>
            <a:spLocks noGrp="1"/>
          </p:cNvSpPr>
          <p:nvPr>
            <p:ph sz="quarter" idx="10"/>
          </p:nvPr>
        </p:nvSpPr>
        <p:spPr>
          <a:xfrm>
            <a:off x="1301325" y="2053173"/>
            <a:ext cx="5416716" cy="4653176"/>
          </a:xfrm>
        </p:spPr>
        <p:txBody>
          <a:bodyPr/>
          <a:lstStyle/>
          <a:p>
            <a:r>
              <a:rPr lang="en-US" sz="2200" b="1">
                <a:latin typeface="Arial"/>
                <a:ea typeface="Calibri"/>
                <a:cs typeface="Calibri"/>
              </a:rPr>
              <a:t>Targeted Job Boards &amp; Channels</a:t>
            </a:r>
            <a:endParaRPr lang="en-US" sz="2200">
              <a:latin typeface="Arial"/>
              <a:ea typeface="Calibri"/>
              <a:cs typeface="Calibri"/>
            </a:endParaRPr>
          </a:p>
          <a:p>
            <a:pPr lvl="1"/>
            <a:r>
              <a:rPr lang="en-US" sz="2200">
                <a:latin typeface="Arial"/>
                <a:ea typeface="Calibri"/>
                <a:cs typeface="Calibri"/>
              </a:rPr>
              <a:t>Use of cleared job boards</a:t>
            </a:r>
          </a:p>
          <a:p>
            <a:pPr lvl="1"/>
            <a:r>
              <a:rPr lang="en-US" sz="2200">
                <a:latin typeface="Arial"/>
                <a:ea typeface="Calibri"/>
                <a:cs typeface="Calibri"/>
              </a:rPr>
              <a:t>Veteran-focused job boards</a:t>
            </a:r>
          </a:p>
          <a:p>
            <a:pPr lvl="1"/>
            <a:r>
              <a:rPr lang="en-US" sz="2200">
                <a:latin typeface="Arial"/>
                <a:ea typeface="Calibri"/>
                <a:cs typeface="Calibri"/>
              </a:rPr>
              <a:t>Employee referrals</a:t>
            </a:r>
          </a:p>
          <a:p>
            <a:r>
              <a:rPr lang="en-US" sz="2200" b="1">
                <a:latin typeface="Arial"/>
                <a:ea typeface="Calibri"/>
                <a:cs typeface="Arial"/>
              </a:rPr>
              <a:t>Veteran Service Organizations (VSOs)</a:t>
            </a:r>
          </a:p>
          <a:p>
            <a:pPr lvl="1"/>
            <a:r>
              <a:rPr lang="en-US" sz="2200">
                <a:latin typeface="Arial"/>
                <a:ea typeface="Calibri"/>
                <a:cs typeface="Arial"/>
              </a:rPr>
              <a:t>Partnerships with local &amp; national VSOs for talent pipelines</a:t>
            </a:r>
            <a:endParaRPr lang="en-US" sz="2200">
              <a:latin typeface="Arial"/>
              <a:ea typeface="Calibri"/>
              <a:cs typeface="Calibri"/>
            </a:endParaRPr>
          </a:p>
          <a:p>
            <a:pPr lvl="1"/>
            <a:r>
              <a:rPr lang="en-US" sz="2200">
                <a:latin typeface="Arial"/>
                <a:ea typeface="Calibri"/>
                <a:cs typeface="Arial"/>
              </a:rPr>
              <a:t>Resource-sharing with organizations supporting employment readiness</a:t>
            </a:r>
            <a:endParaRPr lang="en-US" sz="2200">
              <a:latin typeface="Arial"/>
              <a:ea typeface="Calibri"/>
              <a:cs typeface="Calibri"/>
            </a:endParaRPr>
          </a:p>
          <a:p>
            <a:pPr lvl="1"/>
            <a:r>
              <a:rPr lang="en-US" sz="2200">
                <a:latin typeface="Arial"/>
                <a:ea typeface="Calibri"/>
                <a:cs typeface="Arial"/>
              </a:rPr>
              <a:t>Participation in Veteran-focused hiring fairs and webinars</a:t>
            </a:r>
            <a:endParaRPr lang="en-US" sz="2200">
              <a:latin typeface="Arial"/>
              <a:cs typeface="Arial"/>
            </a:endParaRPr>
          </a:p>
          <a:p>
            <a:endParaRPr lang="en-US" sz="2200" b="1">
              <a:ea typeface="Calibri"/>
              <a:cs typeface="Arial"/>
            </a:endParaRPr>
          </a:p>
          <a:p>
            <a:endParaRPr lang="en-US" sz="2400">
              <a:latin typeface="Arial"/>
              <a:ea typeface="Calibri"/>
              <a:cs typeface="Arial"/>
            </a:endParaRPr>
          </a:p>
        </p:txBody>
      </p:sp>
      <p:sp>
        <p:nvSpPr>
          <p:cNvPr id="7" name="Title 3">
            <a:extLst>
              <a:ext uri="{FF2B5EF4-FFF2-40B4-BE49-F238E27FC236}">
                <a16:creationId xmlns:a16="http://schemas.microsoft.com/office/drawing/2014/main" id="{0848E0E8-C03B-099C-C3BA-8847E2A3D885}"/>
              </a:ext>
            </a:extLst>
          </p:cNvPr>
          <p:cNvSpPr txBox="1">
            <a:spLocks/>
          </p:cNvSpPr>
          <p:nvPr/>
        </p:nvSpPr>
        <p:spPr>
          <a:xfrm>
            <a:off x="1158864" y="1164974"/>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Veteran-Centered Recruiting Practices</a:t>
            </a:r>
            <a:br>
              <a:rPr lang="en-US" sz="2000">
                <a:solidFill>
                  <a:schemeClr val="accent1"/>
                </a:solidFill>
                <a:latin typeface="Arial"/>
                <a:cs typeface="Arial"/>
              </a:rPr>
            </a:br>
            <a:r>
              <a:rPr lang="en-US" sz="3200">
                <a:latin typeface="Arial"/>
                <a:cs typeface="Arial"/>
              </a:rPr>
              <a:t>Outreach &amp; Partnerships</a:t>
            </a:r>
            <a:endParaRPr lang="en-US" sz="3200">
              <a:cs typeface="Arial"/>
            </a:endParaRPr>
          </a:p>
        </p:txBody>
      </p:sp>
      <p:pic>
        <p:nvPicPr>
          <p:cNvPr id="5122" name="Picture 2" descr="AWS Marketplace: ClearanceJobs">
            <a:extLst>
              <a:ext uri="{FF2B5EF4-FFF2-40B4-BE49-F238E27FC236}">
                <a16:creationId xmlns:a16="http://schemas.microsoft.com/office/drawing/2014/main" id="{C2F18935-617E-FE8F-FC02-3A73F6B39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502" y="2215597"/>
            <a:ext cx="476250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6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E8637-11DB-6CD7-8D84-9B2D30D173B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89701A-1A39-C792-6E45-FCAD2A77841E}"/>
              </a:ext>
            </a:extLst>
          </p:cNvPr>
          <p:cNvSpPr>
            <a:spLocks noGrp="1"/>
          </p:cNvSpPr>
          <p:nvPr>
            <p:ph sz="quarter" idx="10"/>
          </p:nvPr>
        </p:nvSpPr>
        <p:spPr>
          <a:xfrm>
            <a:off x="1158875" y="2193352"/>
            <a:ext cx="6004169" cy="3500150"/>
          </a:xfrm>
        </p:spPr>
        <p:txBody>
          <a:bodyPr/>
          <a:lstStyle/>
          <a:p>
            <a:r>
              <a:rPr lang="en-US" sz="2200">
                <a:latin typeface="Arial"/>
                <a:cs typeface="Arial"/>
              </a:rPr>
              <a:t>Advocate for Veterans, connecting talent to opportunity</a:t>
            </a:r>
          </a:p>
          <a:p>
            <a:r>
              <a:rPr lang="en-US" sz="2200">
                <a:latin typeface="Arial"/>
                <a:cs typeface="Arial"/>
              </a:rPr>
              <a:t>Translate military skills into civilian success</a:t>
            </a:r>
            <a:endParaRPr lang="en-US" sz="2200">
              <a:cs typeface="Arial"/>
            </a:endParaRPr>
          </a:p>
          <a:p>
            <a:r>
              <a:rPr lang="en-US" sz="2200">
                <a:latin typeface="Arial"/>
                <a:cs typeface="Arial"/>
              </a:rPr>
              <a:t>Guide top candidates to mission-critical roles</a:t>
            </a:r>
            <a:endParaRPr lang="en-US" sz="2200">
              <a:cs typeface="Arial"/>
            </a:endParaRPr>
          </a:p>
          <a:p>
            <a:r>
              <a:rPr lang="en-US" sz="2200">
                <a:latin typeface="Arial"/>
                <a:cs typeface="Arial"/>
              </a:rPr>
              <a:t>Support a Veteran-owned business with pride</a:t>
            </a:r>
            <a:endParaRPr lang="en-US" sz="2200">
              <a:cs typeface="Arial"/>
            </a:endParaRPr>
          </a:p>
          <a:p>
            <a:r>
              <a:rPr lang="en-US" sz="2200">
                <a:latin typeface="Arial"/>
                <a:cs typeface="Arial"/>
              </a:rPr>
              <a:t>Passionate about helping Veterans thrive</a:t>
            </a:r>
            <a:endParaRPr lang="en-US" sz="2200">
              <a:cs typeface="Arial"/>
            </a:endParaRPr>
          </a:p>
          <a:p>
            <a:endParaRPr lang="en-US" sz="2200">
              <a:latin typeface="Arial"/>
              <a:cs typeface="Arial"/>
            </a:endParaRPr>
          </a:p>
        </p:txBody>
      </p:sp>
      <p:sp>
        <p:nvSpPr>
          <p:cNvPr id="7" name="Title 3">
            <a:extLst>
              <a:ext uri="{FF2B5EF4-FFF2-40B4-BE49-F238E27FC236}">
                <a16:creationId xmlns:a16="http://schemas.microsoft.com/office/drawing/2014/main" id="{52D106DA-F56D-3B9B-04E7-201C972D2AB4}"/>
              </a:ext>
            </a:extLst>
          </p:cNvPr>
          <p:cNvSpPr txBox="1">
            <a:spLocks/>
          </p:cNvSpPr>
          <p:nvPr/>
        </p:nvSpPr>
        <p:spPr>
          <a:xfrm>
            <a:off x="1158864" y="1164974"/>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Veteran-Centered Recruiting Practices</a:t>
            </a:r>
            <a:br>
              <a:rPr lang="en-US" sz="2000">
                <a:solidFill>
                  <a:schemeClr val="accent1"/>
                </a:solidFill>
                <a:latin typeface="Arial"/>
                <a:cs typeface="Arial"/>
              </a:rPr>
            </a:br>
            <a:r>
              <a:rPr lang="en-US" sz="3200">
                <a:latin typeface="Arial"/>
                <a:cs typeface="Arial"/>
              </a:rPr>
              <a:t>Certified Veteran Recruiter Role</a:t>
            </a:r>
            <a:endParaRPr lang="en-US" sz="3200">
              <a:cs typeface="Arial"/>
            </a:endParaRPr>
          </a:p>
        </p:txBody>
      </p:sp>
      <p:pic>
        <p:nvPicPr>
          <p:cNvPr id="1026" name="Picture 2" descr="Certified Military Veteran Recruiter (CMVR) – AIRS Training">
            <a:extLst>
              <a:ext uri="{FF2B5EF4-FFF2-40B4-BE49-F238E27FC236}">
                <a16:creationId xmlns:a16="http://schemas.microsoft.com/office/drawing/2014/main" id="{96B3451F-E24A-FB2C-9D56-68F65FBC0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042" y="1866123"/>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6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2037A-8690-E935-82F1-8AD5A764EC3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8CB580-74AF-6B3C-CC7E-D2C2B6107672}"/>
              </a:ext>
            </a:extLst>
          </p:cNvPr>
          <p:cNvSpPr>
            <a:spLocks noGrp="1"/>
          </p:cNvSpPr>
          <p:nvPr>
            <p:ph sz="quarter" idx="10"/>
          </p:nvPr>
        </p:nvSpPr>
        <p:spPr>
          <a:xfrm>
            <a:off x="1161059" y="2068876"/>
            <a:ext cx="5626938" cy="3320852"/>
          </a:xfrm>
        </p:spPr>
        <p:txBody>
          <a:bodyPr/>
          <a:lstStyle/>
          <a:p>
            <a:pPr marL="342900" indent="-342900"/>
            <a:r>
              <a:rPr lang="en-US" sz="2100">
                <a:latin typeface="Arial"/>
                <a:cs typeface="Arial"/>
              </a:rPr>
              <a:t>Pull out core strengths: leadership, teamwork, discipline</a:t>
            </a:r>
          </a:p>
          <a:p>
            <a:pPr marL="342900" indent="-342900"/>
            <a:r>
              <a:rPr lang="en-US" sz="2100">
                <a:latin typeface="Arial"/>
                <a:cs typeface="Arial"/>
              </a:rPr>
              <a:t>Map MOS/ratings directly to civilian roles and skills</a:t>
            </a:r>
          </a:p>
          <a:p>
            <a:pPr marL="342900" indent="-342900"/>
            <a:r>
              <a:rPr lang="en-US" sz="2100">
                <a:latin typeface="Arial"/>
                <a:cs typeface="Arial"/>
              </a:rPr>
              <a:t>Replace military terms with clear, business-friendly language</a:t>
            </a:r>
          </a:p>
          <a:p>
            <a:pPr marL="342900" indent="-342900"/>
            <a:r>
              <a:rPr lang="en-US" sz="2100">
                <a:latin typeface="Arial"/>
                <a:cs typeface="Arial"/>
              </a:rPr>
              <a:t>Highlight mission execution as project/operations experience</a:t>
            </a:r>
          </a:p>
          <a:p>
            <a:pPr marL="342900" indent="-342900"/>
            <a:r>
              <a:rPr lang="en-US" sz="2100">
                <a:latin typeface="Arial"/>
                <a:cs typeface="Arial"/>
              </a:rPr>
              <a:t>Showcase technical abilities in relatable industry tools/processes</a:t>
            </a:r>
          </a:p>
          <a:p>
            <a:pPr marL="342900" indent="-342900"/>
            <a:r>
              <a:rPr lang="en-US" sz="2100">
                <a:latin typeface="Arial"/>
                <a:cs typeface="Arial"/>
              </a:rPr>
              <a:t>Emphasize adaptability and real-world impact</a:t>
            </a:r>
          </a:p>
          <a:p>
            <a:pPr marL="342900" indent="-342900"/>
            <a:endParaRPr lang="en-US" sz="2100">
              <a:latin typeface="Arial"/>
              <a:cs typeface="Arial"/>
            </a:endParaRPr>
          </a:p>
        </p:txBody>
      </p:sp>
      <p:sp>
        <p:nvSpPr>
          <p:cNvPr id="3" name="Title 3">
            <a:extLst>
              <a:ext uri="{FF2B5EF4-FFF2-40B4-BE49-F238E27FC236}">
                <a16:creationId xmlns:a16="http://schemas.microsoft.com/office/drawing/2014/main" id="{DA3C6EAA-D4EF-5D0B-36E7-5D2EC5B68569}"/>
              </a:ext>
            </a:extLst>
          </p:cNvPr>
          <p:cNvSpPr txBox="1">
            <a:spLocks/>
          </p:cNvSpPr>
          <p:nvPr/>
        </p:nvSpPr>
        <p:spPr>
          <a:xfrm>
            <a:off x="1158864" y="1164974"/>
            <a:ext cx="9779178" cy="8961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0000"/>
              </a:lnSpc>
              <a:spcBef>
                <a:spcPts val="0"/>
              </a:spcBef>
              <a:spcAft>
                <a:spcPts val="0"/>
              </a:spcAft>
              <a:buNone/>
              <a:tabLst/>
              <a:defRPr lang="en-US" sz="4200" b="1" i="0" u="none" strike="noStrike" kern="1200" cap="none" spc="0" baseline="0">
                <a:solidFill>
                  <a:srgbClr val="284063"/>
                </a:solidFill>
                <a:uFillTx/>
                <a:latin typeface="Arial" panose="020B0604020202020204" pitchFamily="34" charset="0"/>
              </a:defRPr>
            </a:lvl1pPr>
          </a:lstStyle>
          <a:p>
            <a:pPr>
              <a:lnSpc>
                <a:spcPct val="100000"/>
              </a:lnSpc>
            </a:pPr>
            <a:r>
              <a:rPr lang="en-US" sz="2000">
                <a:solidFill>
                  <a:schemeClr val="accent1"/>
                </a:solidFill>
                <a:latin typeface="Arial"/>
                <a:cs typeface="Arial"/>
              </a:rPr>
              <a:t>Supporting Military to Civilian Career Transitions</a:t>
            </a:r>
            <a:br>
              <a:rPr lang="en-US" sz="2000">
                <a:solidFill>
                  <a:schemeClr val="accent1"/>
                </a:solidFill>
                <a:latin typeface="Arial"/>
                <a:cs typeface="Arial"/>
              </a:rPr>
            </a:br>
            <a:r>
              <a:rPr lang="en-US" sz="3200">
                <a:latin typeface="Arial"/>
                <a:cs typeface="Arial"/>
              </a:rPr>
              <a:t>Translating Military Skills</a:t>
            </a:r>
            <a:endParaRPr lang="en-US" sz="3200">
              <a:cs typeface="Arial"/>
            </a:endParaRPr>
          </a:p>
        </p:txBody>
      </p:sp>
      <p:pic>
        <p:nvPicPr>
          <p:cNvPr id="7170" name="Picture 2" descr="No easy task: Military to civilian career transitioning">
            <a:extLst>
              <a:ext uri="{FF2B5EF4-FFF2-40B4-BE49-F238E27FC236}">
                <a16:creationId xmlns:a16="http://schemas.microsoft.com/office/drawing/2014/main" id="{E63E0AC4-02AB-3ECD-87DB-9AEB93FD4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514" y="2321266"/>
            <a:ext cx="4388943" cy="288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52230"/>
      </p:ext>
    </p:extLst>
  </p:cSld>
  <p:clrMapOvr>
    <a:masterClrMapping/>
  </p:clrMapOvr>
</p:sld>
</file>

<file path=ppt/theme/theme1.xml><?xml version="1.0" encoding="utf-8"?>
<a:theme xmlns:a="http://schemas.openxmlformats.org/drawingml/2006/main" name="Custom">
  <a:themeElements>
    <a:clrScheme name="IAT Brand">
      <a:dk1>
        <a:sysClr val="windowText" lastClr="000000"/>
      </a:dk1>
      <a:lt1>
        <a:sysClr val="window" lastClr="FFFFFF"/>
      </a:lt1>
      <a:dk2>
        <a:srgbClr val="242852"/>
      </a:dk2>
      <a:lt2>
        <a:srgbClr val="ACCBF9"/>
      </a:lt2>
      <a:accent1>
        <a:srgbClr val="2E69FF"/>
      </a:accent1>
      <a:accent2>
        <a:srgbClr val="008C98"/>
      </a:accent2>
      <a:accent3>
        <a:srgbClr val="623250"/>
      </a:accent3>
      <a:accent4>
        <a:srgbClr val="56BDBD"/>
      </a:accent4>
      <a:accent5>
        <a:srgbClr val="FDE570"/>
      </a:accent5>
      <a:accent6>
        <a:srgbClr val="FF6978"/>
      </a:accent6>
      <a:hlink>
        <a:srgbClr val="2E69FF"/>
      </a:hlink>
      <a:folHlink>
        <a:srgbClr val="6232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c71262-1750-4a23-af6c-4ebebae28fc8">
      <Terms xmlns="http://schemas.microsoft.com/office/infopath/2007/PartnerControls"/>
    </lcf76f155ced4ddcb4097134ff3c332f>
    <TaxCatchAll xmlns="c30b0fd5-0a15-44d2-8fe7-970eb7d4670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B5EFE326115743B145536148FCF158" ma:contentTypeVersion="11" ma:contentTypeDescription="Create a new document." ma:contentTypeScope="" ma:versionID="450699e76579b64da3f606707b7ed079">
  <xsd:schema xmlns:xsd="http://www.w3.org/2001/XMLSchema" xmlns:xs="http://www.w3.org/2001/XMLSchema" xmlns:p="http://schemas.microsoft.com/office/2006/metadata/properties" xmlns:ns2="eec71262-1750-4a23-af6c-4ebebae28fc8" xmlns:ns3="c30b0fd5-0a15-44d2-8fe7-970eb7d4670c" targetNamespace="http://schemas.microsoft.com/office/2006/metadata/properties" ma:root="true" ma:fieldsID="d038a220c8c922187412474727c7a2a8" ns2:_="" ns3:_="">
    <xsd:import namespace="eec71262-1750-4a23-af6c-4ebebae28fc8"/>
    <xsd:import namespace="c30b0fd5-0a15-44d2-8fe7-970eb7d467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71262-1750-4a23-af6c-4ebebae28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8354ab1-0b1e-4d04-82f7-7bc9dd9952a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b0fd5-0a15-44d2-8fe7-970eb7d4670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37e7366-b8e6-4a1a-a9f0-a68ee52e792a}" ma:internalName="TaxCatchAll" ma:showField="CatchAllData" ma:web="c30b0fd5-0a15-44d2-8fe7-970eb7d46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4C409D-0583-4EB8-A4AF-7360F2A96CAC}">
  <ds:schemaRefs>
    <ds:schemaRef ds:uri="http://schemas.openxmlformats.org/package/2006/metadata/core-properties"/>
    <ds:schemaRef ds:uri="c30b0fd5-0a15-44d2-8fe7-970eb7d4670c"/>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eec71262-1750-4a23-af6c-4ebebae28fc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AE6882E-2B49-425A-A5D3-6A99D108CB5B}">
  <ds:schemaRefs>
    <ds:schemaRef ds:uri="c30b0fd5-0a15-44d2-8fe7-970eb7d4670c"/>
    <ds:schemaRef ds:uri="eec71262-1750-4a23-af6c-4ebebae28f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CDACF9-4E71-4919-9260-5D087C23ACED}">
  <ds:schemaRefs>
    <ds:schemaRef ds:uri="http://schemas.microsoft.com/sharepoint/v3/contenttype/forms"/>
  </ds:schemaRefs>
</ds:datastoreItem>
</file>

<file path=docMetadata/LabelInfo.xml><?xml version="1.0" encoding="utf-8"?>
<clbl:labelList xmlns:clbl="http://schemas.microsoft.com/office/2020/mipLabelMetadata">
  <clbl:label id="{8511f073-f56d-4d80-be8a-e19de9afeb7d}" enabled="1" method="Privileged" siteId="{fa42287c-f54e-4026-abbc-a2360f356b90}" contentBits="2" removed="0"/>
</clbl:labelList>
</file>

<file path=docProps/app.xml><?xml version="1.0" encoding="utf-8"?>
<Properties xmlns="http://schemas.openxmlformats.org/officeDocument/2006/extended-properties" xmlns:vt="http://schemas.openxmlformats.org/officeDocument/2006/docPropsVTypes">
  <Template>Universal%20presentation</Template>
  <TotalTime>0</TotalTime>
  <Words>2935</Words>
  <Application>Microsoft Macintosh PowerPoint</Application>
  <PresentationFormat>Widescreen</PresentationFormat>
  <Paragraphs>367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Arial,Sans-Serif</vt:lpstr>
      <vt:lpstr>Calibri</vt:lpstr>
      <vt:lpstr>Courier New</vt:lpstr>
      <vt:lpstr>Tenorite</vt:lpstr>
      <vt:lpstr>Wingdings</vt:lpstr>
      <vt:lpstr>Wingdings,Sans-Serif</vt:lpstr>
      <vt:lpstr>Custom</vt:lpstr>
      <vt:lpstr>From Service to Success: Building a Veteran-Ready Organization</vt:lpstr>
      <vt:lpstr>PowerPoint Presentation</vt:lpstr>
      <vt:lpstr>PowerPoint Presentation</vt:lpstr>
      <vt:lpstr>PowerPoint Presentation</vt:lpstr>
      <vt:lpstr>PowerPoint Presentation</vt:lpstr>
      <vt:lpstr>The Veteran Experience: In Their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Strategies to Become a Veteran-Ready Organization</vt:lpstr>
      <vt:lpstr>Veteran-Ready Leadership Checklist</vt:lpstr>
      <vt:lpstr>Q &amp;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PowerPoint</dc:title>
  <dc:creator>Mary Brunelle</dc:creator>
  <cp:lastModifiedBy>Stephanie Burroughs</cp:lastModifiedBy>
  <cp:revision>1</cp:revision>
  <cp:lastPrinted>2025-12-09T16:40:58Z</cp:lastPrinted>
  <dcterms:created xsi:type="dcterms:W3CDTF">2025-04-22T15:09:12Z</dcterms:created>
  <dcterms:modified xsi:type="dcterms:W3CDTF">2025-12-09T22:11:48Z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0x010100DBB5EFE326115743B145536148FCF158</vt:lpwstr>
  </property>
  <property fmtid="{D5CDD505-2E9C-101B-9397-08002B2CF9AE}" pid="3" name="ClassificationContentMarkingFooterLocations">
    <vt:lpwstr>Custom:9</vt:lpwstr>
  </property>
  <property fmtid="{D5CDD505-2E9C-101B-9397-08002B2CF9AE}" pid="4" name="ClassificationContentMarkingFooterText">
    <vt:lpwstr>Internal Use Only</vt:lpwstr>
  </property>
  <property fmtid="{D5CDD505-2E9C-101B-9397-08002B2CF9AE}" pid="5" name="MediaServiceImageTags">
    <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