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5"/>
  </p:notesMasterIdLst>
  <p:sldIdLst>
    <p:sldId id="1327" r:id="rId5"/>
    <p:sldId id="1374" r:id="rId6"/>
    <p:sldId id="1379" r:id="rId7"/>
    <p:sldId id="1380" r:id="rId8"/>
    <p:sldId id="1332" r:id="rId9"/>
    <p:sldId id="1348" r:id="rId10"/>
    <p:sldId id="1338" r:id="rId11"/>
    <p:sldId id="1367" r:id="rId12"/>
    <p:sldId id="1373" r:id="rId13"/>
    <p:sldId id="1349" r:id="rId14"/>
    <p:sldId id="1361" r:id="rId15"/>
    <p:sldId id="1362" r:id="rId16"/>
    <p:sldId id="1370" r:id="rId17"/>
    <p:sldId id="1371" r:id="rId18"/>
    <p:sldId id="1376" r:id="rId19"/>
    <p:sldId id="1369" r:id="rId20"/>
    <p:sldId id="1377" r:id="rId21"/>
    <p:sldId id="1378" r:id="rId22"/>
    <p:sldId id="1368" r:id="rId23"/>
    <p:sldId id="137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858309-5F26-4FDB-8A38-DFF906F0EEBE}" v="96" dt="2025-12-11T15:28:35.076"/>
    <p1510:client id="{D32075C4-1CF7-409F-9643-CE6AE3406E35}" v="25" dt="2025-12-11T13:17:22.6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128" y="5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48" d="100"/>
          <a:sy n="48" d="100"/>
        </p:scale>
        <p:origin x="2752"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_rels/data2.xml.rels><?xml version="1.0" encoding="UTF-8" standalone="yes"?>
<Relationships xmlns="http://schemas.openxmlformats.org/package/2006/relationships"><Relationship Id="rId1" Type="http://schemas.openxmlformats.org/officeDocument/2006/relationships/hyperlink" Target="https://www.luminafoundation.org/wp-content/uploads/2025/05/Micro-Credentials-Impact-Report-25.pdf?utm_source=chatgpt.com" TargetMode="External"/></Relationships>
</file>

<file path=ppt/diagrams/_rels/data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ata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2.xml.rels><?xml version="1.0" encoding="UTF-8" standalone="yes"?>
<Relationships xmlns="http://schemas.openxmlformats.org/package/2006/relationships"><Relationship Id="rId1" Type="http://schemas.openxmlformats.org/officeDocument/2006/relationships/hyperlink" Target="https://www.luminafoundation.org/wp-content/uploads/2025/05/Micro-Credentials-Impact-Report-25.pdf?utm_source=chatgpt.com" TargetMode="External"/></Relationships>
</file>

<file path=ppt/diagrams/_rels/drawing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1A019C-625C-4F82-9334-A7DF39AB490E}" type="doc">
      <dgm:prSet loTypeId="urn:microsoft.com/office/officeart/2005/8/layout/vList2" loCatId="list" qsTypeId="urn:microsoft.com/office/officeart/2005/8/quickstyle/simple4" qsCatId="simple" csTypeId="urn:microsoft.com/office/officeart/2005/8/colors/accent3_2" csCatId="accent3" phldr="1"/>
      <dgm:spPr/>
      <dgm:t>
        <a:bodyPr/>
        <a:lstStyle/>
        <a:p>
          <a:endParaRPr lang="en-US"/>
        </a:p>
      </dgm:t>
    </dgm:pt>
    <dgm:pt modelId="{067224AD-7CBB-4E33-8AC0-C3AD512EA3F1}">
      <dgm:prSet custT="1"/>
      <dgm:spPr/>
      <dgm:t>
        <a:bodyPr/>
        <a:lstStyle/>
        <a:p>
          <a:r>
            <a:rPr lang="en-US" sz="1600" dirty="0">
              <a:solidFill>
                <a:schemeClr val="tx1"/>
              </a:solidFill>
              <a:latin typeface="Cambria" panose="02040503050406030204" pitchFamily="18" charset="0"/>
              <a:ea typeface="Cambria" panose="02040503050406030204" pitchFamily="18" charset="0"/>
            </a:rPr>
            <a:t>A growing number of adults pursuing opportunities to reskill or upskill, according to some data, by double digits</a:t>
          </a:r>
        </a:p>
      </dgm:t>
    </dgm:pt>
    <dgm:pt modelId="{1523C4FF-512F-4CC5-B27D-7D93D8B94220}" type="parTrans" cxnId="{792F0FB3-AE9C-4543-912F-E7437AD97E5E}">
      <dgm:prSet/>
      <dgm:spPr/>
      <dgm:t>
        <a:bodyPr/>
        <a:lstStyle/>
        <a:p>
          <a:endParaRPr lang="en-US"/>
        </a:p>
      </dgm:t>
    </dgm:pt>
    <dgm:pt modelId="{4402C06B-943F-41FA-BDD2-9ADF10EEFA84}" type="sibTrans" cxnId="{792F0FB3-AE9C-4543-912F-E7437AD97E5E}">
      <dgm:prSet/>
      <dgm:spPr/>
      <dgm:t>
        <a:bodyPr/>
        <a:lstStyle/>
        <a:p>
          <a:endParaRPr lang="en-US"/>
        </a:p>
      </dgm:t>
    </dgm:pt>
    <dgm:pt modelId="{A6131176-D665-4F0E-8D74-D8868E70B352}">
      <dgm:prSet custT="1"/>
      <dgm:spPr/>
      <dgm:t>
        <a:bodyPr/>
        <a:lstStyle/>
        <a:p>
          <a:r>
            <a:rPr lang="en-US" sz="1600" dirty="0">
              <a:solidFill>
                <a:schemeClr val="tx1"/>
              </a:solidFill>
              <a:latin typeface="Cambria" panose="02040503050406030204" pitchFamily="18" charset="0"/>
              <a:ea typeface="Cambria" panose="02040503050406030204" pitchFamily="18" charset="0"/>
            </a:rPr>
            <a:t>In 2022-23, about</a:t>
          </a:r>
          <a:r>
            <a:rPr lang="en-US" sz="1600" b="1" dirty="0">
              <a:solidFill>
                <a:schemeClr val="tx1"/>
              </a:solidFill>
              <a:latin typeface="Cambria" panose="02040503050406030204" pitchFamily="18" charset="0"/>
              <a:ea typeface="Cambria" panose="02040503050406030204" pitchFamily="18" charset="0"/>
            </a:rPr>
            <a:t> 943,000 </a:t>
          </a:r>
          <a:r>
            <a:rPr lang="en-US" sz="1600" dirty="0">
              <a:solidFill>
                <a:schemeClr val="tx1"/>
              </a:solidFill>
              <a:latin typeface="Cambria" panose="02040503050406030204" pitchFamily="18" charset="0"/>
              <a:ea typeface="Cambria" panose="02040503050406030204" pitchFamily="18" charset="0"/>
            </a:rPr>
            <a:t>of those with “some college” re-enrolled -  an increase of</a:t>
          </a:r>
          <a:r>
            <a:rPr lang="en-US" sz="1600" b="1" dirty="0">
              <a:solidFill>
                <a:schemeClr val="tx1"/>
              </a:solidFill>
              <a:latin typeface="Cambria" panose="02040503050406030204" pitchFamily="18" charset="0"/>
              <a:ea typeface="Cambria" panose="02040503050406030204" pitchFamily="18" charset="0"/>
            </a:rPr>
            <a:t> 78,300 (8%) </a:t>
          </a:r>
          <a:r>
            <a:rPr lang="en-US" sz="1600" dirty="0">
              <a:solidFill>
                <a:schemeClr val="tx1"/>
              </a:solidFill>
              <a:latin typeface="Cambria" panose="02040503050406030204" pitchFamily="18" charset="0"/>
              <a:ea typeface="Cambria" panose="02040503050406030204" pitchFamily="18" charset="0"/>
            </a:rPr>
            <a:t>from the previous year. (National Student Clearinghouse)</a:t>
          </a:r>
        </a:p>
      </dgm:t>
    </dgm:pt>
    <dgm:pt modelId="{4EB9E041-AA28-4BAF-BE2C-4F4445D4D101}" type="parTrans" cxnId="{4AA2D128-CE63-44CC-988F-5A86EBFCCE03}">
      <dgm:prSet/>
      <dgm:spPr/>
      <dgm:t>
        <a:bodyPr/>
        <a:lstStyle/>
        <a:p>
          <a:endParaRPr lang="en-US"/>
        </a:p>
      </dgm:t>
    </dgm:pt>
    <dgm:pt modelId="{40024936-499E-407E-AD71-C228F9AC2A62}" type="sibTrans" cxnId="{4AA2D128-CE63-44CC-988F-5A86EBFCCE03}">
      <dgm:prSet/>
      <dgm:spPr/>
      <dgm:t>
        <a:bodyPr/>
        <a:lstStyle/>
        <a:p>
          <a:endParaRPr lang="en-US"/>
        </a:p>
      </dgm:t>
    </dgm:pt>
    <dgm:pt modelId="{237A75BE-710D-4284-93DC-3339CF2FE808}">
      <dgm:prSet custT="1"/>
      <dgm:spPr/>
      <dgm:t>
        <a:bodyPr/>
        <a:lstStyle/>
        <a:p>
          <a:r>
            <a:rPr lang="en-US" sz="1600" dirty="0">
              <a:solidFill>
                <a:schemeClr val="tx1"/>
              </a:solidFill>
              <a:latin typeface="Cambria" panose="02040503050406030204" pitchFamily="18" charset="0"/>
              <a:ea typeface="Cambria" panose="02040503050406030204" pitchFamily="18" charset="0"/>
            </a:rPr>
            <a:t>These learners lead the transfer student population at </a:t>
          </a:r>
          <a:r>
            <a:rPr lang="en-US" sz="1600" b="1" dirty="0">
              <a:solidFill>
                <a:schemeClr val="tx1"/>
              </a:solidFill>
              <a:latin typeface="Cambria" panose="02040503050406030204" pitchFamily="18" charset="0"/>
              <a:ea typeface="Cambria" panose="02040503050406030204" pitchFamily="18" charset="0"/>
            </a:rPr>
            <a:t>52%. </a:t>
          </a:r>
          <a:r>
            <a:rPr lang="en-US" sz="1600" dirty="0">
              <a:solidFill>
                <a:schemeClr val="tx1"/>
              </a:solidFill>
              <a:latin typeface="Cambria" panose="02040503050406030204" pitchFamily="18" charset="0"/>
              <a:ea typeface="Cambria" panose="02040503050406030204" pitchFamily="18" charset="0"/>
            </a:rPr>
            <a:t>(National Student Clearinghouse)</a:t>
          </a:r>
        </a:p>
      </dgm:t>
    </dgm:pt>
    <dgm:pt modelId="{D3BA8C55-E0EE-438E-8D6A-5D2A4A1171A7}" type="parTrans" cxnId="{06A28D20-8D9C-4740-8B7D-2B4A96855761}">
      <dgm:prSet/>
      <dgm:spPr/>
      <dgm:t>
        <a:bodyPr/>
        <a:lstStyle/>
        <a:p>
          <a:endParaRPr lang="en-US"/>
        </a:p>
      </dgm:t>
    </dgm:pt>
    <dgm:pt modelId="{EFEF0B8C-399F-4490-AB53-C7193FA474CC}" type="sibTrans" cxnId="{06A28D20-8D9C-4740-8B7D-2B4A96855761}">
      <dgm:prSet/>
      <dgm:spPr/>
      <dgm:t>
        <a:bodyPr/>
        <a:lstStyle/>
        <a:p>
          <a:endParaRPr lang="en-US"/>
        </a:p>
      </dgm:t>
    </dgm:pt>
    <dgm:pt modelId="{04C672D0-B9D6-4C32-A2D3-29171E47C1D1}">
      <dgm:prSet custT="1"/>
      <dgm:spPr/>
      <dgm:t>
        <a:bodyPr/>
        <a:lstStyle/>
        <a:p>
          <a:r>
            <a:rPr lang="en-US" sz="1600" b="0" dirty="0">
              <a:solidFill>
                <a:schemeClr val="tx1"/>
              </a:solidFill>
              <a:latin typeface="Cambria" panose="02040503050406030204" pitchFamily="18" charset="0"/>
              <a:ea typeface="Cambria" panose="02040503050406030204" pitchFamily="18" charset="0"/>
            </a:rPr>
            <a:t>Cost, flexibility, and relevance are big motivators- of U.S. adults had considered returning to school to </a:t>
          </a:r>
          <a:r>
            <a:rPr lang="en-US" sz="1600" b="1" dirty="0">
              <a:solidFill>
                <a:schemeClr val="tx1"/>
              </a:solidFill>
              <a:latin typeface="Cambria" panose="02040503050406030204" pitchFamily="18" charset="0"/>
              <a:ea typeface="Cambria" panose="02040503050406030204" pitchFamily="18" charset="0"/>
            </a:rPr>
            <a:t>60% </a:t>
          </a:r>
          <a:r>
            <a:rPr lang="en-US" sz="1600" b="0" dirty="0">
              <a:solidFill>
                <a:schemeClr val="tx1"/>
              </a:solidFill>
              <a:latin typeface="Cambria" panose="02040503050406030204" pitchFamily="18" charset="0"/>
              <a:ea typeface="Cambria" panose="02040503050406030204" pitchFamily="18" charset="0"/>
            </a:rPr>
            <a:t> complete or start credentials, with finance being the largest concern (Business Wire</a:t>
          </a:r>
          <a:r>
            <a:rPr lang="en-US" sz="1300" b="0" dirty="0">
              <a:solidFill>
                <a:schemeClr val="tx1"/>
              </a:solidFill>
              <a:latin typeface="Cambria" panose="02040503050406030204" pitchFamily="18" charset="0"/>
              <a:ea typeface="Cambria" panose="02040503050406030204" pitchFamily="18" charset="0"/>
            </a:rPr>
            <a:t>)</a:t>
          </a:r>
        </a:p>
      </dgm:t>
    </dgm:pt>
    <dgm:pt modelId="{FB3B3E6B-7DCC-4A0D-8095-9AE304AA1790}" type="parTrans" cxnId="{02197B1A-C6E6-4AF9-9A07-CAA6FE7114B9}">
      <dgm:prSet/>
      <dgm:spPr/>
      <dgm:t>
        <a:bodyPr/>
        <a:lstStyle/>
        <a:p>
          <a:endParaRPr lang="en-US"/>
        </a:p>
      </dgm:t>
    </dgm:pt>
    <dgm:pt modelId="{5BCB71CB-C757-4949-A8B8-8AE527012C59}" type="sibTrans" cxnId="{02197B1A-C6E6-4AF9-9A07-CAA6FE7114B9}">
      <dgm:prSet/>
      <dgm:spPr/>
      <dgm:t>
        <a:bodyPr/>
        <a:lstStyle/>
        <a:p>
          <a:endParaRPr lang="en-US"/>
        </a:p>
      </dgm:t>
    </dgm:pt>
    <dgm:pt modelId="{927C449F-7B4F-475E-8BF6-79FC16457EA2}">
      <dgm:prSet custT="1"/>
      <dgm:spPr/>
      <dgm:t>
        <a:bodyPr/>
        <a:lstStyle/>
        <a:p>
          <a:r>
            <a:rPr lang="en-US" sz="1600" dirty="0">
              <a:solidFill>
                <a:schemeClr val="tx1"/>
              </a:solidFill>
              <a:latin typeface="Cambria" panose="02040503050406030204" pitchFamily="18" charset="0"/>
              <a:ea typeface="Cambria" panose="02040503050406030204" pitchFamily="18" charset="0"/>
            </a:rPr>
            <a:t>Among adult learners, nearly</a:t>
          </a:r>
          <a:r>
            <a:rPr lang="en-US" sz="1600" b="1" dirty="0">
              <a:solidFill>
                <a:schemeClr val="tx1"/>
              </a:solidFill>
              <a:latin typeface="Cambria" panose="02040503050406030204" pitchFamily="18" charset="0"/>
              <a:ea typeface="Cambria" panose="02040503050406030204" pitchFamily="18" charset="0"/>
            </a:rPr>
            <a:t> 90% </a:t>
          </a:r>
          <a:r>
            <a:rPr lang="en-US" sz="1600" dirty="0">
              <a:solidFill>
                <a:schemeClr val="tx1"/>
              </a:solidFill>
              <a:latin typeface="Cambria" panose="02040503050406030204" pitchFamily="18" charset="0"/>
              <a:ea typeface="Cambria" panose="02040503050406030204" pitchFamily="18" charset="0"/>
            </a:rPr>
            <a:t>prefer hybrid or online-only courses, reflecting the need for flexibility (reupeducation.com) </a:t>
          </a:r>
          <a:r>
            <a:rPr lang="en-US" sz="1600" b="1" dirty="0">
              <a:solidFill>
                <a:schemeClr val="tx1"/>
              </a:solidFill>
              <a:latin typeface="Cambria" panose="02040503050406030204" pitchFamily="18" charset="0"/>
              <a:ea typeface="Cambria" panose="02040503050406030204" pitchFamily="18" charset="0"/>
            </a:rPr>
            <a:t>Retain COVID-era programming</a:t>
          </a:r>
          <a:r>
            <a:rPr lang="en-US" sz="1600" dirty="0">
              <a:solidFill>
                <a:schemeClr val="tx1"/>
              </a:solidFill>
              <a:latin typeface="Cambria" panose="02040503050406030204" pitchFamily="18" charset="0"/>
              <a:ea typeface="Cambria" panose="02040503050406030204" pitchFamily="18" charset="0"/>
            </a:rPr>
            <a:t>.</a:t>
          </a:r>
        </a:p>
      </dgm:t>
    </dgm:pt>
    <dgm:pt modelId="{04C297A7-B949-47E4-A86A-4AF3DA99A988}" type="parTrans" cxnId="{89420726-AB8F-48A8-B197-1EAB30B8DFBA}">
      <dgm:prSet/>
      <dgm:spPr/>
      <dgm:t>
        <a:bodyPr/>
        <a:lstStyle/>
        <a:p>
          <a:endParaRPr lang="en-US"/>
        </a:p>
      </dgm:t>
    </dgm:pt>
    <dgm:pt modelId="{CB59196D-3AAC-437D-A22E-09A18D211631}" type="sibTrans" cxnId="{89420726-AB8F-48A8-B197-1EAB30B8DFBA}">
      <dgm:prSet/>
      <dgm:spPr/>
      <dgm:t>
        <a:bodyPr/>
        <a:lstStyle/>
        <a:p>
          <a:endParaRPr lang="en-US"/>
        </a:p>
      </dgm:t>
    </dgm:pt>
    <dgm:pt modelId="{9C0B7B73-6F01-4A00-8C94-8A3018ACEDB9}" type="pres">
      <dgm:prSet presAssocID="{AD1A019C-625C-4F82-9334-A7DF39AB490E}" presName="linear" presStyleCnt="0">
        <dgm:presLayoutVars>
          <dgm:animLvl val="lvl"/>
          <dgm:resizeHandles val="exact"/>
        </dgm:presLayoutVars>
      </dgm:prSet>
      <dgm:spPr/>
    </dgm:pt>
    <dgm:pt modelId="{0F66E2CC-7DA2-4552-B016-077F4D80878F}" type="pres">
      <dgm:prSet presAssocID="{067224AD-7CBB-4E33-8AC0-C3AD512EA3F1}" presName="parentText" presStyleLbl="node1" presStyleIdx="0" presStyleCnt="5">
        <dgm:presLayoutVars>
          <dgm:chMax val="0"/>
          <dgm:bulletEnabled val="1"/>
        </dgm:presLayoutVars>
      </dgm:prSet>
      <dgm:spPr/>
    </dgm:pt>
    <dgm:pt modelId="{0200CD4C-8934-4873-A4D3-86C7D3C18438}" type="pres">
      <dgm:prSet presAssocID="{4402C06B-943F-41FA-BDD2-9ADF10EEFA84}" presName="spacer" presStyleCnt="0"/>
      <dgm:spPr/>
    </dgm:pt>
    <dgm:pt modelId="{D2E4B42B-E184-4E83-BD4D-864B105FDD28}" type="pres">
      <dgm:prSet presAssocID="{A6131176-D665-4F0E-8D74-D8868E70B352}" presName="parentText" presStyleLbl="node1" presStyleIdx="1" presStyleCnt="5">
        <dgm:presLayoutVars>
          <dgm:chMax val="0"/>
          <dgm:bulletEnabled val="1"/>
        </dgm:presLayoutVars>
      </dgm:prSet>
      <dgm:spPr/>
    </dgm:pt>
    <dgm:pt modelId="{A93A81F6-85AB-4F86-ABCC-C10838F31336}" type="pres">
      <dgm:prSet presAssocID="{40024936-499E-407E-AD71-C228F9AC2A62}" presName="spacer" presStyleCnt="0"/>
      <dgm:spPr/>
    </dgm:pt>
    <dgm:pt modelId="{D8BF4099-6766-4C4F-ADC5-8D2C22238450}" type="pres">
      <dgm:prSet presAssocID="{237A75BE-710D-4284-93DC-3339CF2FE808}" presName="parentText" presStyleLbl="node1" presStyleIdx="2" presStyleCnt="5">
        <dgm:presLayoutVars>
          <dgm:chMax val="0"/>
          <dgm:bulletEnabled val="1"/>
        </dgm:presLayoutVars>
      </dgm:prSet>
      <dgm:spPr/>
    </dgm:pt>
    <dgm:pt modelId="{125953C3-DE6C-4B17-9441-2AB570DD487F}" type="pres">
      <dgm:prSet presAssocID="{EFEF0B8C-399F-4490-AB53-C7193FA474CC}" presName="spacer" presStyleCnt="0"/>
      <dgm:spPr/>
    </dgm:pt>
    <dgm:pt modelId="{3A698238-ACF0-4809-871B-AE22A51A27C4}" type="pres">
      <dgm:prSet presAssocID="{04C672D0-B9D6-4C32-A2D3-29171E47C1D1}" presName="parentText" presStyleLbl="node1" presStyleIdx="3" presStyleCnt="5">
        <dgm:presLayoutVars>
          <dgm:chMax val="0"/>
          <dgm:bulletEnabled val="1"/>
        </dgm:presLayoutVars>
      </dgm:prSet>
      <dgm:spPr/>
    </dgm:pt>
    <dgm:pt modelId="{1A5C8B6A-60FF-40AD-AA48-346DFAEED56E}" type="pres">
      <dgm:prSet presAssocID="{5BCB71CB-C757-4949-A8B8-8AE527012C59}" presName="spacer" presStyleCnt="0"/>
      <dgm:spPr/>
    </dgm:pt>
    <dgm:pt modelId="{E3B87036-6157-424F-BB34-3236FA371CCC}" type="pres">
      <dgm:prSet presAssocID="{927C449F-7B4F-475E-8BF6-79FC16457EA2}" presName="parentText" presStyleLbl="node1" presStyleIdx="4" presStyleCnt="5">
        <dgm:presLayoutVars>
          <dgm:chMax val="0"/>
          <dgm:bulletEnabled val="1"/>
        </dgm:presLayoutVars>
      </dgm:prSet>
      <dgm:spPr/>
    </dgm:pt>
  </dgm:ptLst>
  <dgm:cxnLst>
    <dgm:cxn modelId="{02197B1A-C6E6-4AF9-9A07-CAA6FE7114B9}" srcId="{AD1A019C-625C-4F82-9334-A7DF39AB490E}" destId="{04C672D0-B9D6-4C32-A2D3-29171E47C1D1}" srcOrd="3" destOrd="0" parTransId="{FB3B3E6B-7DCC-4A0D-8095-9AE304AA1790}" sibTransId="{5BCB71CB-C757-4949-A8B8-8AE527012C59}"/>
    <dgm:cxn modelId="{F4FF0D1D-AAB0-4CC2-9F0D-E884C756316B}" type="presOf" srcId="{927C449F-7B4F-475E-8BF6-79FC16457EA2}" destId="{E3B87036-6157-424F-BB34-3236FA371CCC}" srcOrd="0" destOrd="0" presId="urn:microsoft.com/office/officeart/2005/8/layout/vList2"/>
    <dgm:cxn modelId="{06A28D20-8D9C-4740-8B7D-2B4A96855761}" srcId="{AD1A019C-625C-4F82-9334-A7DF39AB490E}" destId="{237A75BE-710D-4284-93DC-3339CF2FE808}" srcOrd="2" destOrd="0" parTransId="{D3BA8C55-E0EE-438E-8D6A-5D2A4A1171A7}" sibTransId="{EFEF0B8C-399F-4490-AB53-C7193FA474CC}"/>
    <dgm:cxn modelId="{89420726-AB8F-48A8-B197-1EAB30B8DFBA}" srcId="{AD1A019C-625C-4F82-9334-A7DF39AB490E}" destId="{927C449F-7B4F-475E-8BF6-79FC16457EA2}" srcOrd="4" destOrd="0" parTransId="{04C297A7-B949-47E4-A86A-4AF3DA99A988}" sibTransId="{CB59196D-3AAC-437D-A22E-09A18D211631}"/>
    <dgm:cxn modelId="{4AA2D128-CE63-44CC-988F-5A86EBFCCE03}" srcId="{AD1A019C-625C-4F82-9334-A7DF39AB490E}" destId="{A6131176-D665-4F0E-8D74-D8868E70B352}" srcOrd="1" destOrd="0" parTransId="{4EB9E041-AA28-4BAF-BE2C-4F4445D4D101}" sibTransId="{40024936-499E-407E-AD71-C228F9AC2A62}"/>
    <dgm:cxn modelId="{93FB813E-23C5-4388-AEB5-00D9315BE9E9}" type="presOf" srcId="{04C672D0-B9D6-4C32-A2D3-29171E47C1D1}" destId="{3A698238-ACF0-4809-871B-AE22A51A27C4}" srcOrd="0" destOrd="0" presId="urn:microsoft.com/office/officeart/2005/8/layout/vList2"/>
    <dgm:cxn modelId="{ED768E48-CB59-4B5D-B96D-EEE060547412}" type="presOf" srcId="{237A75BE-710D-4284-93DC-3339CF2FE808}" destId="{D8BF4099-6766-4C4F-ADC5-8D2C22238450}" srcOrd="0" destOrd="0" presId="urn:microsoft.com/office/officeart/2005/8/layout/vList2"/>
    <dgm:cxn modelId="{B5BCC648-EFDF-4A08-A586-CE2E3C444999}" type="presOf" srcId="{067224AD-7CBB-4E33-8AC0-C3AD512EA3F1}" destId="{0F66E2CC-7DA2-4552-B016-077F4D80878F}" srcOrd="0" destOrd="0" presId="urn:microsoft.com/office/officeart/2005/8/layout/vList2"/>
    <dgm:cxn modelId="{F6BF8395-48CD-4D13-A99A-0091AAF923E4}" type="presOf" srcId="{AD1A019C-625C-4F82-9334-A7DF39AB490E}" destId="{9C0B7B73-6F01-4A00-8C94-8A3018ACEDB9}" srcOrd="0" destOrd="0" presId="urn:microsoft.com/office/officeart/2005/8/layout/vList2"/>
    <dgm:cxn modelId="{792F0FB3-AE9C-4543-912F-E7437AD97E5E}" srcId="{AD1A019C-625C-4F82-9334-A7DF39AB490E}" destId="{067224AD-7CBB-4E33-8AC0-C3AD512EA3F1}" srcOrd="0" destOrd="0" parTransId="{1523C4FF-512F-4CC5-B27D-7D93D8B94220}" sibTransId="{4402C06B-943F-41FA-BDD2-9ADF10EEFA84}"/>
    <dgm:cxn modelId="{F67C2BE4-BDC0-4941-B6AA-22FC0F260A82}" type="presOf" srcId="{A6131176-D665-4F0E-8D74-D8868E70B352}" destId="{D2E4B42B-E184-4E83-BD4D-864B105FDD28}" srcOrd="0" destOrd="0" presId="urn:microsoft.com/office/officeart/2005/8/layout/vList2"/>
    <dgm:cxn modelId="{F6261336-EF32-4BE1-89F0-7A520F3DFC14}" type="presParOf" srcId="{9C0B7B73-6F01-4A00-8C94-8A3018ACEDB9}" destId="{0F66E2CC-7DA2-4552-B016-077F4D80878F}" srcOrd="0" destOrd="0" presId="urn:microsoft.com/office/officeart/2005/8/layout/vList2"/>
    <dgm:cxn modelId="{BB155AC5-29CA-4A88-BA95-37D667C4B334}" type="presParOf" srcId="{9C0B7B73-6F01-4A00-8C94-8A3018ACEDB9}" destId="{0200CD4C-8934-4873-A4D3-86C7D3C18438}" srcOrd="1" destOrd="0" presId="urn:microsoft.com/office/officeart/2005/8/layout/vList2"/>
    <dgm:cxn modelId="{B046E2D9-9439-4073-8187-67535CEA9D39}" type="presParOf" srcId="{9C0B7B73-6F01-4A00-8C94-8A3018ACEDB9}" destId="{D2E4B42B-E184-4E83-BD4D-864B105FDD28}" srcOrd="2" destOrd="0" presId="urn:microsoft.com/office/officeart/2005/8/layout/vList2"/>
    <dgm:cxn modelId="{703BF503-3E76-446A-A5A0-4EE260094FCC}" type="presParOf" srcId="{9C0B7B73-6F01-4A00-8C94-8A3018ACEDB9}" destId="{A93A81F6-85AB-4F86-ABCC-C10838F31336}" srcOrd="3" destOrd="0" presId="urn:microsoft.com/office/officeart/2005/8/layout/vList2"/>
    <dgm:cxn modelId="{6AFAB87D-49BF-4659-BD1D-45163D75253E}" type="presParOf" srcId="{9C0B7B73-6F01-4A00-8C94-8A3018ACEDB9}" destId="{D8BF4099-6766-4C4F-ADC5-8D2C22238450}" srcOrd="4" destOrd="0" presId="urn:microsoft.com/office/officeart/2005/8/layout/vList2"/>
    <dgm:cxn modelId="{D7AB02EB-4A9E-4D15-AEB9-8951E397A2FD}" type="presParOf" srcId="{9C0B7B73-6F01-4A00-8C94-8A3018ACEDB9}" destId="{125953C3-DE6C-4B17-9441-2AB570DD487F}" srcOrd="5" destOrd="0" presId="urn:microsoft.com/office/officeart/2005/8/layout/vList2"/>
    <dgm:cxn modelId="{DAF745C5-8ADA-4FF2-918E-97F8A642E8D5}" type="presParOf" srcId="{9C0B7B73-6F01-4A00-8C94-8A3018ACEDB9}" destId="{3A698238-ACF0-4809-871B-AE22A51A27C4}" srcOrd="6" destOrd="0" presId="urn:microsoft.com/office/officeart/2005/8/layout/vList2"/>
    <dgm:cxn modelId="{1F6CDAEE-39AA-45E1-8D1F-FE6ADAE797A8}" type="presParOf" srcId="{9C0B7B73-6F01-4A00-8C94-8A3018ACEDB9}" destId="{1A5C8B6A-60FF-40AD-AA48-346DFAEED56E}" srcOrd="7" destOrd="0" presId="urn:microsoft.com/office/officeart/2005/8/layout/vList2"/>
    <dgm:cxn modelId="{0509460D-DFEA-458D-978C-64F83695100A}" type="presParOf" srcId="{9C0B7B73-6F01-4A00-8C94-8A3018ACEDB9}" destId="{E3B87036-6157-424F-BB34-3236FA371CC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B11451-5D32-452D-A67B-7F86A0D7A3D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664CEA5-6ACE-4621-97B6-4BB39294F5F6}">
      <dgm:prSet custT="1"/>
      <dgm:spPr/>
      <dgm:t>
        <a:bodyPr/>
        <a:lstStyle/>
        <a:p>
          <a:r>
            <a:rPr lang="en-US" sz="1600" dirty="0">
              <a:solidFill>
                <a:schemeClr val="tx1"/>
              </a:solidFill>
              <a:latin typeface="Cambria" panose="02040503050406030204" pitchFamily="18" charset="0"/>
              <a:ea typeface="Cambria" panose="02040503050406030204" pitchFamily="18" charset="0"/>
            </a:rPr>
            <a:t>According to the Coursera “Micro-Credentials Impact Report 2025,” </a:t>
          </a:r>
          <a:r>
            <a:rPr lang="en-US" sz="1600" b="1" dirty="0">
              <a:solidFill>
                <a:schemeClr val="tx1"/>
              </a:solidFill>
              <a:latin typeface="Cambria" panose="02040503050406030204" pitchFamily="18" charset="0"/>
              <a:ea typeface="Cambria" panose="02040503050406030204" pitchFamily="18" charset="0"/>
            </a:rPr>
            <a:t>97% of employers globally are using or exploring skills-based hiring, and 96% agree micro-credentials strengthen a candidate’s application</a:t>
          </a:r>
          <a:r>
            <a:rPr lang="en-US" sz="1600" dirty="0">
              <a:solidFill>
                <a:schemeClr val="tx1"/>
              </a:solidFill>
              <a:latin typeface="Cambria" panose="02040503050406030204" pitchFamily="18" charset="0"/>
              <a:ea typeface="Cambria" panose="02040503050406030204" pitchFamily="18" charset="0"/>
            </a:rPr>
            <a:t>. </a:t>
          </a:r>
          <a:r>
            <a:rPr lang="en-US" sz="1600" dirty="0">
              <a:solidFill>
                <a:schemeClr val="tx1"/>
              </a:solidFill>
              <a:latin typeface="Cambria" panose="02040503050406030204" pitchFamily="18" charset="0"/>
              <a:ea typeface="Cambria" panose="02040503050406030204" pitchFamily="18" charset="0"/>
              <a:hlinkClick xmlns:r="http://schemas.openxmlformats.org/officeDocument/2006/relationships" r:id="rId1">
                <a:extLst>
                  <a:ext uri="{A12FA001-AC4F-418D-AE19-62706E023703}">
                    <ahyp:hlinkClr xmlns:ahyp="http://schemas.microsoft.com/office/drawing/2018/hyperlinkcolor" val="tx"/>
                  </a:ext>
                </a:extLst>
              </a:hlinkClick>
            </a:rPr>
            <a:t>Lumina Foundation+1</a:t>
          </a:r>
          <a:r>
            <a:rPr lang="en-US" sz="1600" dirty="0">
              <a:solidFill>
                <a:schemeClr val="tx1"/>
              </a:solidFill>
              <a:latin typeface="Cambria" panose="02040503050406030204" pitchFamily="18" charset="0"/>
              <a:ea typeface="Cambria" panose="02040503050406030204" pitchFamily="18" charset="0"/>
            </a:rPr>
            <a:t>    </a:t>
          </a:r>
        </a:p>
      </dgm:t>
    </dgm:pt>
    <dgm:pt modelId="{F5290AA6-417C-44CC-BB86-EF3AE2404D13}" type="sibTrans" cxnId="{19A320E6-9591-4A32-935B-BFA751A55280}">
      <dgm:prSet/>
      <dgm:spPr/>
      <dgm:t>
        <a:bodyPr/>
        <a:lstStyle/>
        <a:p>
          <a:endParaRPr lang="en-US"/>
        </a:p>
      </dgm:t>
    </dgm:pt>
    <dgm:pt modelId="{34A98230-825F-44CF-B7FE-AF8FCF08003A}" type="parTrans" cxnId="{19A320E6-9591-4A32-935B-BFA751A55280}">
      <dgm:prSet/>
      <dgm:spPr/>
      <dgm:t>
        <a:bodyPr/>
        <a:lstStyle/>
        <a:p>
          <a:endParaRPr lang="en-US"/>
        </a:p>
      </dgm:t>
    </dgm:pt>
    <dgm:pt modelId="{0880EAAA-5C18-4F2E-95F8-B660E485DF1E}">
      <dgm:prSet custT="1"/>
      <dgm:spPr/>
      <dgm:t>
        <a:bodyPr/>
        <a:lstStyle/>
        <a:p>
          <a:r>
            <a:rPr lang="en-US" sz="1600" b="0" dirty="0">
              <a:solidFill>
                <a:schemeClr val="tx1"/>
              </a:solidFill>
              <a:latin typeface="Cambria" panose="02040503050406030204" pitchFamily="18" charset="0"/>
              <a:ea typeface="Cambria" panose="02040503050406030204" pitchFamily="18" charset="0"/>
            </a:rPr>
            <a:t>The same report </a:t>
          </a:r>
          <a:r>
            <a:rPr lang="en-US" sz="1600" b="1" dirty="0">
              <a:solidFill>
                <a:schemeClr val="tx1"/>
              </a:solidFill>
              <a:latin typeface="Cambria" panose="02040503050406030204" pitchFamily="18" charset="0"/>
              <a:ea typeface="Cambria" panose="02040503050406030204" pitchFamily="18" charset="0"/>
            </a:rPr>
            <a:t>says 87% of employers hired at least one candidate with a micro-credential in the past year </a:t>
          </a:r>
          <a:r>
            <a:rPr lang="en-US" sz="1600" dirty="0">
              <a:solidFill>
                <a:schemeClr val="tx1"/>
              </a:solidFill>
              <a:latin typeface="Cambria" panose="02040503050406030204" pitchFamily="18" charset="0"/>
              <a:ea typeface="Cambria" panose="02040503050406030204" pitchFamily="18" charset="0"/>
            </a:rPr>
            <a:t>— demonstrating that these credentials are not just theoretical but actively used in hiring</a:t>
          </a:r>
          <a:r>
            <a:rPr lang="en-US" sz="500" dirty="0"/>
            <a:t>.</a:t>
          </a:r>
        </a:p>
      </dgm:t>
    </dgm:pt>
    <dgm:pt modelId="{01F5CA86-CE1D-4321-B3D2-A6A568547418}" type="sibTrans" cxnId="{A6B08859-92B6-4C64-9266-DCFEAF26570B}">
      <dgm:prSet/>
      <dgm:spPr/>
      <dgm:t>
        <a:bodyPr/>
        <a:lstStyle/>
        <a:p>
          <a:endParaRPr lang="en-US"/>
        </a:p>
      </dgm:t>
    </dgm:pt>
    <dgm:pt modelId="{043283F2-DF28-4C32-BF7F-573E98865295}" type="parTrans" cxnId="{A6B08859-92B6-4C64-9266-DCFEAF26570B}">
      <dgm:prSet/>
      <dgm:spPr/>
      <dgm:t>
        <a:bodyPr/>
        <a:lstStyle/>
        <a:p>
          <a:endParaRPr lang="en-US"/>
        </a:p>
      </dgm:t>
    </dgm:pt>
    <dgm:pt modelId="{A8365D2E-1E99-400E-B019-E398E810E74C}">
      <dgm:prSet custT="1"/>
      <dgm:spPr/>
      <dgm:t>
        <a:bodyPr/>
        <a:lstStyle/>
        <a:p>
          <a:r>
            <a:rPr lang="en-US" sz="1600" dirty="0">
              <a:solidFill>
                <a:schemeClr val="tx1"/>
              </a:solidFill>
              <a:latin typeface="Cambria" panose="02040503050406030204" pitchFamily="18" charset="0"/>
              <a:ea typeface="Cambria" panose="02040503050406030204" pitchFamily="18" charset="0"/>
            </a:rPr>
            <a:t>Alternative pathways dramatically increase </a:t>
          </a:r>
          <a:r>
            <a:rPr lang="en-US" sz="1600" b="1" dirty="0">
              <a:solidFill>
                <a:schemeClr val="tx1"/>
              </a:solidFill>
              <a:latin typeface="Cambria" panose="02040503050406030204" pitchFamily="18" charset="0"/>
              <a:ea typeface="Cambria" panose="02040503050406030204" pitchFamily="18" charset="0"/>
            </a:rPr>
            <a:t>employment mobility and wage acceleration</a:t>
          </a:r>
          <a:r>
            <a:rPr lang="en-US" sz="1600" dirty="0">
              <a:solidFill>
                <a:schemeClr val="tx1"/>
              </a:solidFill>
              <a:latin typeface="Cambria" panose="02040503050406030204" pitchFamily="18" charset="0"/>
              <a:ea typeface="Cambria" panose="02040503050406030204" pitchFamily="18" charset="0"/>
            </a:rPr>
            <a:t> for adult learners.</a:t>
          </a:r>
        </a:p>
      </dgm:t>
    </dgm:pt>
    <dgm:pt modelId="{47B01EFE-40C4-44B1-B6E6-A777BAAC880C}" type="sibTrans" cxnId="{C51177CC-3B81-4C47-900B-40C436AE607C}">
      <dgm:prSet/>
      <dgm:spPr/>
      <dgm:t>
        <a:bodyPr/>
        <a:lstStyle/>
        <a:p>
          <a:endParaRPr lang="en-US"/>
        </a:p>
      </dgm:t>
    </dgm:pt>
    <dgm:pt modelId="{6E72A9C0-5650-46D0-952D-9D739BD63CA0}" type="parTrans" cxnId="{C51177CC-3B81-4C47-900B-40C436AE607C}">
      <dgm:prSet/>
      <dgm:spPr/>
      <dgm:t>
        <a:bodyPr/>
        <a:lstStyle/>
        <a:p>
          <a:endParaRPr lang="en-US"/>
        </a:p>
      </dgm:t>
    </dgm:pt>
    <dgm:pt modelId="{C5C12580-4767-40D7-9AD4-1C98568DB780}">
      <dgm:prSet custT="1"/>
      <dgm:spPr/>
      <dgm:t>
        <a:bodyPr/>
        <a:lstStyle/>
        <a:p>
          <a:r>
            <a:rPr lang="en-US" sz="1600" dirty="0">
              <a:solidFill>
                <a:schemeClr val="tx1"/>
              </a:solidFill>
              <a:latin typeface="Cambria" panose="02040503050406030204" pitchFamily="18" charset="0"/>
              <a:ea typeface="Cambria" panose="02040503050406030204" pitchFamily="18" charset="0"/>
            </a:rPr>
            <a:t> A Deloitte report that</a:t>
          </a:r>
          <a:r>
            <a:rPr lang="en-US" sz="1600" b="1" dirty="0">
              <a:solidFill>
                <a:schemeClr val="tx1"/>
              </a:solidFill>
              <a:latin typeface="Cambria" panose="02040503050406030204" pitchFamily="18" charset="0"/>
              <a:ea typeface="Cambria" panose="02040503050406030204" pitchFamily="18" charset="0"/>
            </a:rPr>
            <a:t> 90% </a:t>
          </a:r>
          <a:r>
            <a:rPr lang="en-US" sz="1600" dirty="0">
              <a:solidFill>
                <a:schemeClr val="tx1"/>
              </a:solidFill>
              <a:latin typeface="Cambria" panose="02040503050406030204" pitchFamily="18" charset="0"/>
              <a:ea typeface="Cambria" panose="02040503050406030204" pitchFamily="18" charset="0"/>
            </a:rPr>
            <a:t>employers have better outcomes when they hire for skills, leading to a tripling in earn while you learn pathways.</a:t>
          </a:r>
        </a:p>
      </dgm:t>
    </dgm:pt>
    <dgm:pt modelId="{EA20DE46-2AE4-4B6D-9F4B-FF57FDE12009}" type="sibTrans" cxnId="{9E269BD7-111A-4822-A628-B98C71348404}">
      <dgm:prSet/>
      <dgm:spPr/>
      <dgm:t>
        <a:bodyPr/>
        <a:lstStyle/>
        <a:p>
          <a:endParaRPr lang="en-US"/>
        </a:p>
      </dgm:t>
    </dgm:pt>
    <dgm:pt modelId="{A2E0F3ED-0C91-4AEA-8BFC-E9662692C995}" type="parTrans" cxnId="{9E269BD7-111A-4822-A628-B98C71348404}">
      <dgm:prSet/>
      <dgm:spPr/>
      <dgm:t>
        <a:bodyPr/>
        <a:lstStyle/>
        <a:p>
          <a:endParaRPr lang="en-US"/>
        </a:p>
      </dgm:t>
    </dgm:pt>
    <dgm:pt modelId="{0B84CFFE-6D69-4CC4-953D-585FC4FE8845}" type="pres">
      <dgm:prSet presAssocID="{42B11451-5D32-452D-A67B-7F86A0D7A3D0}" presName="linear" presStyleCnt="0">
        <dgm:presLayoutVars>
          <dgm:animLvl val="lvl"/>
          <dgm:resizeHandles val="exact"/>
        </dgm:presLayoutVars>
      </dgm:prSet>
      <dgm:spPr/>
    </dgm:pt>
    <dgm:pt modelId="{7A52A1E3-5743-4A46-9C04-14A419F55689}" type="pres">
      <dgm:prSet presAssocID="{B664CEA5-6ACE-4621-97B6-4BB39294F5F6}" presName="parentText" presStyleLbl="node1" presStyleIdx="0" presStyleCnt="4" custScaleY="144723" custLinFactY="-21629" custLinFactNeighborX="-1616" custLinFactNeighborY="-100000">
        <dgm:presLayoutVars>
          <dgm:chMax val="0"/>
          <dgm:bulletEnabled val="1"/>
        </dgm:presLayoutVars>
      </dgm:prSet>
      <dgm:spPr/>
    </dgm:pt>
    <dgm:pt modelId="{90169B24-A623-49F7-BA0A-45687EA6B05E}" type="pres">
      <dgm:prSet presAssocID="{F5290AA6-417C-44CC-BB86-EF3AE2404D13}" presName="spacer" presStyleCnt="0"/>
      <dgm:spPr/>
    </dgm:pt>
    <dgm:pt modelId="{F0031274-BE38-4B54-97C1-442B81E5DCDC}" type="pres">
      <dgm:prSet presAssocID="{0880EAAA-5C18-4F2E-95F8-B660E485DF1E}" presName="parentText" presStyleLbl="node1" presStyleIdx="1" presStyleCnt="4">
        <dgm:presLayoutVars>
          <dgm:chMax val="0"/>
          <dgm:bulletEnabled val="1"/>
        </dgm:presLayoutVars>
      </dgm:prSet>
      <dgm:spPr/>
    </dgm:pt>
    <dgm:pt modelId="{5E0A12FB-45F8-405C-91A6-B33E60A3BCEE}" type="pres">
      <dgm:prSet presAssocID="{01F5CA86-CE1D-4321-B3D2-A6A568547418}" presName="spacer" presStyleCnt="0"/>
      <dgm:spPr/>
    </dgm:pt>
    <dgm:pt modelId="{2290D37F-9C77-4ABE-A208-828332B15E0B}" type="pres">
      <dgm:prSet presAssocID="{C5C12580-4767-40D7-9AD4-1C98568DB780}" presName="parentText" presStyleLbl="node1" presStyleIdx="2" presStyleCnt="4" custScaleY="75595">
        <dgm:presLayoutVars>
          <dgm:chMax val="0"/>
          <dgm:bulletEnabled val="1"/>
        </dgm:presLayoutVars>
      </dgm:prSet>
      <dgm:spPr/>
    </dgm:pt>
    <dgm:pt modelId="{9DCF0E51-4E93-4CE0-A518-2B1953BB53D4}" type="pres">
      <dgm:prSet presAssocID="{EA20DE46-2AE4-4B6D-9F4B-FF57FDE12009}" presName="spacer" presStyleCnt="0"/>
      <dgm:spPr/>
    </dgm:pt>
    <dgm:pt modelId="{2253BD63-080F-4345-97B1-288AE9E5350C}" type="pres">
      <dgm:prSet presAssocID="{A8365D2E-1E99-400E-B019-E398E810E74C}" presName="parentText" presStyleLbl="node1" presStyleIdx="3" presStyleCnt="4" custLinFactY="70525" custLinFactNeighborX="2013" custLinFactNeighborY="100000">
        <dgm:presLayoutVars>
          <dgm:chMax val="0"/>
          <dgm:bulletEnabled val="1"/>
        </dgm:presLayoutVars>
      </dgm:prSet>
      <dgm:spPr/>
    </dgm:pt>
  </dgm:ptLst>
  <dgm:cxnLst>
    <dgm:cxn modelId="{A86BC63B-E069-4A6D-A868-F3C807ADB6B7}" type="presOf" srcId="{0880EAAA-5C18-4F2E-95F8-B660E485DF1E}" destId="{F0031274-BE38-4B54-97C1-442B81E5DCDC}" srcOrd="0" destOrd="0" presId="urn:microsoft.com/office/officeart/2005/8/layout/vList2"/>
    <dgm:cxn modelId="{F96FBC5D-F521-40CB-8D55-2DEFD6EFDC90}" type="presOf" srcId="{C5C12580-4767-40D7-9AD4-1C98568DB780}" destId="{2290D37F-9C77-4ABE-A208-828332B15E0B}" srcOrd="0" destOrd="0" presId="urn:microsoft.com/office/officeart/2005/8/layout/vList2"/>
    <dgm:cxn modelId="{A6B08859-92B6-4C64-9266-DCFEAF26570B}" srcId="{42B11451-5D32-452D-A67B-7F86A0D7A3D0}" destId="{0880EAAA-5C18-4F2E-95F8-B660E485DF1E}" srcOrd="1" destOrd="0" parTransId="{043283F2-DF28-4C32-BF7F-573E98865295}" sibTransId="{01F5CA86-CE1D-4321-B3D2-A6A568547418}"/>
    <dgm:cxn modelId="{A52DA7A2-CAFF-4F6A-BF07-6FBD6B95BC8F}" type="presOf" srcId="{B664CEA5-6ACE-4621-97B6-4BB39294F5F6}" destId="{7A52A1E3-5743-4A46-9C04-14A419F55689}" srcOrd="0" destOrd="0" presId="urn:microsoft.com/office/officeart/2005/8/layout/vList2"/>
    <dgm:cxn modelId="{6838C7B5-2CC4-468B-89B8-E68CC43E776F}" type="presOf" srcId="{42B11451-5D32-452D-A67B-7F86A0D7A3D0}" destId="{0B84CFFE-6D69-4CC4-953D-585FC4FE8845}" srcOrd="0" destOrd="0" presId="urn:microsoft.com/office/officeart/2005/8/layout/vList2"/>
    <dgm:cxn modelId="{C51177CC-3B81-4C47-900B-40C436AE607C}" srcId="{42B11451-5D32-452D-A67B-7F86A0D7A3D0}" destId="{A8365D2E-1E99-400E-B019-E398E810E74C}" srcOrd="3" destOrd="0" parTransId="{6E72A9C0-5650-46D0-952D-9D739BD63CA0}" sibTransId="{47B01EFE-40C4-44B1-B6E6-A777BAAC880C}"/>
    <dgm:cxn modelId="{9E269BD7-111A-4822-A628-B98C71348404}" srcId="{42B11451-5D32-452D-A67B-7F86A0D7A3D0}" destId="{C5C12580-4767-40D7-9AD4-1C98568DB780}" srcOrd="2" destOrd="0" parTransId="{A2E0F3ED-0C91-4AEA-8BFC-E9662692C995}" sibTransId="{EA20DE46-2AE4-4B6D-9F4B-FF57FDE12009}"/>
    <dgm:cxn modelId="{65D45DDB-19CC-4C0F-9354-74F5DB72A2EB}" type="presOf" srcId="{A8365D2E-1E99-400E-B019-E398E810E74C}" destId="{2253BD63-080F-4345-97B1-288AE9E5350C}" srcOrd="0" destOrd="0" presId="urn:microsoft.com/office/officeart/2005/8/layout/vList2"/>
    <dgm:cxn modelId="{19A320E6-9591-4A32-935B-BFA751A55280}" srcId="{42B11451-5D32-452D-A67B-7F86A0D7A3D0}" destId="{B664CEA5-6ACE-4621-97B6-4BB39294F5F6}" srcOrd="0" destOrd="0" parTransId="{34A98230-825F-44CF-B7FE-AF8FCF08003A}" sibTransId="{F5290AA6-417C-44CC-BB86-EF3AE2404D13}"/>
    <dgm:cxn modelId="{53775BFA-9886-42A5-AA12-854CB5165F83}" type="presParOf" srcId="{0B84CFFE-6D69-4CC4-953D-585FC4FE8845}" destId="{7A52A1E3-5743-4A46-9C04-14A419F55689}" srcOrd="0" destOrd="0" presId="urn:microsoft.com/office/officeart/2005/8/layout/vList2"/>
    <dgm:cxn modelId="{02345F40-CCD8-43F0-9439-7B9A6F01D364}" type="presParOf" srcId="{0B84CFFE-6D69-4CC4-953D-585FC4FE8845}" destId="{90169B24-A623-49F7-BA0A-45687EA6B05E}" srcOrd="1" destOrd="0" presId="urn:microsoft.com/office/officeart/2005/8/layout/vList2"/>
    <dgm:cxn modelId="{8E380B9D-C34C-454E-898B-7EC45E2F647A}" type="presParOf" srcId="{0B84CFFE-6D69-4CC4-953D-585FC4FE8845}" destId="{F0031274-BE38-4B54-97C1-442B81E5DCDC}" srcOrd="2" destOrd="0" presId="urn:microsoft.com/office/officeart/2005/8/layout/vList2"/>
    <dgm:cxn modelId="{58D01A26-3A2F-4262-822A-F14016815919}" type="presParOf" srcId="{0B84CFFE-6D69-4CC4-953D-585FC4FE8845}" destId="{5E0A12FB-45F8-405C-91A6-B33E60A3BCEE}" srcOrd="3" destOrd="0" presId="urn:microsoft.com/office/officeart/2005/8/layout/vList2"/>
    <dgm:cxn modelId="{0CB6856B-9630-4484-90FE-98A60B56604E}" type="presParOf" srcId="{0B84CFFE-6D69-4CC4-953D-585FC4FE8845}" destId="{2290D37F-9C77-4ABE-A208-828332B15E0B}" srcOrd="4" destOrd="0" presId="urn:microsoft.com/office/officeart/2005/8/layout/vList2"/>
    <dgm:cxn modelId="{A113AC2B-49FD-4227-A52F-B0B46B2880BF}" type="presParOf" srcId="{0B84CFFE-6D69-4CC4-953D-585FC4FE8845}" destId="{9DCF0E51-4E93-4CE0-A518-2B1953BB53D4}" srcOrd="5" destOrd="0" presId="urn:microsoft.com/office/officeart/2005/8/layout/vList2"/>
    <dgm:cxn modelId="{0E361BE2-06D8-4AB0-A53A-5CD8A250506C}" type="presParOf" srcId="{0B84CFFE-6D69-4CC4-953D-585FC4FE8845}" destId="{2253BD63-080F-4345-97B1-288AE9E5350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E210EF-D561-48B5-B161-C522E756B1BA}"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AAF8BC2D-3BA5-478C-ADC1-E85E742AAAB9}">
      <dgm:prSet/>
      <dgm:spPr/>
      <dgm:t>
        <a:bodyPr/>
        <a:lstStyle/>
        <a:p>
          <a:r>
            <a:rPr lang="en-US" dirty="0">
              <a:latin typeface="Cambria" panose="02040503050406030204" pitchFamily="18" charset="0"/>
              <a:ea typeface="Cambria" panose="02040503050406030204" pitchFamily="18" charset="0"/>
            </a:rPr>
            <a:t>The market for higher education alternative credentials is expected to grow by about USD </a:t>
          </a:r>
          <a:r>
            <a:rPr lang="en-US" b="1" dirty="0">
              <a:latin typeface="Cambria" panose="02040503050406030204" pitchFamily="18" charset="0"/>
              <a:ea typeface="Cambria" panose="02040503050406030204" pitchFamily="18" charset="0"/>
            </a:rPr>
            <a:t>1.8 billion from 2025-2029</a:t>
          </a:r>
          <a:r>
            <a:rPr lang="en-US" dirty="0">
              <a:latin typeface="Cambria" panose="02040503050406030204" pitchFamily="18" charset="0"/>
              <a:ea typeface="Cambria" panose="02040503050406030204" pitchFamily="18" charset="0"/>
            </a:rPr>
            <a:t>, -  non-credit training courses </a:t>
          </a:r>
          <a:r>
            <a:rPr lang="en-US" dirty="0" err="1">
              <a:latin typeface="Cambria" panose="02040503050406030204" pitchFamily="18" charset="0"/>
              <a:ea typeface="Cambria" panose="02040503050406030204" pitchFamily="18" charset="0"/>
            </a:rPr>
            <a:t>leadinggrowth</a:t>
          </a:r>
          <a:r>
            <a:rPr lang="en-US" dirty="0">
              <a:latin typeface="Cambria" panose="02040503050406030204" pitchFamily="18" charset="0"/>
              <a:ea typeface="Cambria" panose="02040503050406030204" pitchFamily="18" charset="0"/>
            </a:rPr>
            <a:t>(newsroom.technavio.org)</a:t>
          </a:r>
        </a:p>
      </dgm:t>
    </dgm:pt>
    <dgm:pt modelId="{EE735599-8AEB-4720-8712-7164DDD353A5}" type="parTrans" cxnId="{79A4FC87-8F27-433C-BE5E-09B8CDAD51F3}">
      <dgm:prSet/>
      <dgm:spPr/>
      <dgm:t>
        <a:bodyPr/>
        <a:lstStyle/>
        <a:p>
          <a:endParaRPr lang="en-US"/>
        </a:p>
      </dgm:t>
    </dgm:pt>
    <dgm:pt modelId="{9BCD1B9F-CA1A-4F69-975B-CD68FDAE6201}" type="sibTrans" cxnId="{79A4FC87-8F27-433C-BE5E-09B8CDAD51F3}">
      <dgm:prSet/>
      <dgm:spPr/>
      <dgm:t>
        <a:bodyPr/>
        <a:lstStyle/>
        <a:p>
          <a:endParaRPr lang="en-US"/>
        </a:p>
      </dgm:t>
    </dgm:pt>
    <dgm:pt modelId="{0D954715-08AE-4AE1-ACF6-F4DD348C538A}">
      <dgm:prSet/>
      <dgm:spPr/>
      <dgm:t>
        <a:bodyPr/>
        <a:lstStyle/>
        <a:p>
          <a:r>
            <a:rPr lang="en-US"/>
            <a:t>In the 2021-22 school year, over</a:t>
          </a:r>
          <a:r>
            <a:rPr lang="en-US" b="1"/>
            <a:t> 1 </a:t>
          </a:r>
          <a:r>
            <a:rPr lang="en-US"/>
            <a:t>million certificates (non-degree credentials) were awarded in the U.S., with almost 17,000 credential-issuers and over 600,000 credentials coming from non-academic providers (Education Commission of the States)</a:t>
          </a:r>
        </a:p>
      </dgm:t>
    </dgm:pt>
    <dgm:pt modelId="{ECDA61DE-6C7A-4221-8310-6C54BC6BB91B}" type="parTrans" cxnId="{F9B388B2-1A42-4DE3-8C43-781EEFBF53EB}">
      <dgm:prSet/>
      <dgm:spPr/>
      <dgm:t>
        <a:bodyPr/>
        <a:lstStyle/>
        <a:p>
          <a:endParaRPr lang="en-US"/>
        </a:p>
      </dgm:t>
    </dgm:pt>
    <dgm:pt modelId="{A7E7C2D2-689D-4578-9255-B9FC1CB5E5E3}" type="sibTrans" cxnId="{F9B388B2-1A42-4DE3-8C43-781EEFBF53EB}">
      <dgm:prSet/>
      <dgm:spPr/>
      <dgm:t>
        <a:bodyPr/>
        <a:lstStyle/>
        <a:p>
          <a:endParaRPr lang="en-US"/>
        </a:p>
      </dgm:t>
    </dgm:pt>
    <dgm:pt modelId="{1A116C32-2808-4087-893D-D087D027326A}">
      <dgm:prSet/>
      <dgm:spPr/>
      <dgm:t>
        <a:bodyPr/>
        <a:lstStyle/>
        <a:p>
          <a:r>
            <a:rPr lang="en-US"/>
            <a:t>The alternative credentials market is expanding rapidly. Global market size was $</a:t>
          </a:r>
          <a:r>
            <a:rPr lang="en-US" b="1"/>
            <a:t>18.83 billion in 2024 and is projected to reach $69.9 billion by 2032</a:t>
          </a:r>
          <a:r>
            <a:rPr lang="en-US"/>
            <a:t> (Fortune Business Insights)</a:t>
          </a:r>
        </a:p>
      </dgm:t>
    </dgm:pt>
    <dgm:pt modelId="{247F8429-5E89-4B8F-9464-0BE47880BAFF}" type="parTrans" cxnId="{EC8FDDC2-642B-4DA3-B2B1-476CE1706F59}">
      <dgm:prSet/>
      <dgm:spPr/>
      <dgm:t>
        <a:bodyPr/>
        <a:lstStyle/>
        <a:p>
          <a:endParaRPr lang="en-US"/>
        </a:p>
      </dgm:t>
    </dgm:pt>
    <dgm:pt modelId="{23FBE6ED-21D0-4547-A472-2E62AADE0B6C}" type="sibTrans" cxnId="{EC8FDDC2-642B-4DA3-B2B1-476CE1706F59}">
      <dgm:prSet/>
      <dgm:spPr/>
      <dgm:t>
        <a:bodyPr/>
        <a:lstStyle/>
        <a:p>
          <a:endParaRPr lang="en-US"/>
        </a:p>
      </dgm:t>
    </dgm:pt>
    <dgm:pt modelId="{DA89A6A8-8DE5-495B-9286-61DF51EDAC8F}">
      <dgm:prSet/>
      <dgm:spPr/>
      <dgm:t>
        <a:bodyPr/>
        <a:lstStyle/>
        <a:p>
          <a:r>
            <a:rPr lang="en-US" b="1"/>
            <a:t>Community colleges alone awarded 1.45 million credentials in 2022‑23</a:t>
          </a:r>
          <a:r>
            <a:rPr lang="en-US"/>
            <a:t>, up 21% from 1.19 million in 2012‑13. (AACC)</a:t>
          </a:r>
        </a:p>
      </dgm:t>
    </dgm:pt>
    <dgm:pt modelId="{FFEB8683-6AF9-4E27-8A8C-66497ECE048E}" type="parTrans" cxnId="{71B3EDEC-1DC4-44A0-9F93-D2C8237540E4}">
      <dgm:prSet/>
      <dgm:spPr/>
      <dgm:t>
        <a:bodyPr/>
        <a:lstStyle/>
        <a:p>
          <a:endParaRPr lang="en-US"/>
        </a:p>
      </dgm:t>
    </dgm:pt>
    <dgm:pt modelId="{EC0B05EE-DF5F-4852-971A-C341F23E935A}" type="sibTrans" cxnId="{71B3EDEC-1DC4-44A0-9F93-D2C8237540E4}">
      <dgm:prSet/>
      <dgm:spPr/>
      <dgm:t>
        <a:bodyPr/>
        <a:lstStyle/>
        <a:p>
          <a:endParaRPr lang="en-US"/>
        </a:p>
      </dgm:t>
    </dgm:pt>
    <dgm:pt modelId="{9C8215E7-22E3-47B3-A956-3678A1893766}">
      <dgm:prSet/>
      <dgm:spPr/>
      <dgm:t>
        <a:bodyPr/>
        <a:lstStyle/>
        <a:p>
          <a:r>
            <a:rPr lang="en-US"/>
            <a:t>Colleges are identifying high-demand roles: medical assistants, nursing assistants, heavy/tractor‑trailer drivers, etc., and matching credential pathways. Kentucky's report noted growing credential production in healthcare, computer science, and trades, including weld</a:t>
          </a:r>
        </a:p>
      </dgm:t>
    </dgm:pt>
    <dgm:pt modelId="{50EE38A8-0797-4EEB-8D98-AAC2AAB997E8}" type="parTrans" cxnId="{5F4B81BB-8955-409A-ACB4-6A858B44878A}">
      <dgm:prSet/>
      <dgm:spPr/>
      <dgm:t>
        <a:bodyPr/>
        <a:lstStyle/>
        <a:p>
          <a:endParaRPr lang="en-US"/>
        </a:p>
      </dgm:t>
    </dgm:pt>
    <dgm:pt modelId="{2250BEAC-1D8B-4EAD-B346-5A54871E7B18}" type="sibTrans" cxnId="{5F4B81BB-8955-409A-ACB4-6A858B44878A}">
      <dgm:prSet/>
      <dgm:spPr/>
      <dgm:t>
        <a:bodyPr/>
        <a:lstStyle/>
        <a:p>
          <a:endParaRPr lang="en-US"/>
        </a:p>
      </dgm:t>
    </dgm:pt>
    <dgm:pt modelId="{7EE00B9E-B010-493E-9D09-EC521B330D95}">
      <dgm:prSet/>
      <dgm:spPr/>
      <dgm:t>
        <a:bodyPr/>
        <a:lstStyle/>
        <a:p>
          <a:r>
            <a:rPr lang="en-US"/>
            <a:t>Streamlined degree programs are also growing. OCP drafted and advocated for the passage of VETeach, a streamlined degree plan signed into law in 2025 to help veterans to efficiently launch a career in teaching/A-2722 permitted military medical training for credit towards becoming an LPN </a:t>
          </a:r>
        </a:p>
      </dgm:t>
    </dgm:pt>
    <dgm:pt modelId="{EFF1CB2D-6B8C-41F6-83A5-5B62025BE445}" type="parTrans" cxnId="{5197D2EB-B682-4B04-A357-D37C16710A80}">
      <dgm:prSet/>
      <dgm:spPr/>
      <dgm:t>
        <a:bodyPr/>
        <a:lstStyle/>
        <a:p>
          <a:endParaRPr lang="en-US"/>
        </a:p>
      </dgm:t>
    </dgm:pt>
    <dgm:pt modelId="{743A3EDF-07D7-4C4A-A974-463DC4ADC8D8}" type="sibTrans" cxnId="{5197D2EB-B682-4B04-A357-D37C16710A80}">
      <dgm:prSet/>
      <dgm:spPr/>
      <dgm:t>
        <a:bodyPr/>
        <a:lstStyle/>
        <a:p>
          <a:endParaRPr lang="en-US"/>
        </a:p>
      </dgm:t>
    </dgm:pt>
    <dgm:pt modelId="{78EE36ED-C30E-4070-8FBD-8641C55EC81F}" type="pres">
      <dgm:prSet presAssocID="{CBE210EF-D561-48B5-B161-C522E756B1BA}" presName="linear" presStyleCnt="0">
        <dgm:presLayoutVars>
          <dgm:animLvl val="lvl"/>
          <dgm:resizeHandles val="exact"/>
        </dgm:presLayoutVars>
      </dgm:prSet>
      <dgm:spPr/>
    </dgm:pt>
    <dgm:pt modelId="{9AB09318-CB61-4C2F-AE75-3C4C3B625793}" type="pres">
      <dgm:prSet presAssocID="{AAF8BC2D-3BA5-478C-ADC1-E85E742AAAB9}" presName="parentText" presStyleLbl="node1" presStyleIdx="0" presStyleCnt="6">
        <dgm:presLayoutVars>
          <dgm:chMax val="0"/>
          <dgm:bulletEnabled val="1"/>
        </dgm:presLayoutVars>
      </dgm:prSet>
      <dgm:spPr/>
    </dgm:pt>
    <dgm:pt modelId="{D24EFE3E-AD4B-45A7-B9D4-ECBC1DD1168D}" type="pres">
      <dgm:prSet presAssocID="{9BCD1B9F-CA1A-4F69-975B-CD68FDAE6201}" presName="spacer" presStyleCnt="0"/>
      <dgm:spPr/>
    </dgm:pt>
    <dgm:pt modelId="{C5929B4E-B825-4B94-A980-7CB6CC1E5C78}" type="pres">
      <dgm:prSet presAssocID="{0D954715-08AE-4AE1-ACF6-F4DD348C538A}" presName="parentText" presStyleLbl="node1" presStyleIdx="1" presStyleCnt="6">
        <dgm:presLayoutVars>
          <dgm:chMax val="0"/>
          <dgm:bulletEnabled val="1"/>
        </dgm:presLayoutVars>
      </dgm:prSet>
      <dgm:spPr/>
    </dgm:pt>
    <dgm:pt modelId="{97903E43-C071-471D-9A03-54AB84533A53}" type="pres">
      <dgm:prSet presAssocID="{A7E7C2D2-689D-4578-9255-B9FC1CB5E5E3}" presName="spacer" presStyleCnt="0"/>
      <dgm:spPr/>
    </dgm:pt>
    <dgm:pt modelId="{835EDE2D-F00E-44B6-B2A4-C2B7879F582D}" type="pres">
      <dgm:prSet presAssocID="{1A116C32-2808-4087-893D-D087D027326A}" presName="parentText" presStyleLbl="node1" presStyleIdx="2" presStyleCnt="6">
        <dgm:presLayoutVars>
          <dgm:chMax val="0"/>
          <dgm:bulletEnabled val="1"/>
        </dgm:presLayoutVars>
      </dgm:prSet>
      <dgm:spPr/>
    </dgm:pt>
    <dgm:pt modelId="{277B4E2B-3AD2-4C28-B1F4-603411F0AFEE}" type="pres">
      <dgm:prSet presAssocID="{23FBE6ED-21D0-4547-A472-2E62AADE0B6C}" presName="spacer" presStyleCnt="0"/>
      <dgm:spPr/>
    </dgm:pt>
    <dgm:pt modelId="{E3FA8E9B-AEC4-451C-91A8-CC257C02F18C}" type="pres">
      <dgm:prSet presAssocID="{DA89A6A8-8DE5-495B-9286-61DF51EDAC8F}" presName="parentText" presStyleLbl="node1" presStyleIdx="3" presStyleCnt="6">
        <dgm:presLayoutVars>
          <dgm:chMax val="0"/>
          <dgm:bulletEnabled val="1"/>
        </dgm:presLayoutVars>
      </dgm:prSet>
      <dgm:spPr/>
    </dgm:pt>
    <dgm:pt modelId="{6D76BB29-3AA6-4E55-BA63-110F6EBF1245}" type="pres">
      <dgm:prSet presAssocID="{EC0B05EE-DF5F-4852-971A-C341F23E935A}" presName="spacer" presStyleCnt="0"/>
      <dgm:spPr/>
    </dgm:pt>
    <dgm:pt modelId="{8EBBC724-D237-4EFD-9D1C-09135DF7C549}" type="pres">
      <dgm:prSet presAssocID="{9C8215E7-22E3-47B3-A956-3678A1893766}" presName="parentText" presStyleLbl="node1" presStyleIdx="4" presStyleCnt="6">
        <dgm:presLayoutVars>
          <dgm:chMax val="0"/>
          <dgm:bulletEnabled val="1"/>
        </dgm:presLayoutVars>
      </dgm:prSet>
      <dgm:spPr/>
    </dgm:pt>
    <dgm:pt modelId="{5C9A8C37-7AE4-4099-9F99-3E7C525D3ED2}" type="pres">
      <dgm:prSet presAssocID="{2250BEAC-1D8B-4EAD-B346-5A54871E7B18}" presName="spacer" presStyleCnt="0"/>
      <dgm:spPr/>
    </dgm:pt>
    <dgm:pt modelId="{7560CAD0-452A-4734-AD95-D279644929CA}" type="pres">
      <dgm:prSet presAssocID="{7EE00B9E-B010-493E-9D09-EC521B330D95}" presName="parentText" presStyleLbl="node1" presStyleIdx="5" presStyleCnt="6">
        <dgm:presLayoutVars>
          <dgm:chMax val="0"/>
          <dgm:bulletEnabled val="1"/>
        </dgm:presLayoutVars>
      </dgm:prSet>
      <dgm:spPr/>
    </dgm:pt>
  </dgm:ptLst>
  <dgm:cxnLst>
    <dgm:cxn modelId="{B266EE67-B0FE-4F1B-AACB-862DFF6B545A}" type="presOf" srcId="{9C8215E7-22E3-47B3-A956-3678A1893766}" destId="{8EBBC724-D237-4EFD-9D1C-09135DF7C549}" srcOrd="0" destOrd="0" presId="urn:microsoft.com/office/officeart/2005/8/layout/vList2"/>
    <dgm:cxn modelId="{FE012179-7F80-4096-A69E-0C2AFD5123DC}" type="presOf" srcId="{1A116C32-2808-4087-893D-D087D027326A}" destId="{835EDE2D-F00E-44B6-B2A4-C2B7879F582D}" srcOrd="0" destOrd="0" presId="urn:microsoft.com/office/officeart/2005/8/layout/vList2"/>
    <dgm:cxn modelId="{2AF46A83-B4E7-4FB9-848D-A8AA00C9517F}" type="presOf" srcId="{0D954715-08AE-4AE1-ACF6-F4DD348C538A}" destId="{C5929B4E-B825-4B94-A980-7CB6CC1E5C78}" srcOrd="0" destOrd="0" presId="urn:microsoft.com/office/officeart/2005/8/layout/vList2"/>
    <dgm:cxn modelId="{79A4FC87-8F27-433C-BE5E-09B8CDAD51F3}" srcId="{CBE210EF-D561-48B5-B161-C522E756B1BA}" destId="{AAF8BC2D-3BA5-478C-ADC1-E85E742AAAB9}" srcOrd="0" destOrd="0" parTransId="{EE735599-8AEB-4720-8712-7164DDD353A5}" sibTransId="{9BCD1B9F-CA1A-4F69-975B-CD68FDAE6201}"/>
    <dgm:cxn modelId="{6FDB1C8C-4E7C-4B9C-B70D-984361FA732D}" type="presOf" srcId="{CBE210EF-D561-48B5-B161-C522E756B1BA}" destId="{78EE36ED-C30E-4070-8FBD-8641C55EC81F}" srcOrd="0" destOrd="0" presId="urn:microsoft.com/office/officeart/2005/8/layout/vList2"/>
    <dgm:cxn modelId="{1817F1A3-2086-44AB-BD8D-129CF26E32C1}" type="presOf" srcId="{AAF8BC2D-3BA5-478C-ADC1-E85E742AAAB9}" destId="{9AB09318-CB61-4C2F-AE75-3C4C3B625793}" srcOrd="0" destOrd="0" presId="urn:microsoft.com/office/officeart/2005/8/layout/vList2"/>
    <dgm:cxn modelId="{8F821EA5-B766-4F3E-84D0-1AD168B3D693}" type="presOf" srcId="{7EE00B9E-B010-493E-9D09-EC521B330D95}" destId="{7560CAD0-452A-4734-AD95-D279644929CA}" srcOrd="0" destOrd="0" presId="urn:microsoft.com/office/officeart/2005/8/layout/vList2"/>
    <dgm:cxn modelId="{F9B388B2-1A42-4DE3-8C43-781EEFBF53EB}" srcId="{CBE210EF-D561-48B5-B161-C522E756B1BA}" destId="{0D954715-08AE-4AE1-ACF6-F4DD348C538A}" srcOrd="1" destOrd="0" parTransId="{ECDA61DE-6C7A-4221-8310-6C54BC6BB91B}" sibTransId="{A7E7C2D2-689D-4578-9255-B9FC1CB5E5E3}"/>
    <dgm:cxn modelId="{5F4B81BB-8955-409A-ACB4-6A858B44878A}" srcId="{CBE210EF-D561-48B5-B161-C522E756B1BA}" destId="{9C8215E7-22E3-47B3-A956-3678A1893766}" srcOrd="4" destOrd="0" parTransId="{50EE38A8-0797-4EEB-8D98-AAC2AAB997E8}" sibTransId="{2250BEAC-1D8B-4EAD-B346-5A54871E7B18}"/>
    <dgm:cxn modelId="{EC8FDDC2-642B-4DA3-B2B1-476CE1706F59}" srcId="{CBE210EF-D561-48B5-B161-C522E756B1BA}" destId="{1A116C32-2808-4087-893D-D087D027326A}" srcOrd="2" destOrd="0" parTransId="{247F8429-5E89-4B8F-9464-0BE47880BAFF}" sibTransId="{23FBE6ED-21D0-4547-A472-2E62AADE0B6C}"/>
    <dgm:cxn modelId="{5197D2EB-B682-4B04-A357-D37C16710A80}" srcId="{CBE210EF-D561-48B5-B161-C522E756B1BA}" destId="{7EE00B9E-B010-493E-9D09-EC521B330D95}" srcOrd="5" destOrd="0" parTransId="{EFF1CB2D-6B8C-41F6-83A5-5B62025BE445}" sibTransId="{743A3EDF-07D7-4C4A-A974-463DC4ADC8D8}"/>
    <dgm:cxn modelId="{71B3EDEC-1DC4-44A0-9F93-D2C8237540E4}" srcId="{CBE210EF-D561-48B5-B161-C522E756B1BA}" destId="{DA89A6A8-8DE5-495B-9286-61DF51EDAC8F}" srcOrd="3" destOrd="0" parTransId="{FFEB8683-6AF9-4E27-8A8C-66497ECE048E}" sibTransId="{EC0B05EE-DF5F-4852-971A-C341F23E935A}"/>
    <dgm:cxn modelId="{6CC355F2-A7B3-480B-B0E0-FAB8322CA8E1}" type="presOf" srcId="{DA89A6A8-8DE5-495B-9286-61DF51EDAC8F}" destId="{E3FA8E9B-AEC4-451C-91A8-CC257C02F18C}" srcOrd="0" destOrd="0" presId="urn:microsoft.com/office/officeart/2005/8/layout/vList2"/>
    <dgm:cxn modelId="{5B0264F8-56AF-4893-9E43-5F5EC17C50CE}" type="presParOf" srcId="{78EE36ED-C30E-4070-8FBD-8641C55EC81F}" destId="{9AB09318-CB61-4C2F-AE75-3C4C3B625793}" srcOrd="0" destOrd="0" presId="urn:microsoft.com/office/officeart/2005/8/layout/vList2"/>
    <dgm:cxn modelId="{6BA3E5C2-7B08-464A-8DC6-271930FCC079}" type="presParOf" srcId="{78EE36ED-C30E-4070-8FBD-8641C55EC81F}" destId="{D24EFE3E-AD4B-45A7-B9D4-ECBC1DD1168D}" srcOrd="1" destOrd="0" presId="urn:microsoft.com/office/officeart/2005/8/layout/vList2"/>
    <dgm:cxn modelId="{11EEFA11-6596-4C5C-8F10-E37AFBC0FCB0}" type="presParOf" srcId="{78EE36ED-C30E-4070-8FBD-8641C55EC81F}" destId="{C5929B4E-B825-4B94-A980-7CB6CC1E5C78}" srcOrd="2" destOrd="0" presId="urn:microsoft.com/office/officeart/2005/8/layout/vList2"/>
    <dgm:cxn modelId="{4E132639-E67C-4FC9-88E9-3854343564BD}" type="presParOf" srcId="{78EE36ED-C30E-4070-8FBD-8641C55EC81F}" destId="{97903E43-C071-471D-9A03-54AB84533A53}" srcOrd="3" destOrd="0" presId="urn:microsoft.com/office/officeart/2005/8/layout/vList2"/>
    <dgm:cxn modelId="{370095B5-2961-4F11-886B-2E87D4E50FEE}" type="presParOf" srcId="{78EE36ED-C30E-4070-8FBD-8641C55EC81F}" destId="{835EDE2D-F00E-44B6-B2A4-C2B7879F582D}" srcOrd="4" destOrd="0" presId="urn:microsoft.com/office/officeart/2005/8/layout/vList2"/>
    <dgm:cxn modelId="{47F5BAB3-8B63-4B7E-97BE-261A25441A6C}" type="presParOf" srcId="{78EE36ED-C30E-4070-8FBD-8641C55EC81F}" destId="{277B4E2B-3AD2-4C28-B1F4-603411F0AFEE}" srcOrd="5" destOrd="0" presId="urn:microsoft.com/office/officeart/2005/8/layout/vList2"/>
    <dgm:cxn modelId="{88098CF9-20A7-438A-ADD7-E521F0030843}" type="presParOf" srcId="{78EE36ED-C30E-4070-8FBD-8641C55EC81F}" destId="{E3FA8E9B-AEC4-451C-91A8-CC257C02F18C}" srcOrd="6" destOrd="0" presId="urn:microsoft.com/office/officeart/2005/8/layout/vList2"/>
    <dgm:cxn modelId="{DE658770-8D93-4FAB-9384-C9A0DB7A4E52}" type="presParOf" srcId="{78EE36ED-C30E-4070-8FBD-8641C55EC81F}" destId="{6D76BB29-3AA6-4E55-BA63-110F6EBF1245}" srcOrd="7" destOrd="0" presId="urn:microsoft.com/office/officeart/2005/8/layout/vList2"/>
    <dgm:cxn modelId="{91D4D0AB-57EA-4F98-8AC5-82B827EAB17A}" type="presParOf" srcId="{78EE36ED-C30E-4070-8FBD-8641C55EC81F}" destId="{8EBBC724-D237-4EFD-9D1C-09135DF7C549}" srcOrd="8" destOrd="0" presId="urn:microsoft.com/office/officeart/2005/8/layout/vList2"/>
    <dgm:cxn modelId="{A313B2D6-DEEB-4B29-B763-3223D55F733B}" type="presParOf" srcId="{78EE36ED-C30E-4070-8FBD-8641C55EC81F}" destId="{5C9A8C37-7AE4-4099-9F99-3E7C525D3ED2}" srcOrd="9" destOrd="0" presId="urn:microsoft.com/office/officeart/2005/8/layout/vList2"/>
    <dgm:cxn modelId="{3BEDD60A-66A1-47C4-A1DE-7A5D912AB229}" type="presParOf" srcId="{78EE36ED-C30E-4070-8FBD-8641C55EC81F}" destId="{7560CAD0-452A-4734-AD95-D279644929C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C316E8-3499-430D-86BF-62757E851D10}" type="doc">
      <dgm:prSet loTypeId="urn:microsoft.com/office/officeart/2005/8/layout/process5" loCatId="process" qsTypeId="urn:microsoft.com/office/officeart/2005/8/quickstyle/simple1" qsCatId="simple" csTypeId="urn:microsoft.com/office/officeart/2005/8/colors/accent2_2" csCatId="accent2" phldr="1"/>
      <dgm:spPr/>
      <dgm:t>
        <a:bodyPr/>
        <a:lstStyle/>
        <a:p>
          <a:endParaRPr lang="en-US"/>
        </a:p>
      </dgm:t>
    </dgm:pt>
    <dgm:pt modelId="{A711EF62-F078-4743-8D25-F24EB463BCD6}">
      <dgm:prSet/>
      <dgm:spPr/>
      <dgm:t>
        <a:bodyPr/>
        <a:lstStyle/>
        <a:p>
          <a:r>
            <a:rPr lang="en-US"/>
            <a:t>Military experience directly aligns with logistics, operations, safety, and mission execution.</a:t>
          </a:r>
        </a:p>
      </dgm:t>
    </dgm:pt>
    <dgm:pt modelId="{D4730496-32D7-4048-9958-E56BD6D49F55}" type="parTrans" cxnId="{70BB1A23-7CEB-40CF-957F-BE1607949191}">
      <dgm:prSet/>
      <dgm:spPr/>
      <dgm:t>
        <a:bodyPr/>
        <a:lstStyle/>
        <a:p>
          <a:endParaRPr lang="en-US"/>
        </a:p>
      </dgm:t>
    </dgm:pt>
    <dgm:pt modelId="{69F5465A-6B86-48E0-9684-DE8DE7F43189}" type="sibTrans" cxnId="{70BB1A23-7CEB-40CF-957F-BE1607949191}">
      <dgm:prSet/>
      <dgm:spPr/>
      <dgm:t>
        <a:bodyPr/>
        <a:lstStyle/>
        <a:p>
          <a:endParaRPr lang="en-US"/>
        </a:p>
      </dgm:t>
    </dgm:pt>
    <dgm:pt modelId="{C042633A-6C3E-4AA9-BAF8-6B986F170F06}">
      <dgm:prSet/>
      <dgm:spPr/>
      <dgm:t>
        <a:bodyPr/>
        <a:lstStyle/>
        <a:p>
          <a:r>
            <a:rPr lang="en-US" dirty="0"/>
            <a:t>The increase to access and understanding of alternative pathways opens the door to positions that reduce time and money</a:t>
          </a:r>
        </a:p>
      </dgm:t>
    </dgm:pt>
    <dgm:pt modelId="{25F69744-88DA-4654-B484-F2F7A16A766C}" type="parTrans" cxnId="{39974A92-194B-43FD-853B-2F66CF152453}">
      <dgm:prSet/>
      <dgm:spPr/>
      <dgm:t>
        <a:bodyPr/>
        <a:lstStyle/>
        <a:p>
          <a:endParaRPr lang="en-US"/>
        </a:p>
      </dgm:t>
    </dgm:pt>
    <dgm:pt modelId="{29A76028-072F-4B19-A778-B63B58E5A94E}" type="sibTrans" cxnId="{39974A92-194B-43FD-853B-2F66CF152453}">
      <dgm:prSet/>
      <dgm:spPr/>
      <dgm:t>
        <a:bodyPr/>
        <a:lstStyle/>
        <a:p>
          <a:endParaRPr lang="en-US"/>
        </a:p>
      </dgm:t>
    </dgm:pt>
    <dgm:pt modelId="{E3FA9EA2-1FB1-40FC-BB8A-6C1535A61E9F}">
      <dgm:prSet/>
      <dgm:spPr/>
      <dgm:t>
        <a:bodyPr/>
        <a:lstStyle/>
        <a:p>
          <a:r>
            <a:rPr lang="en-US"/>
            <a:t>Veterans bring experience in transport, maintenance, planning, and leadership, but lack accessible pathways to convert those skills into trucking ownership or management roles.</a:t>
          </a:r>
        </a:p>
      </dgm:t>
    </dgm:pt>
    <dgm:pt modelId="{F530A7AE-F739-4FAC-9745-C812ACE339E9}" type="parTrans" cxnId="{C3403630-FDE1-477F-9F73-E7FE601ABC6A}">
      <dgm:prSet/>
      <dgm:spPr/>
      <dgm:t>
        <a:bodyPr/>
        <a:lstStyle/>
        <a:p>
          <a:endParaRPr lang="en-US"/>
        </a:p>
      </dgm:t>
    </dgm:pt>
    <dgm:pt modelId="{02C7298B-503C-4CD1-997B-AB39D536B6BB}" type="sibTrans" cxnId="{C3403630-FDE1-477F-9F73-E7FE601ABC6A}">
      <dgm:prSet/>
      <dgm:spPr/>
      <dgm:t>
        <a:bodyPr/>
        <a:lstStyle/>
        <a:p>
          <a:endParaRPr lang="en-US"/>
        </a:p>
      </dgm:t>
    </dgm:pt>
    <dgm:pt modelId="{2C970951-CED4-495E-ADDF-03BC3A2CA3FD}">
      <dgm:prSet/>
      <dgm:spPr/>
      <dgm:t>
        <a:bodyPr/>
        <a:lstStyle/>
        <a:p>
          <a:r>
            <a:rPr lang="en-US" dirty="0"/>
            <a:t>Many transitioning servicemembers cite a desire for entrepreneurship yet lack industry-specific business training.</a:t>
          </a:r>
        </a:p>
      </dgm:t>
    </dgm:pt>
    <dgm:pt modelId="{7C83A049-875A-4B2D-96F5-6ED7F3452506}" type="parTrans" cxnId="{8BEBDBC9-5BCB-46AC-B72B-0E8D9C25DF48}">
      <dgm:prSet/>
      <dgm:spPr/>
      <dgm:t>
        <a:bodyPr/>
        <a:lstStyle/>
        <a:p>
          <a:endParaRPr lang="en-US"/>
        </a:p>
      </dgm:t>
    </dgm:pt>
    <dgm:pt modelId="{C7821F7A-7CC4-49E0-BD38-BAB73625F3B1}" type="sibTrans" cxnId="{8BEBDBC9-5BCB-46AC-B72B-0E8D9C25DF48}">
      <dgm:prSet/>
      <dgm:spPr/>
      <dgm:t>
        <a:bodyPr/>
        <a:lstStyle/>
        <a:p>
          <a:endParaRPr lang="en-US"/>
        </a:p>
      </dgm:t>
    </dgm:pt>
    <dgm:pt modelId="{E341827E-460E-40CB-BAEC-8AFE45665F2A}" type="pres">
      <dgm:prSet presAssocID="{17C316E8-3499-430D-86BF-62757E851D10}" presName="diagram" presStyleCnt="0">
        <dgm:presLayoutVars>
          <dgm:dir/>
          <dgm:resizeHandles val="exact"/>
        </dgm:presLayoutVars>
      </dgm:prSet>
      <dgm:spPr/>
    </dgm:pt>
    <dgm:pt modelId="{E875A9D7-625A-4C0E-AA92-B30CF3947793}" type="pres">
      <dgm:prSet presAssocID="{A711EF62-F078-4743-8D25-F24EB463BCD6}" presName="node" presStyleLbl="node1" presStyleIdx="0" presStyleCnt="4">
        <dgm:presLayoutVars>
          <dgm:bulletEnabled val="1"/>
        </dgm:presLayoutVars>
      </dgm:prSet>
      <dgm:spPr/>
    </dgm:pt>
    <dgm:pt modelId="{91E7F5D1-0B5C-4DE3-87BD-A266C3679FA3}" type="pres">
      <dgm:prSet presAssocID="{69F5465A-6B86-48E0-9684-DE8DE7F43189}" presName="sibTrans" presStyleLbl="sibTrans2D1" presStyleIdx="0" presStyleCnt="3"/>
      <dgm:spPr/>
    </dgm:pt>
    <dgm:pt modelId="{DABAE741-A63E-4B92-A906-733700DA214B}" type="pres">
      <dgm:prSet presAssocID="{69F5465A-6B86-48E0-9684-DE8DE7F43189}" presName="connectorText" presStyleLbl="sibTrans2D1" presStyleIdx="0" presStyleCnt="3"/>
      <dgm:spPr/>
    </dgm:pt>
    <dgm:pt modelId="{02AD2AA3-E2E8-46F6-B014-F6DDFD01439F}" type="pres">
      <dgm:prSet presAssocID="{C042633A-6C3E-4AA9-BAF8-6B986F170F06}" presName="node" presStyleLbl="node1" presStyleIdx="1" presStyleCnt="4">
        <dgm:presLayoutVars>
          <dgm:bulletEnabled val="1"/>
        </dgm:presLayoutVars>
      </dgm:prSet>
      <dgm:spPr/>
    </dgm:pt>
    <dgm:pt modelId="{F46B8D3E-9CA6-47A8-96DE-1A79B1DD03C5}" type="pres">
      <dgm:prSet presAssocID="{29A76028-072F-4B19-A778-B63B58E5A94E}" presName="sibTrans" presStyleLbl="sibTrans2D1" presStyleIdx="1" presStyleCnt="3"/>
      <dgm:spPr/>
    </dgm:pt>
    <dgm:pt modelId="{A4A46811-1355-4BE9-9334-6EF348823126}" type="pres">
      <dgm:prSet presAssocID="{29A76028-072F-4B19-A778-B63B58E5A94E}" presName="connectorText" presStyleLbl="sibTrans2D1" presStyleIdx="1" presStyleCnt="3"/>
      <dgm:spPr/>
    </dgm:pt>
    <dgm:pt modelId="{573F0300-F053-413E-BB4D-FA3A96C99A90}" type="pres">
      <dgm:prSet presAssocID="{E3FA9EA2-1FB1-40FC-BB8A-6C1535A61E9F}" presName="node" presStyleLbl="node1" presStyleIdx="2" presStyleCnt="4">
        <dgm:presLayoutVars>
          <dgm:bulletEnabled val="1"/>
        </dgm:presLayoutVars>
      </dgm:prSet>
      <dgm:spPr/>
    </dgm:pt>
    <dgm:pt modelId="{80F95D10-B80E-4DD3-88DF-3F6ACF39244F}" type="pres">
      <dgm:prSet presAssocID="{02C7298B-503C-4CD1-997B-AB39D536B6BB}" presName="sibTrans" presStyleLbl="sibTrans2D1" presStyleIdx="2" presStyleCnt="3"/>
      <dgm:spPr/>
    </dgm:pt>
    <dgm:pt modelId="{E9AB773F-13CC-47C1-935E-6CFF3015A86E}" type="pres">
      <dgm:prSet presAssocID="{02C7298B-503C-4CD1-997B-AB39D536B6BB}" presName="connectorText" presStyleLbl="sibTrans2D1" presStyleIdx="2" presStyleCnt="3"/>
      <dgm:spPr/>
    </dgm:pt>
    <dgm:pt modelId="{6C689C91-D934-4E81-8DC2-63FF71AB5F81}" type="pres">
      <dgm:prSet presAssocID="{2C970951-CED4-495E-ADDF-03BC3A2CA3FD}" presName="node" presStyleLbl="node1" presStyleIdx="3" presStyleCnt="4">
        <dgm:presLayoutVars>
          <dgm:bulletEnabled val="1"/>
        </dgm:presLayoutVars>
      </dgm:prSet>
      <dgm:spPr/>
    </dgm:pt>
  </dgm:ptLst>
  <dgm:cxnLst>
    <dgm:cxn modelId="{70BB1A23-7CEB-40CF-957F-BE1607949191}" srcId="{17C316E8-3499-430D-86BF-62757E851D10}" destId="{A711EF62-F078-4743-8D25-F24EB463BCD6}" srcOrd="0" destOrd="0" parTransId="{D4730496-32D7-4048-9958-E56BD6D49F55}" sibTransId="{69F5465A-6B86-48E0-9684-DE8DE7F43189}"/>
    <dgm:cxn modelId="{C3403630-FDE1-477F-9F73-E7FE601ABC6A}" srcId="{17C316E8-3499-430D-86BF-62757E851D10}" destId="{E3FA9EA2-1FB1-40FC-BB8A-6C1535A61E9F}" srcOrd="2" destOrd="0" parTransId="{F530A7AE-F739-4FAC-9745-C812ACE339E9}" sibTransId="{02C7298B-503C-4CD1-997B-AB39D536B6BB}"/>
    <dgm:cxn modelId="{6C40BC36-D59D-48C6-AE21-008D7AB04FF6}" type="presOf" srcId="{69F5465A-6B86-48E0-9684-DE8DE7F43189}" destId="{91E7F5D1-0B5C-4DE3-87BD-A266C3679FA3}" srcOrd="0" destOrd="0" presId="urn:microsoft.com/office/officeart/2005/8/layout/process5"/>
    <dgm:cxn modelId="{A8338667-5967-4B13-9AF7-67FEAB859A6F}" type="presOf" srcId="{02C7298B-503C-4CD1-997B-AB39D536B6BB}" destId="{E9AB773F-13CC-47C1-935E-6CFF3015A86E}" srcOrd="1" destOrd="0" presId="urn:microsoft.com/office/officeart/2005/8/layout/process5"/>
    <dgm:cxn modelId="{22CB6B7D-F5B4-48CD-92FE-92E0B04FEAC5}" type="presOf" srcId="{E3FA9EA2-1FB1-40FC-BB8A-6C1535A61E9F}" destId="{573F0300-F053-413E-BB4D-FA3A96C99A90}" srcOrd="0" destOrd="0" presId="urn:microsoft.com/office/officeart/2005/8/layout/process5"/>
    <dgm:cxn modelId="{D287C88C-24DF-453D-BFF4-E2BBA78166FC}" type="presOf" srcId="{29A76028-072F-4B19-A778-B63B58E5A94E}" destId="{F46B8D3E-9CA6-47A8-96DE-1A79B1DD03C5}" srcOrd="0" destOrd="0" presId="urn:microsoft.com/office/officeart/2005/8/layout/process5"/>
    <dgm:cxn modelId="{52B9408E-B414-4334-8F8C-6EBE2D0E173C}" type="presOf" srcId="{17C316E8-3499-430D-86BF-62757E851D10}" destId="{E341827E-460E-40CB-BAEC-8AFE45665F2A}" srcOrd="0" destOrd="0" presId="urn:microsoft.com/office/officeart/2005/8/layout/process5"/>
    <dgm:cxn modelId="{39974A92-194B-43FD-853B-2F66CF152453}" srcId="{17C316E8-3499-430D-86BF-62757E851D10}" destId="{C042633A-6C3E-4AA9-BAF8-6B986F170F06}" srcOrd="1" destOrd="0" parTransId="{25F69744-88DA-4654-B484-F2F7A16A766C}" sibTransId="{29A76028-072F-4B19-A778-B63B58E5A94E}"/>
    <dgm:cxn modelId="{FFA07E9D-0010-4E39-8456-6E531B5650EC}" type="presOf" srcId="{A711EF62-F078-4743-8D25-F24EB463BCD6}" destId="{E875A9D7-625A-4C0E-AA92-B30CF3947793}" srcOrd="0" destOrd="0" presId="urn:microsoft.com/office/officeart/2005/8/layout/process5"/>
    <dgm:cxn modelId="{2AE232AC-D174-475C-90AE-948A1FA85063}" type="presOf" srcId="{69F5465A-6B86-48E0-9684-DE8DE7F43189}" destId="{DABAE741-A63E-4B92-A906-733700DA214B}" srcOrd="1" destOrd="0" presId="urn:microsoft.com/office/officeart/2005/8/layout/process5"/>
    <dgm:cxn modelId="{12653DBB-4CFA-415A-8631-CF42F020CAE0}" type="presOf" srcId="{02C7298B-503C-4CD1-997B-AB39D536B6BB}" destId="{80F95D10-B80E-4DD3-88DF-3F6ACF39244F}" srcOrd="0" destOrd="0" presId="urn:microsoft.com/office/officeart/2005/8/layout/process5"/>
    <dgm:cxn modelId="{4AB6EEC3-CFCA-496B-9478-0F897FB37E7E}" type="presOf" srcId="{C042633A-6C3E-4AA9-BAF8-6B986F170F06}" destId="{02AD2AA3-E2E8-46F6-B014-F6DDFD01439F}" srcOrd="0" destOrd="0" presId="urn:microsoft.com/office/officeart/2005/8/layout/process5"/>
    <dgm:cxn modelId="{8BEBDBC9-5BCB-46AC-B72B-0E8D9C25DF48}" srcId="{17C316E8-3499-430D-86BF-62757E851D10}" destId="{2C970951-CED4-495E-ADDF-03BC3A2CA3FD}" srcOrd="3" destOrd="0" parTransId="{7C83A049-875A-4B2D-96F5-6ED7F3452506}" sibTransId="{C7821F7A-7CC4-49E0-BD38-BAB73625F3B1}"/>
    <dgm:cxn modelId="{9769B7D5-094C-49C3-A702-A95C7D9A5BB0}" type="presOf" srcId="{2C970951-CED4-495E-ADDF-03BC3A2CA3FD}" destId="{6C689C91-D934-4E81-8DC2-63FF71AB5F81}" srcOrd="0" destOrd="0" presId="urn:microsoft.com/office/officeart/2005/8/layout/process5"/>
    <dgm:cxn modelId="{C2B91AE3-76DD-4476-85BE-0DC61AAC03F5}" type="presOf" srcId="{29A76028-072F-4B19-A778-B63B58E5A94E}" destId="{A4A46811-1355-4BE9-9334-6EF348823126}" srcOrd="1" destOrd="0" presId="urn:microsoft.com/office/officeart/2005/8/layout/process5"/>
    <dgm:cxn modelId="{1EEAE1A3-4EA2-4AFE-B710-3657322DF4EE}" type="presParOf" srcId="{E341827E-460E-40CB-BAEC-8AFE45665F2A}" destId="{E875A9D7-625A-4C0E-AA92-B30CF3947793}" srcOrd="0" destOrd="0" presId="urn:microsoft.com/office/officeart/2005/8/layout/process5"/>
    <dgm:cxn modelId="{6212FCE0-76D6-4447-BF50-4636574B6769}" type="presParOf" srcId="{E341827E-460E-40CB-BAEC-8AFE45665F2A}" destId="{91E7F5D1-0B5C-4DE3-87BD-A266C3679FA3}" srcOrd="1" destOrd="0" presId="urn:microsoft.com/office/officeart/2005/8/layout/process5"/>
    <dgm:cxn modelId="{1EF5FF6B-B695-40F0-B3E1-0F4A9D28A2F3}" type="presParOf" srcId="{91E7F5D1-0B5C-4DE3-87BD-A266C3679FA3}" destId="{DABAE741-A63E-4B92-A906-733700DA214B}" srcOrd="0" destOrd="0" presId="urn:microsoft.com/office/officeart/2005/8/layout/process5"/>
    <dgm:cxn modelId="{DA71D163-B87B-4A31-A96A-EC3979DF1486}" type="presParOf" srcId="{E341827E-460E-40CB-BAEC-8AFE45665F2A}" destId="{02AD2AA3-E2E8-46F6-B014-F6DDFD01439F}" srcOrd="2" destOrd="0" presId="urn:microsoft.com/office/officeart/2005/8/layout/process5"/>
    <dgm:cxn modelId="{D46F2352-4A9C-462A-98E8-D330527EE076}" type="presParOf" srcId="{E341827E-460E-40CB-BAEC-8AFE45665F2A}" destId="{F46B8D3E-9CA6-47A8-96DE-1A79B1DD03C5}" srcOrd="3" destOrd="0" presId="urn:microsoft.com/office/officeart/2005/8/layout/process5"/>
    <dgm:cxn modelId="{B7E19BEB-12A4-45C6-8CFA-F6A2BE0B22D2}" type="presParOf" srcId="{F46B8D3E-9CA6-47A8-96DE-1A79B1DD03C5}" destId="{A4A46811-1355-4BE9-9334-6EF348823126}" srcOrd="0" destOrd="0" presId="urn:microsoft.com/office/officeart/2005/8/layout/process5"/>
    <dgm:cxn modelId="{20ACEC52-6938-422D-BD5C-D1B8146DD51C}" type="presParOf" srcId="{E341827E-460E-40CB-BAEC-8AFE45665F2A}" destId="{573F0300-F053-413E-BB4D-FA3A96C99A90}" srcOrd="4" destOrd="0" presId="urn:microsoft.com/office/officeart/2005/8/layout/process5"/>
    <dgm:cxn modelId="{5288DF49-BE0E-415E-80E0-AC8BE7F528F6}" type="presParOf" srcId="{E341827E-460E-40CB-BAEC-8AFE45665F2A}" destId="{80F95D10-B80E-4DD3-88DF-3F6ACF39244F}" srcOrd="5" destOrd="0" presId="urn:microsoft.com/office/officeart/2005/8/layout/process5"/>
    <dgm:cxn modelId="{B495D2DA-5027-491B-98A7-2FD62F227874}" type="presParOf" srcId="{80F95D10-B80E-4DD3-88DF-3F6ACF39244F}" destId="{E9AB773F-13CC-47C1-935E-6CFF3015A86E}" srcOrd="0" destOrd="0" presId="urn:microsoft.com/office/officeart/2005/8/layout/process5"/>
    <dgm:cxn modelId="{6EF7602C-2121-49CE-AFF2-A6D5FEC512F2}" type="presParOf" srcId="{E341827E-460E-40CB-BAEC-8AFE45665F2A}" destId="{6C689C91-D934-4E81-8DC2-63FF71AB5F81}"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4CDF30-294A-414E-833A-487294B7F8A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310F781-0C76-4C2F-BE86-1FF763506F88}">
      <dgm:prSet/>
      <dgm:spPr/>
      <dgm:t>
        <a:bodyPr/>
        <a:lstStyle/>
        <a:p>
          <a:r>
            <a:rPr lang="en-US" b="1" dirty="0"/>
            <a:t>The Trucking Business Academy fills a critical national gap in workforce and veteran economic mobility.</a:t>
          </a:r>
          <a:endParaRPr lang="en-US" dirty="0"/>
        </a:p>
      </dgm:t>
    </dgm:pt>
    <dgm:pt modelId="{FF3EEF15-1D0E-4AC8-8A83-95156FF36FF5}" type="parTrans" cxnId="{CA035E88-10C8-4FEE-B649-E85CE0309118}">
      <dgm:prSet/>
      <dgm:spPr/>
      <dgm:t>
        <a:bodyPr/>
        <a:lstStyle/>
        <a:p>
          <a:endParaRPr lang="en-US"/>
        </a:p>
      </dgm:t>
    </dgm:pt>
    <dgm:pt modelId="{8D4C37EC-0B76-4B5C-ACD4-46350DCFA99B}" type="sibTrans" cxnId="{CA035E88-10C8-4FEE-B649-E85CE0309118}">
      <dgm:prSet/>
      <dgm:spPr/>
      <dgm:t>
        <a:bodyPr/>
        <a:lstStyle/>
        <a:p>
          <a:endParaRPr lang="en-US"/>
        </a:p>
      </dgm:t>
    </dgm:pt>
    <dgm:pt modelId="{394560CD-5FEF-4BDC-A46E-4AA0B77A7E3D}">
      <dgm:prSet/>
      <dgm:spPr/>
      <dgm:t>
        <a:bodyPr/>
        <a:lstStyle/>
        <a:p>
          <a:r>
            <a:rPr lang="en-US"/>
            <a:t>A </a:t>
          </a:r>
          <a:r>
            <a:rPr lang="en-US" b="1"/>
            <a:t>coordinated, evidence-informed model</a:t>
          </a:r>
          <a:r>
            <a:rPr lang="en-US"/>
            <a:t> built with higher ed, VSOs, and industry.</a:t>
          </a:r>
        </a:p>
      </dgm:t>
    </dgm:pt>
    <dgm:pt modelId="{4F0C1EA3-10B5-4E5F-8E77-90BEA941202E}" type="parTrans" cxnId="{26B055F6-E870-4EB8-9005-1F59F8B48315}">
      <dgm:prSet/>
      <dgm:spPr/>
      <dgm:t>
        <a:bodyPr/>
        <a:lstStyle/>
        <a:p>
          <a:endParaRPr lang="en-US"/>
        </a:p>
      </dgm:t>
    </dgm:pt>
    <dgm:pt modelId="{82B89D22-7CA8-4BD8-B0F2-F8936D6500DE}" type="sibTrans" cxnId="{26B055F6-E870-4EB8-9005-1F59F8B48315}">
      <dgm:prSet/>
      <dgm:spPr/>
      <dgm:t>
        <a:bodyPr/>
        <a:lstStyle/>
        <a:p>
          <a:endParaRPr lang="en-US"/>
        </a:p>
      </dgm:t>
    </dgm:pt>
    <dgm:pt modelId="{A4AC3105-8939-458E-8425-438267193FDF}">
      <dgm:prSet/>
      <dgm:spPr/>
      <dgm:t>
        <a:bodyPr/>
        <a:lstStyle/>
        <a:p>
          <a:r>
            <a:rPr lang="en-US"/>
            <a:t>Supports </a:t>
          </a:r>
          <a:r>
            <a:rPr lang="en-US" b="1"/>
            <a:t>career launch, advancement, and business ownership</a:t>
          </a:r>
          <a:r>
            <a:rPr lang="en-US"/>
            <a:t>—not just entry-level training.</a:t>
          </a:r>
        </a:p>
      </dgm:t>
    </dgm:pt>
    <dgm:pt modelId="{D05615E0-52D8-483E-B157-50F81FB7D195}" type="parTrans" cxnId="{679BD5AA-2387-47C4-A3F1-3D36B352079C}">
      <dgm:prSet/>
      <dgm:spPr/>
      <dgm:t>
        <a:bodyPr/>
        <a:lstStyle/>
        <a:p>
          <a:endParaRPr lang="en-US"/>
        </a:p>
      </dgm:t>
    </dgm:pt>
    <dgm:pt modelId="{86AEE660-5D8D-42F2-967F-F9FDB7BAC8F7}" type="sibTrans" cxnId="{679BD5AA-2387-47C4-A3F1-3D36B352079C}">
      <dgm:prSet/>
      <dgm:spPr/>
      <dgm:t>
        <a:bodyPr/>
        <a:lstStyle/>
        <a:p>
          <a:endParaRPr lang="en-US"/>
        </a:p>
      </dgm:t>
    </dgm:pt>
    <dgm:pt modelId="{8FC7F659-5EE6-41B1-BE9D-56108550A5C7}">
      <dgm:prSet/>
      <dgm:spPr/>
      <dgm:t>
        <a:bodyPr/>
        <a:lstStyle/>
        <a:p>
          <a:r>
            <a:rPr lang="en-US" dirty="0"/>
            <a:t>Creates clear, credential-aligned pathways for veterans, spouses, and transitioning servicemembers.</a:t>
          </a:r>
        </a:p>
      </dgm:t>
    </dgm:pt>
    <dgm:pt modelId="{C168063C-0ACA-4A55-B0DB-6F0FD841F70D}" type="parTrans" cxnId="{C4958D54-D60C-457E-A63E-B44CFEF2421C}">
      <dgm:prSet/>
      <dgm:spPr/>
      <dgm:t>
        <a:bodyPr/>
        <a:lstStyle/>
        <a:p>
          <a:endParaRPr lang="en-US"/>
        </a:p>
      </dgm:t>
    </dgm:pt>
    <dgm:pt modelId="{9E7BA033-5A6E-4E2A-B7FD-A79391C7A6FC}" type="sibTrans" cxnId="{C4958D54-D60C-457E-A63E-B44CFEF2421C}">
      <dgm:prSet/>
      <dgm:spPr/>
      <dgm:t>
        <a:bodyPr/>
        <a:lstStyle/>
        <a:p>
          <a:endParaRPr lang="en-US"/>
        </a:p>
      </dgm:t>
    </dgm:pt>
    <dgm:pt modelId="{DABAF3FD-A9EE-4266-8B69-410F137FB5A3}">
      <dgm:prSet/>
      <dgm:spPr/>
      <dgm:t>
        <a:bodyPr/>
        <a:lstStyle/>
        <a:p>
          <a:r>
            <a:rPr lang="en-US"/>
            <a:t>Meets industry demand for </a:t>
          </a:r>
          <a:r>
            <a:rPr lang="en-US" b="1"/>
            <a:t>more capable small fleet owners</a:t>
          </a:r>
          <a:r>
            <a:rPr lang="en-US"/>
            <a:t> and strengthens the national supply chain.</a:t>
          </a:r>
        </a:p>
      </dgm:t>
    </dgm:pt>
    <dgm:pt modelId="{D32CDFE9-6DA8-4977-88A3-6CFD395EF056}" type="parTrans" cxnId="{43E9C6BA-536A-4C34-B8A0-55455E13A676}">
      <dgm:prSet/>
      <dgm:spPr/>
      <dgm:t>
        <a:bodyPr/>
        <a:lstStyle/>
        <a:p>
          <a:endParaRPr lang="en-US"/>
        </a:p>
      </dgm:t>
    </dgm:pt>
    <dgm:pt modelId="{F1549F30-B895-4238-BEA8-455468BBDC44}" type="sibTrans" cxnId="{43E9C6BA-536A-4C34-B8A0-55455E13A676}">
      <dgm:prSet/>
      <dgm:spPr/>
      <dgm:t>
        <a:bodyPr/>
        <a:lstStyle/>
        <a:p>
          <a:endParaRPr lang="en-US"/>
        </a:p>
      </dgm:t>
    </dgm:pt>
    <dgm:pt modelId="{97E34550-D1C7-4211-AFBC-B3AB51AB40BC}" type="pres">
      <dgm:prSet presAssocID="{444CDF30-294A-414E-833A-487294B7F8A3}" presName="root" presStyleCnt="0">
        <dgm:presLayoutVars>
          <dgm:dir/>
          <dgm:resizeHandles val="exact"/>
        </dgm:presLayoutVars>
      </dgm:prSet>
      <dgm:spPr/>
    </dgm:pt>
    <dgm:pt modelId="{6469C5CB-29B8-42C7-9554-1C1F7F9CEA20}" type="pres">
      <dgm:prSet presAssocID="{C310F781-0C76-4C2F-BE86-1FF763506F88}" presName="compNode" presStyleCnt="0"/>
      <dgm:spPr/>
    </dgm:pt>
    <dgm:pt modelId="{DC271AE7-5398-4013-B3B8-CE695648D5E8}" type="pres">
      <dgm:prSet presAssocID="{C310F781-0C76-4C2F-BE86-1FF763506F88}" presName="bgRect" presStyleLbl="bgShp" presStyleIdx="0" presStyleCnt="5" custLinFactNeighborY="-11731"/>
      <dgm:spPr/>
    </dgm:pt>
    <dgm:pt modelId="{02AC07DA-DC58-4BA4-9528-C3B839DE3F23}" type="pres">
      <dgm:prSet presAssocID="{C310F781-0C76-4C2F-BE86-1FF763506F8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uck"/>
        </a:ext>
      </dgm:extLst>
    </dgm:pt>
    <dgm:pt modelId="{CB844494-BD4D-4EE6-B8B3-E5839EDD4503}" type="pres">
      <dgm:prSet presAssocID="{C310F781-0C76-4C2F-BE86-1FF763506F88}" presName="spaceRect" presStyleCnt="0"/>
      <dgm:spPr/>
    </dgm:pt>
    <dgm:pt modelId="{3F7FAF30-4C7E-4230-B697-69F54D1593FF}" type="pres">
      <dgm:prSet presAssocID="{C310F781-0C76-4C2F-BE86-1FF763506F88}" presName="parTx" presStyleLbl="revTx" presStyleIdx="0" presStyleCnt="5">
        <dgm:presLayoutVars>
          <dgm:chMax val="0"/>
          <dgm:chPref val="0"/>
        </dgm:presLayoutVars>
      </dgm:prSet>
      <dgm:spPr/>
    </dgm:pt>
    <dgm:pt modelId="{403CCB93-B5E8-47FC-AA5D-0FE01B6483FF}" type="pres">
      <dgm:prSet presAssocID="{8D4C37EC-0B76-4B5C-ACD4-46350DCFA99B}" presName="sibTrans" presStyleCnt="0"/>
      <dgm:spPr/>
    </dgm:pt>
    <dgm:pt modelId="{79E2EB2B-E7A5-46F0-90BF-8CA34D143F94}" type="pres">
      <dgm:prSet presAssocID="{394560CD-5FEF-4BDC-A46E-4AA0B77A7E3D}" presName="compNode" presStyleCnt="0"/>
      <dgm:spPr/>
    </dgm:pt>
    <dgm:pt modelId="{3AC00E65-FBD9-494A-BF6E-9064796CABAB}" type="pres">
      <dgm:prSet presAssocID="{394560CD-5FEF-4BDC-A46E-4AA0B77A7E3D}" presName="bgRect" presStyleLbl="bgShp" presStyleIdx="1" presStyleCnt="5"/>
      <dgm:spPr/>
    </dgm:pt>
    <dgm:pt modelId="{76F99E22-3762-4E10-A64F-6437733E9361}" type="pres">
      <dgm:prSet presAssocID="{394560CD-5FEF-4BDC-A46E-4AA0B77A7E3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spital"/>
        </a:ext>
      </dgm:extLst>
    </dgm:pt>
    <dgm:pt modelId="{87D5DE4D-BCDE-4931-A300-9C132C9A846D}" type="pres">
      <dgm:prSet presAssocID="{394560CD-5FEF-4BDC-A46E-4AA0B77A7E3D}" presName="spaceRect" presStyleCnt="0"/>
      <dgm:spPr/>
    </dgm:pt>
    <dgm:pt modelId="{FE0E4E78-8A8B-4AB3-B0E0-0CDD2ACA2606}" type="pres">
      <dgm:prSet presAssocID="{394560CD-5FEF-4BDC-A46E-4AA0B77A7E3D}" presName="parTx" presStyleLbl="revTx" presStyleIdx="1" presStyleCnt="5">
        <dgm:presLayoutVars>
          <dgm:chMax val="0"/>
          <dgm:chPref val="0"/>
        </dgm:presLayoutVars>
      </dgm:prSet>
      <dgm:spPr/>
    </dgm:pt>
    <dgm:pt modelId="{79776FF8-830B-4FD4-8D89-A6BEF4F46262}" type="pres">
      <dgm:prSet presAssocID="{82B89D22-7CA8-4BD8-B0F2-F8936D6500DE}" presName="sibTrans" presStyleCnt="0"/>
      <dgm:spPr/>
    </dgm:pt>
    <dgm:pt modelId="{11022BF0-F93D-4C1C-972F-A9C230112A2E}" type="pres">
      <dgm:prSet presAssocID="{A4AC3105-8939-458E-8425-438267193FDF}" presName="compNode" presStyleCnt="0"/>
      <dgm:spPr/>
    </dgm:pt>
    <dgm:pt modelId="{CC37D663-C5F9-424F-A597-581AF2E684BB}" type="pres">
      <dgm:prSet presAssocID="{A4AC3105-8939-458E-8425-438267193FDF}" presName="bgRect" presStyleLbl="bgShp" presStyleIdx="2" presStyleCnt="5"/>
      <dgm:spPr/>
    </dgm:pt>
    <dgm:pt modelId="{C3176693-F797-433D-BC99-E8678575F11C}" type="pres">
      <dgm:prSet presAssocID="{A4AC3105-8939-458E-8425-438267193FD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an"/>
        </a:ext>
      </dgm:extLst>
    </dgm:pt>
    <dgm:pt modelId="{DCDB87D4-AA14-4E9B-BAA0-A1D6B7FD2301}" type="pres">
      <dgm:prSet presAssocID="{A4AC3105-8939-458E-8425-438267193FDF}" presName="spaceRect" presStyleCnt="0"/>
      <dgm:spPr/>
    </dgm:pt>
    <dgm:pt modelId="{FF4B734F-CBE9-4C8E-A166-4027979F33A7}" type="pres">
      <dgm:prSet presAssocID="{A4AC3105-8939-458E-8425-438267193FDF}" presName="parTx" presStyleLbl="revTx" presStyleIdx="2" presStyleCnt="5">
        <dgm:presLayoutVars>
          <dgm:chMax val="0"/>
          <dgm:chPref val="0"/>
        </dgm:presLayoutVars>
      </dgm:prSet>
      <dgm:spPr/>
    </dgm:pt>
    <dgm:pt modelId="{FBCA4CA0-E99B-4CDC-AF5E-667356F0E56D}" type="pres">
      <dgm:prSet presAssocID="{86AEE660-5D8D-42F2-967F-F9FDB7BAC8F7}" presName="sibTrans" presStyleCnt="0"/>
      <dgm:spPr/>
    </dgm:pt>
    <dgm:pt modelId="{64421DCF-3EA7-42AA-AC4E-B227AE7D3276}" type="pres">
      <dgm:prSet presAssocID="{8FC7F659-5EE6-41B1-BE9D-56108550A5C7}" presName="compNode" presStyleCnt="0"/>
      <dgm:spPr/>
    </dgm:pt>
    <dgm:pt modelId="{4911B998-A276-4AF2-A668-C5141478A5D4}" type="pres">
      <dgm:prSet presAssocID="{8FC7F659-5EE6-41B1-BE9D-56108550A5C7}" presName="bgRect" presStyleLbl="bgShp" presStyleIdx="3" presStyleCnt="5"/>
      <dgm:spPr/>
    </dgm:pt>
    <dgm:pt modelId="{829E7A2B-A226-459D-8854-982CD0776295}" type="pres">
      <dgm:prSet presAssocID="{8FC7F659-5EE6-41B1-BE9D-56108550A5C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Roll"/>
        </a:ext>
      </dgm:extLst>
    </dgm:pt>
    <dgm:pt modelId="{CBCE1F13-5168-4F77-AFCF-860793819B84}" type="pres">
      <dgm:prSet presAssocID="{8FC7F659-5EE6-41B1-BE9D-56108550A5C7}" presName="spaceRect" presStyleCnt="0"/>
      <dgm:spPr/>
    </dgm:pt>
    <dgm:pt modelId="{F7E9C3F2-FEAD-4C1E-9667-97252D387278}" type="pres">
      <dgm:prSet presAssocID="{8FC7F659-5EE6-41B1-BE9D-56108550A5C7}" presName="parTx" presStyleLbl="revTx" presStyleIdx="3" presStyleCnt="5">
        <dgm:presLayoutVars>
          <dgm:chMax val="0"/>
          <dgm:chPref val="0"/>
        </dgm:presLayoutVars>
      </dgm:prSet>
      <dgm:spPr/>
    </dgm:pt>
    <dgm:pt modelId="{1063E91C-3D38-4D93-80F8-0E2F844196E4}" type="pres">
      <dgm:prSet presAssocID="{9E7BA033-5A6E-4E2A-B7FD-A79391C7A6FC}" presName="sibTrans" presStyleCnt="0"/>
      <dgm:spPr/>
    </dgm:pt>
    <dgm:pt modelId="{CDBDC2FD-3893-487B-8731-EA3BC97AD269}" type="pres">
      <dgm:prSet presAssocID="{DABAF3FD-A9EE-4266-8B69-410F137FB5A3}" presName="compNode" presStyleCnt="0"/>
      <dgm:spPr/>
    </dgm:pt>
    <dgm:pt modelId="{DB761727-B5F6-4C9E-ABB2-1985D9809BDF}" type="pres">
      <dgm:prSet presAssocID="{DABAF3FD-A9EE-4266-8B69-410F137FB5A3}" presName="bgRect" presStyleLbl="bgShp" presStyleIdx="4" presStyleCnt="5"/>
      <dgm:spPr/>
    </dgm:pt>
    <dgm:pt modelId="{F0AF2100-8A9C-4C22-ADD1-4502F954FD5E}" type="pres">
      <dgm:prSet presAssocID="{DABAF3FD-A9EE-4266-8B69-410F137FB5A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actory"/>
        </a:ext>
      </dgm:extLst>
    </dgm:pt>
    <dgm:pt modelId="{DF1EF1DF-DDE6-4CC4-BB19-7BE1580DF120}" type="pres">
      <dgm:prSet presAssocID="{DABAF3FD-A9EE-4266-8B69-410F137FB5A3}" presName="spaceRect" presStyleCnt="0"/>
      <dgm:spPr/>
    </dgm:pt>
    <dgm:pt modelId="{E4FE41B5-31CE-49A4-A05F-CCE794DDDF30}" type="pres">
      <dgm:prSet presAssocID="{DABAF3FD-A9EE-4266-8B69-410F137FB5A3}" presName="parTx" presStyleLbl="revTx" presStyleIdx="4" presStyleCnt="5">
        <dgm:presLayoutVars>
          <dgm:chMax val="0"/>
          <dgm:chPref val="0"/>
        </dgm:presLayoutVars>
      </dgm:prSet>
      <dgm:spPr/>
    </dgm:pt>
  </dgm:ptLst>
  <dgm:cxnLst>
    <dgm:cxn modelId="{759C5E60-B0E0-4B17-8D92-602E8743336E}" type="presOf" srcId="{C310F781-0C76-4C2F-BE86-1FF763506F88}" destId="{3F7FAF30-4C7E-4230-B697-69F54D1593FF}" srcOrd="0" destOrd="0" presId="urn:microsoft.com/office/officeart/2018/2/layout/IconVerticalSolidList"/>
    <dgm:cxn modelId="{9F253074-79C2-46EE-A4FE-38EDAED94C31}" type="presOf" srcId="{A4AC3105-8939-458E-8425-438267193FDF}" destId="{FF4B734F-CBE9-4C8E-A166-4027979F33A7}" srcOrd="0" destOrd="0" presId="urn:microsoft.com/office/officeart/2018/2/layout/IconVerticalSolidList"/>
    <dgm:cxn modelId="{C4958D54-D60C-457E-A63E-B44CFEF2421C}" srcId="{444CDF30-294A-414E-833A-487294B7F8A3}" destId="{8FC7F659-5EE6-41B1-BE9D-56108550A5C7}" srcOrd="3" destOrd="0" parTransId="{C168063C-0ACA-4A55-B0DB-6F0FD841F70D}" sibTransId="{9E7BA033-5A6E-4E2A-B7FD-A79391C7A6FC}"/>
    <dgm:cxn modelId="{9C7BE175-5E4A-49FB-9B4D-CE5E0270523C}" type="presOf" srcId="{394560CD-5FEF-4BDC-A46E-4AA0B77A7E3D}" destId="{FE0E4E78-8A8B-4AB3-B0E0-0CDD2ACA2606}" srcOrd="0" destOrd="0" presId="urn:microsoft.com/office/officeart/2018/2/layout/IconVerticalSolidList"/>
    <dgm:cxn modelId="{D827007D-D7D8-4057-B099-D090266EEC92}" type="presOf" srcId="{DABAF3FD-A9EE-4266-8B69-410F137FB5A3}" destId="{E4FE41B5-31CE-49A4-A05F-CCE794DDDF30}" srcOrd="0" destOrd="0" presId="urn:microsoft.com/office/officeart/2018/2/layout/IconVerticalSolidList"/>
    <dgm:cxn modelId="{CA035E88-10C8-4FEE-B649-E85CE0309118}" srcId="{444CDF30-294A-414E-833A-487294B7F8A3}" destId="{C310F781-0C76-4C2F-BE86-1FF763506F88}" srcOrd="0" destOrd="0" parTransId="{FF3EEF15-1D0E-4AC8-8A83-95156FF36FF5}" sibTransId="{8D4C37EC-0B76-4B5C-ACD4-46350DCFA99B}"/>
    <dgm:cxn modelId="{64D06CA4-BA46-47B6-A576-DE6721AFD343}" type="presOf" srcId="{8FC7F659-5EE6-41B1-BE9D-56108550A5C7}" destId="{F7E9C3F2-FEAD-4C1E-9667-97252D387278}" srcOrd="0" destOrd="0" presId="urn:microsoft.com/office/officeart/2018/2/layout/IconVerticalSolidList"/>
    <dgm:cxn modelId="{679BD5AA-2387-47C4-A3F1-3D36B352079C}" srcId="{444CDF30-294A-414E-833A-487294B7F8A3}" destId="{A4AC3105-8939-458E-8425-438267193FDF}" srcOrd="2" destOrd="0" parTransId="{D05615E0-52D8-483E-B157-50F81FB7D195}" sibTransId="{86AEE660-5D8D-42F2-967F-F9FDB7BAC8F7}"/>
    <dgm:cxn modelId="{43E9C6BA-536A-4C34-B8A0-55455E13A676}" srcId="{444CDF30-294A-414E-833A-487294B7F8A3}" destId="{DABAF3FD-A9EE-4266-8B69-410F137FB5A3}" srcOrd="4" destOrd="0" parTransId="{D32CDFE9-6DA8-4977-88A3-6CFD395EF056}" sibTransId="{F1549F30-B895-4238-BEA8-455468BBDC44}"/>
    <dgm:cxn modelId="{815E56D3-743A-4F8B-87D1-907FC87AD343}" type="presOf" srcId="{444CDF30-294A-414E-833A-487294B7F8A3}" destId="{97E34550-D1C7-4211-AFBC-B3AB51AB40BC}" srcOrd="0" destOrd="0" presId="urn:microsoft.com/office/officeart/2018/2/layout/IconVerticalSolidList"/>
    <dgm:cxn modelId="{26B055F6-E870-4EB8-9005-1F59F8B48315}" srcId="{444CDF30-294A-414E-833A-487294B7F8A3}" destId="{394560CD-5FEF-4BDC-A46E-4AA0B77A7E3D}" srcOrd="1" destOrd="0" parTransId="{4F0C1EA3-10B5-4E5F-8E77-90BEA941202E}" sibTransId="{82B89D22-7CA8-4BD8-B0F2-F8936D6500DE}"/>
    <dgm:cxn modelId="{7D497D89-4E99-4276-81C2-9C4547467596}" type="presParOf" srcId="{97E34550-D1C7-4211-AFBC-B3AB51AB40BC}" destId="{6469C5CB-29B8-42C7-9554-1C1F7F9CEA20}" srcOrd="0" destOrd="0" presId="urn:microsoft.com/office/officeart/2018/2/layout/IconVerticalSolidList"/>
    <dgm:cxn modelId="{596A1DE7-5069-4E25-A135-63A97FE42457}" type="presParOf" srcId="{6469C5CB-29B8-42C7-9554-1C1F7F9CEA20}" destId="{DC271AE7-5398-4013-B3B8-CE695648D5E8}" srcOrd="0" destOrd="0" presId="urn:microsoft.com/office/officeart/2018/2/layout/IconVerticalSolidList"/>
    <dgm:cxn modelId="{7635687F-A03B-4966-8A1B-BED4ADA89926}" type="presParOf" srcId="{6469C5CB-29B8-42C7-9554-1C1F7F9CEA20}" destId="{02AC07DA-DC58-4BA4-9528-C3B839DE3F23}" srcOrd="1" destOrd="0" presId="urn:microsoft.com/office/officeart/2018/2/layout/IconVerticalSolidList"/>
    <dgm:cxn modelId="{F6C25C6C-3B32-45E7-893A-A4629C1A7AE8}" type="presParOf" srcId="{6469C5CB-29B8-42C7-9554-1C1F7F9CEA20}" destId="{CB844494-BD4D-4EE6-B8B3-E5839EDD4503}" srcOrd="2" destOrd="0" presId="urn:microsoft.com/office/officeart/2018/2/layout/IconVerticalSolidList"/>
    <dgm:cxn modelId="{2439E520-5FC0-468C-8361-08922C06F6BC}" type="presParOf" srcId="{6469C5CB-29B8-42C7-9554-1C1F7F9CEA20}" destId="{3F7FAF30-4C7E-4230-B697-69F54D1593FF}" srcOrd="3" destOrd="0" presId="urn:microsoft.com/office/officeart/2018/2/layout/IconVerticalSolidList"/>
    <dgm:cxn modelId="{36E14247-0800-4168-93DC-96B2760F2743}" type="presParOf" srcId="{97E34550-D1C7-4211-AFBC-B3AB51AB40BC}" destId="{403CCB93-B5E8-47FC-AA5D-0FE01B6483FF}" srcOrd="1" destOrd="0" presId="urn:microsoft.com/office/officeart/2018/2/layout/IconVerticalSolidList"/>
    <dgm:cxn modelId="{22BF802D-6E6A-4B46-B0D0-1BCF72A1BE0E}" type="presParOf" srcId="{97E34550-D1C7-4211-AFBC-B3AB51AB40BC}" destId="{79E2EB2B-E7A5-46F0-90BF-8CA34D143F94}" srcOrd="2" destOrd="0" presId="urn:microsoft.com/office/officeart/2018/2/layout/IconVerticalSolidList"/>
    <dgm:cxn modelId="{A648AF94-8884-421B-B192-522B2F6610E4}" type="presParOf" srcId="{79E2EB2B-E7A5-46F0-90BF-8CA34D143F94}" destId="{3AC00E65-FBD9-494A-BF6E-9064796CABAB}" srcOrd="0" destOrd="0" presId="urn:microsoft.com/office/officeart/2018/2/layout/IconVerticalSolidList"/>
    <dgm:cxn modelId="{962FA264-9831-4779-9758-B94A18595C73}" type="presParOf" srcId="{79E2EB2B-E7A5-46F0-90BF-8CA34D143F94}" destId="{76F99E22-3762-4E10-A64F-6437733E9361}" srcOrd="1" destOrd="0" presId="urn:microsoft.com/office/officeart/2018/2/layout/IconVerticalSolidList"/>
    <dgm:cxn modelId="{8F217299-5B7B-4025-81AE-6C7621060CD3}" type="presParOf" srcId="{79E2EB2B-E7A5-46F0-90BF-8CA34D143F94}" destId="{87D5DE4D-BCDE-4931-A300-9C132C9A846D}" srcOrd="2" destOrd="0" presId="urn:microsoft.com/office/officeart/2018/2/layout/IconVerticalSolidList"/>
    <dgm:cxn modelId="{A85B837A-A8BC-4EB2-9C83-24CAB7F0B003}" type="presParOf" srcId="{79E2EB2B-E7A5-46F0-90BF-8CA34D143F94}" destId="{FE0E4E78-8A8B-4AB3-B0E0-0CDD2ACA2606}" srcOrd="3" destOrd="0" presId="urn:microsoft.com/office/officeart/2018/2/layout/IconVerticalSolidList"/>
    <dgm:cxn modelId="{8D22ED2C-5805-4DE1-BA87-882A0FF06EC9}" type="presParOf" srcId="{97E34550-D1C7-4211-AFBC-B3AB51AB40BC}" destId="{79776FF8-830B-4FD4-8D89-A6BEF4F46262}" srcOrd="3" destOrd="0" presId="urn:microsoft.com/office/officeart/2018/2/layout/IconVerticalSolidList"/>
    <dgm:cxn modelId="{294EC50C-A637-4F11-83EA-201BD1C02458}" type="presParOf" srcId="{97E34550-D1C7-4211-AFBC-B3AB51AB40BC}" destId="{11022BF0-F93D-4C1C-972F-A9C230112A2E}" srcOrd="4" destOrd="0" presId="urn:microsoft.com/office/officeart/2018/2/layout/IconVerticalSolidList"/>
    <dgm:cxn modelId="{A6CCD12B-FE67-411F-9FF0-BE4D07600835}" type="presParOf" srcId="{11022BF0-F93D-4C1C-972F-A9C230112A2E}" destId="{CC37D663-C5F9-424F-A597-581AF2E684BB}" srcOrd="0" destOrd="0" presId="urn:microsoft.com/office/officeart/2018/2/layout/IconVerticalSolidList"/>
    <dgm:cxn modelId="{5A6EBE62-1279-4D97-9B8A-C463655D98F7}" type="presParOf" srcId="{11022BF0-F93D-4C1C-972F-A9C230112A2E}" destId="{C3176693-F797-433D-BC99-E8678575F11C}" srcOrd="1" destOrd="0" presId="urn:microsoft.com/office/officeart/2018/2/layout/IconVerticalSolidList"/>
    <dgm:cxn modelId="{53963EC6-4944-4E3D-97FC-20490363288B}" type="presParOf" srcId="{11022BF0-F93D-4C1C-972F-A9C230112A2E}" destId="{DCDB87D4-AA14-4E9B-BAA0-A1D6B7FD2301}" srcOrd="2" destOrd="0" presId="urn:microsoft.com/office/officeart/2018/2/layout/IconVerticalSolidList"/>
    <dgm:cxn modelId="{FC4FF7BA-FF84-435A-BCF0-B6616F3C3A10}" type="presParOf" srcId="{11022BF0-F93D-4C1C-972F-A9C230112A2E}" destId="{FF4B734F-CBE9-4C8E-A166-4027979F33A7}" srcOrd="3" destOrd="0" presId="urn:microsoft.com/office/officeart/2018/2/layout/IconVerticalSolidList"/>
    <dgm:cxn modelId="{06B6325D-2FD7-4010-82CB-4C697070995E}" type="presParOf" srcId="{97E34550-D1C7-4211-AFBC-B3AB51AB40BC}" destId="{FBCA4CA0-E99B-4CDC-AF5E-667356F0E56D}" srcOrd="5" destOrd="0" presId="urn:microsoft.com/office/officeart/2018/2/layout/IconVerticalSolidList"/>
    <dgm:cxn modelId="{4D475115-F766-4E71-BD3B-F8A05EA2842F}" type="presParOf" srcId="{97E34550-D1C7-4211-AFBC-B3AB51AB40BC}" destId="{64421DCF-3EA7-42AA-AC4E-B227AE7D3276}" srcOrd="6" destOrd="0" presId="urn:microsoft.com/office/officeart/2018/2/layout/IconVerticalSolidList"/>
    <dgm:cxn modelId="{D89F3DD3-8713-4436-B3DD-9FBDE3752C3C}" type="presParOf" srcId="{64421DCF-3EA7-42AA-AC4E-B227AE7D3276}" destId="{4911B998-A276-4AF2-A668-C5141478A5D4}" srcOrd="0" destOrd="0" presId="urn:microsoft.com/office/officeart/2018/2/layout/IconVerticalSolidList"/>
    <dgm:cxn modelId="{7BCD1A09-3C04-4031-8DF5-C6696BBAE649}" type="presParOf" srcId="{64421DCF-3EA7-42AA-AC4E-B227AE7D3276}" destId="{829E7A2B-A226-459D-8854-982CD0776295}" srcOrd="1" destOrd="0" presId="urn:microsoft.com/office/officeart/2018/2/layout/IconVerticalSolidList"/>
    <dgm:cxn modelId="{80E2B137-7EC2-4316-9D68-730985691F1D}" type="presParOf" srcId="{64421DCF-3EA7-42AA-AC4E-B227AE7D3276}" destId="{CBCE1F13-5168-4F77-AFCF-860793819B84}" srcOrd="2" destOrd="0" presId="urn:microsoft.com/office/officeart/2018/2/layout/IconVerticalSolidList"/>
    <dgm:cxn modelId="{46F4BB6C-3354-4A43-9C58-F77F9A6E2F20}" type="presParOf" srcId="{64421DCF-3EA7-42AA-AC4E-B227AE7D3276}" destId="{F7E9C3F2-FEAD-4C1E-9667-97252D387278}" srcOrd="3" destOrd="0" presId="urn:microsoft.com/office/officeart/2018/2/layout/IconVerticalSolidList"/>
    <dgm:cxn modelId="{44C8E1DE-4EFF-459A-A58C-CED7EA8F253A}" type="presParOf" srcId="{97E34550-D1C7-4211-AFBC-B3AB51AB40BC}" destId="{1063E91C-3D38-4D93-80F8-0E2F844196E4}" srcOrd="7" destOrd="0" presId="urn:microsoft.com/office/officeart/2018/2/layout/IconVerticalSolidList"/>
    <dgm:cxn modelId="{810482AC-EAFA-40BF-B6A3-6E1885FC481A}" type="presParOf" srcId="{97E34550-D1C7-4211-AFBC-B3AB51AB40BC}" destId="{CDBDC2FD-3893-487B-8731-EA3BC97AD269}" srcOrd="8" destOrd="0" presId="urn:microsoft.com/office/officeart/2018/2/layout/IconVerticalSolidList"/>
    <dgm:cxn modelId="{33BFFAEF-E920-48E9-8EA8-32C9BF0040C9}" type="presParOf" srcId="{CDBDC2FD-3893-487B-8731-EA3BC97AD269}" destId="{DB761727-B5F6-4C9E-ABB2-1985D9809BDF}" srcOrd="0" destOrd="0" presId="urn:microsoft.com/office/officeart/2018/2/layout/IconVerticalSolidList"/>
    <dgm:cxn modelId="{6061413D-32CE-444D-A471-C168ED924B37}" type="presParOf" srcId="{CDBDC2FD-3893-487B-8731-EA3BC97AD269}" destId="{F0AF2100-8A9C-4C22-ADD1-4502F954FD5E}" srcOrd="1" destOrd="0" presId="urn:microsoft.com/office/officeart/2018/2/layout/IconVerticalSolidList"/>
    <dgm:cxn modelId="{B7F66D4A-AAEC-4C0B-B137-F846B6E98630}" type="presParOf" srcId="{CDBDC2FD-3893-487B-8731-EA3BC97AD269}" destId="{DF1EF1DF-DDE6-4CC4-BB19-7BE1580DF120}" srcOrd="2" destOrd="0" presId="urn:microsoft.com/office/officeart/2018/2/layout/IconVerticalSolidList"/>
    <dgm:cxn modelId="{D03B1478-7E90-4047-94A4-8A73C9439A39}" type="presParOf" srcId="{CDBDC2FD-3893-487B-8731-EA3BC97AD269}" destId="{E4FE41B5-31CE-49A4-A05F-CCE794DDDF3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C89629-F516-40F9-A825-E47E8998544F}" type="doc">
      <dgm:prSet loTypeId="urn:microsoft.com/office/officeart/2005/8/layout/hProcess3" loCatId="process" qsTypeId="urn:microsoft.com/office/officeart/2005/8/quickstyle/simple1" qsCatId="simple" csTypeId="urn:microsoft.com/office/officeart/2005/8/colors/accent1_2" csCatId="accent1" phldr="1"/>
      <dgm:spPr/>
    </dgm:pt>
    <dgm:pt modelId="{D718F4F2-24DE-4399-AA22-1449C4827CB6}" type="pres">
      <dgm:prSet presAssocID="{D4C89629-F516-40F9-A825-E47E8998544F}" presName="Name0" presStyleCnt="0">
        <dgm:presLayoutVars>
          <dgm:dir/>
          <dgm:animLvl val="lvl"/>
          <dgm:resizeHandles val="exact"/>
        </dgm:presLayoutVars>
      </dgm:prSet>
      <dgm:spPr/>
    </dgm:pt>
    <dgm:pt modelId="{B08CB895-F7CF-4906-A717-687EE81E4379}" type="pres">
      <dgm:prSet presAssocID="{D4C89629-F516-40F9-A825-E47E8998544F}" presName="dummy" presStyleCnt="0"/>
      <dgm:spPr/>
    </dgm:pt>
    <dgm:pt modelId="{92FE2E86-094F-4609-BBBE-4B8CCF5EE934}" type="pres">
      <dgm:prSet presAssocID="{D4C89629-F516-40F9-A825-E47E8998544F}" presName="linH" presStyleCnt="0"/>
      <dgm:spPr/>
    </dgm:pt>
    <dgm:pt modelId="{EA91F797-F2D9-41C5-91CF-1D400158A296}" type="pres">
      <dgm:prSet presAssocID="{D4C89629-F516-40F9-A825-E47E8998544F}" presName="padding1" presStyleCnt="0"/>
      <dgm:spPr/>
    </dgm:pt>
    <dgm:pt modelId="{82065C60-C286-4EEE-94F3-DB225BF961DC}" type="pres">
      <dgm:prSet presAssocID="{D4C89629-F516-40F9-A825-E47E8998544F}" presName="padding2" presStyleCnt="0"/>
      <dgm:spPr/>
    </dgm:pt>
    <dgm:pt modelId="{53FCFF49-7944-4895-9EF1-4E40961B412B}" type="pres">
      <dgm:prSet presAssocID="{D4C89629-F516-40F9-A825-E47E8998544F}" presName="negArrow" presStyleCnt="0"/>
      <dgm:spPr/>
    </dgm:pt>
    <dgm:pt modelId="{48B0641E-FC30-4D40-A95B-7F94AC69233B}" type="pres">
      <dgm:prSet presAssocID="{D4C89629-F516-40F9-A825-E47E8998544F}" presName="backgroundArrow" presStyleLbl="node1" presStyleIdx="0" presStyleCnt="1" custAng="0" custLinFactNeighborX="7665" custLinFactNeighborY="504"/>
      <dgm:spPr>
        <a:solidFill>
          <a:srgbClr val="C00000"/>
        </a:solidFill>
      </dgm:spPr>
    </dgm:pt>
  </dgm:ptLst>
  <dgm:cxnLst>
    <dgm:cxn modelId="{59E9D4FF-894C-48FB-BCB1-11C3895F07F3}" type="presOf" srcId="{D4C89629-F516-40F9-A825-E47E8998544F}" destId="{D718F4F2-24DE-4399-AA22-1449C4827CB6}" srcOrd="0" destOrd="0" presId="urn:microsoft.com/office/officeart/2005/8/layout/hProcess3"/>
    <dgm:cxn modelId="{3B844A9C-A9C8-481A-AAA9-612037311BD4}" type="presParOf" srcId="{D718F4F2-24DE-4399-AA22-1449C4827CB6}" destId="{B08CB895-F7CF-4906-A717-687EE81E4379}" srcOrd="0" destOrd="0" presId="urn:microsoft.com/office/officeart/2005/8/layout/hProcess3"/>
    <dgm:cxn modelId="{2D91A641-5A3E-4238-A550-DA916B58ABBC}" type="presParOf" srcId="{D718F4F2-24DE-4399-AA22-1449C4827CB6}" destId="{92FE2E86-094F-4609-BBBE-4B8CCF5EE934}" srcOrd="1" destOrd="0" presId="urn:microsoft.com/office/officeart/2005/8/layout/hProcess3"/>
    <dgm:cxn modelId="{0982BAF2-6E17-47B6-B82C-194508C167C0}" type="presParOf" srcId="{92FE2E86-094F-4609-BBBE-4B8CCF5EE934}" destId="{EA91F797-F2D9-41C5-91CF-1D400158A296}" srcOrd="0" destOrd="0" presId="urn:microsoft.com/office/officeart/2005/8/layout/hProcess3"/>
    <dgm:cxn modelId="{839D758C-8564-4136-AD99-8FBB6EFDCD0B}" type="presParOf" srcId="{92FE2E86-094F-4609-BBBE-4B8CCF5EE934}" destId="{82065C60-C286-4EEE-94F3-DB225BF961DC}" srcOrd="1" destOrd="0" presId="urn:microsoft.com/office/officeart/2005/8/layout/hProcess3"/>
    <dgm:cxn modelId="{F1E2FFD5-EFC8-4359-BA8B-A38ED360AA00}" type="presParOf" srcId="{92FE2E86-094F-4609-BBBE-4B8CCF5EE934}" destId="{53FCFF49-7944-4895-9EF1-4E40961B412B}" srcOrd="2" destOrd="0" presId="urn:microsoft.com/office/officeart/2005/8/layout/hProcess3"/>
    <dgm:cxn modelId="{AF3C1CF0-BF70-4E80-A80A-DC35C74319C0}" type="presParOf" srcId="{92FE2E86-094F-4609-BBBE-4B8CCF5EE934}" destId="{48B0641E-FC30-4D40-A95B-7F94AC69233B}" srcOrd="3"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7CE2DF-AB67-457F-97FD-E83FF3C49F11}" type="doc">
      <dgm:prSet loTypeId="urn:microsoft.com/office/officeart/2005/8/layout/pList2" loCatId="picture" qsTypeId="urn:microsoft.com/office/officeart/2005/8/quickstyle/simple1" qsCatId="simple" csTypeId="urn:microsoft.com/office/officeart/2005/8/colors/accent1_2" csCatId="accent1" phldr="1"/>
      <dgm:spPr/>
      <dgm:t>
        <a:bodyPr/>
        <a:lstStyle/>
        <a:p>
          <a:endParaRPr lang="en-US"/>
        </a:p>
      </dgm:t>
    </dgm:pt>
    <dgm:pt modelId="{EEEF6234-CF2E-43C2-8337-DB52F5092ADA}">
      <dgm:prSet phldrT="[Text]" phldr="0" custT="1"/>
      <dgm:spPr>
        <a:solidFill>
          <a:schemeClr val="accent6">
            <a:lumMod val="20000"/>
            <a:lumOff val="80000"/>
          </a:schemeClr>
        </a:solidFill>
        <a:ln>
          <a:solidFill>
            <a:srgbClr val="C00000"/>
          </a:solidFill>
        </a:ln>
      </dgm:spPr>
      <dgm:t>
        <a:bodyPr/>
        <a:lstStyle/>
        <a:p>
          <a:r>
            <a:rPr lang="en-US" sz="1800" b="0" baseline="0" dirty="0">
              <a:solidFill>
                <a:srgbClr val="C00000"/>
              </a:solidFill>
            </a:rPr>
            <a:t>Inadequate</a:t>
          </a:r>
        </a:p>
        <a:p>
          <a:r>
            <a:rPr lang="en-US" sz="1800" b="0" baseline="0" dirty="0">
              <a:solidFill>
                <a:srgbClr val="C00000"/>
              </a:solidFill>
            </a:rPr>
            <a:t>Capital/</a:t>
          </a:r>
        </a:p>
        <a:p>
          <a:r>
            <a:rPr lang="en-US" sz="1800" b="0" baseline="0" dirty="0">
              <a:solidFill>
                <a:srgbClr val="C00000"/>
              </a:solidFill>
            </a:rPr>
            <a:t>Resilience</a:t>
          </a:r>
        </a:p>
      </dgm:t>
    </dgm:pt>
    <dgm:pt modelId="{30114029-4F5E-4517-B10D-CCD1A755FB0B}" type="parTrans" cxnId="{513EAAC1-3F9B-4115-BBE4-795F20687818}">
      <dgm:prSet/>
      <dgm:spPr/>
      <dgm:t>
        <a:bodyPr/>
        <a:lstStyle/>
        <a:p>
          <a:endParaRPr lang="en-US"/>
        </a:p>
      </dgm:t>
    </dgm:pt>
    <dgm:pt modelId="{30E97F3F-1570-4ECD-95F0-48FF43B8B18E}" type="sibTrans" cxnId="{513EAAC1-3F9B-4115-BBE4-795F20687818}">
      <dgm:prSet/>
      <dgm:spPr/>
      <dgm:t>
        <a:bodyPr/>
        <a:lstStyle/>
        <a:p>
          <a:endParaRPr lang="en-US"/>
        </a:p>
      </dgm:t>
    </dgm:pt>
    <dgm:pt modelId="{4ED6B312-2A68-4403-89BA-A62BA4257D94}">
      <dgm:prSet phldrT="[Text]" phldr="0" custT="1"/>
      <dgm:spPr>
        <a:solidFill>
          <a:schemeClr val="accent6">
            <a:lumMod val="20000"/>
            <a:lumOff val="80000"/>
          </a:schemeClr>
        </a:solidFill>
        <a:ln>
          <a:solidFill>
            <a:srgbClr val="C00000"/>
          </a:solidFill>
        </a:ln>
      </dgm:spPr>
      <dgm:t>
        <a:bodyPr/>
        <a:lstStyle/>
        <a:p>
          <a:r>
            <a:rPr lang="en-US" sz="1800" baseline="0" dirty="0">
              <a:solidFill>
                <a:srgbClr val="C00000"/>
              </a:solidFill>
            </a:rPr>
            <a:t>Regulatory</a:t>
          </a:r>
        </a:p>
        <a:p>
          <a:r>
            <a:rPr lang="en-US" sz="1800" baseline="0" dirty="0">
              <a:solidFill>
                <a:srgbClr val="C00000"/>
              </a:solidFill>
            </a:rPr>
            <a:t>Violations</a:t>
          </a:r>
        </a:p>
      </dgm:t>
    </dgm:pt>
    <dgm:pt modelId="{113F1E98-6831-4C33-9B9C-A8A633E2B3C4}" type="parTrans" cxnId="{4A0AA999-9AAC-4EAB-8516-2D23981289F9}">
      <dgm:prSet/>
      <dgm:spPr/>
      <dgm:t>
        <a:bodyPr/>
        <a:lstStyle/>
        <a:p>
          <a:endParaRPr lang="en-US"/>
        </a:p>
      </dgm:t>
    </dgm:pt>
    <dgm:pt modelId="{B99E485E-DE00-4D7C-8362-A271682F8E33}" type="sibTrans" cxnId="{4A0AA999-9AAC-4EAB-8516-2D23981289F9}">
      <dgm:prSet/>
      <dgm:spPr/>
      <dgm:t>
        <a:bodyPr/>
        <a:lstStyle/>
        <a:p>
          <a:endParaRPr lang="en-US"/>
        </a:p>
      </dgm:t>
    </dgm:pt>
    <dgm:pt modelId="{4131C1AA-DFBE-4619-9312-374F876D7A31}">
      <dgm:prSet phldrT="[Text]" phldr="0" custT="1"/>
      <dgm:spPr>
        <a:solidFill>
          <a:schemeClr val="accent6">
            <a:lumMod val="20000"/>
            <a:lumOff val="80000"/>
          </a:schemeClr>
        </a:solidFill>
        <a:ln>
          <a:solidFill>
            <a:srgbClr val="C00000"/>
          </a:solidFill>
        </a:ln>
      </dgm:spPr>
      <dgm:t>
        <a:bodyPr/>
        <a:lstStyle/>
        <a:p>
          <a:r>
            <a:rPr lang="en-US" sz="1800" baseline="0" dirty="0">
              <a:solidFill>
                <a:srgbClr val="C00000"/>
              </a:solidFill>
            </a:rPr>
            <a:t>Deficient</a:t>
          </a:r>
        </a:p>
        <a:p>
          <a:r>
            <a:rPr lang="en-US" sz="1800" baseline="0" dirty="0">
              <a:solidFill>
                <a:srgbClr val="C00000"/>
              </a:solidFill>
            </a:rPr>
            <a:t>Maintenance</a:t>
          </a:r>
        </a:p>
        <a:p>
          <a:endParaRPr lang="en-US" sz="2100" baseline="0" dirty="0"/>
        </a:p>
      </dgm:t>
    </dgm:pt>
    <dgm:pt modelId="{CACFB478-E45B-4E11-9F60-A746834C2264}" type="parTrans" cxnId="{FC5F00B0-EC0B-4C6B-A7B5-9D25FA1F36F4}">
      <dgm:prSet/>
      <dgm:spPr/>
      <dgm:t>
        <a:bodyPr/>
        <a:lstStyle/>
        <a:p>
          <a:endParaRPr lang="en-US"/>
        </a:p>
      </dgm:t>
    </dgm:pt>
    <dgm:pt modelId="{A13BE954-708A-422F-BBCA-F946538565B7}" type="sibTrans" cxnId="{FC5F00B0-EC0B-4C6B-A7B5-9D25FA1F36F4}">
      <dgm:prSet/>
      <dgm:spPr/>
      <dgm:t>
        <a:bodyPr/>
        <a:lstStyle/>
        <a:p>
          <a:endParaRPr lang="en-US"/>
        </a:p>
      </dgm:t>
    </dgm:pt>
    <dgm:pt modelId="{B0029A14-BD30-44B7-A07D-4CDBBFAEB9C0}" type="pres">
      <dgm:prSet presAssocID="{EA7CE2DF-AB67-457F-97FD-E83FF3C49F11}" presName="Name0" presStyleCnt="0">
        <dgm:presLayoutVars>
          <dgm:dir/>
          <dgm:resizeHandles val="exact"/>
        </dgm:presLayoutVars>
      </dgm:prSet>
      <dgm:spPr/>
    </dgm:pt>
    <dgm:pt modelId="{DD0B1C78-7C46-4E97-9570-106AECBB2C95}" type="pres">
      <dgm:prSet presAssocID="{EA7CE2DF-AB67-457F-97FD-E83FF3C49F11}" presName="bkgdShp" presStyleLbl="alignAccFollowNode1" presStyleIdx="0" presStyleCnt="1" custLinFactNeighborX="-679"/>
      <dgm:spPr>
        <a:solidFill>
          <a:schemeClr val="tx1">
            <a:lumMod val="50000"/>
            <a:lumOff val="50000"/>
            <a:alpha val="90000"/>
          </a:schemeClr>
        </a:solidFill>
      </dgm:spPr>
    </dgm:pt>
    <dgm:pt modelId="{62A11785-1BB9-4F49-913B-D57A82DD0D2B}" type="pres">
      <dgm:prSet presAssocID="{EA7CE2DF-AB67-457F-97FD-E83FF3C49F11}" presName="linComp" presStyleCnt="0"/>
      <dgm:spPr/>
    </dgm:pt>
    <dgm:pt modelId="{9E3CE6E2-7D76-44FD-8711-54A591E8FFE2}" type="pres">
      <dgm:prSet presAssocID="{EEEF6234-CF2E-43C2-8337-DB52F5092ADA}" presName="compNode" presStyleCnt="0"/>
      <dgm:spPr/>
    </dgm:pt>
    <dgm:pt modelId="{EE7DBBB3-F3E6-4970-8BF1-BC5A1FA61431}" type="pres">
      <dgm:prSet presAssocID="{EEEF6234-CF2E-43C2-8337-DB52F5092ADA}" presName="node" presStyleLbl="node1" presStyleIdx="0" presStyleCnt="3">
        <dgm:presLayoutVars>
          <dgm:bulletEnabled val="1"/>
        </dgm:presLayoutVars>
      </dgm:prSet>
      <dgm:spPr/>
    </dgm:pt>
    <dgm:pt modelId="{15D75576-741F-455E-8970-BE3FDB106FB8}" type="pres">
      <dgm:prSet presAssocID="{EEEF6234-CF2E-43C2-8337-DB52F5092ADA}" presName="invisiNode" presStyleLbl="node1" presStyleIdx="0" presStyleCnt="3"/>
      <dgm:spPr/>
    </dgm:pt>
    <dgm:pt modelId="{6D2C1FC3-BD3E-421D-9DC7-9C8C6EE4976C}" type="pres">
      <dgm:prSet presAssocID="{EEEF6234-CF2E-43C2-8337-DB52F5092ADA}" presName="imagNode"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t="-17000" b="-17000"/>
          </a:stretch>
        </a:blipFill>
      </dgm:spPr>
      <dgm:extLst>
        <a:ext uri="{E40237B7-FDA0-4F09-8148-C483321AD2D9}">
          <dgm14:cNvPr xmlns:dgm14="http://schemas.microsoft.com/office/drawing/2010/diagram" id="0" name="" descr="Dollar with solid fill"/>
        </a:ext>
      </dgm:extLst>
    </dgm:pt>
    <dgm:pt modelId="{955D6FFB-9CB5-44A5-849D-9C5157FC070E}" type="pres">
      <dgm:prSet presAssocID="{30E97F3F-1570-4ECD-95F0-48FF43B8B18E}" presName="sibTrans" presStyleLbl="sibTrans2D1" presStyleIdx="0" presStyleCnt="0"/>
      <dgm:spPr/>
    </dgm:pt>
    <dgm:pt modelId="{241F30C6-A195-465A-B398-CAFFA0C73158}" type="pres">
      <dgm:prSet presAssocID="{4ED6B312-2A68-4403-89BA-A62BA4257D94}" presName="compNode" presStyleCnt="0"/>
      <dgm:spPr/>
    </dgm:pt>
    <dgm:pt modelId="{53D219FF-8E30-4672-8B49-40DC972028DD}" type="pres">
      <dgm:prSet presAssocID="{4ED6B312-2A68-4403-89BA-A62BA4257D94}" presName="node" presStyleLbl="node1" presStyleIdx="1" presStyleCnt="3">
        <dgm:presLayoutVars>
          <dgm:bulletEnabled val="1"/>
        </dgm:presLayoutVars>
      </dgm:prSet>
      <dgm:spPr/>
    </dgm:pt>
    <dgm:pt modelId="{143CE08B-B0B9-4782-AD66-7D1993F97077}" type="pres">
      <dgm:prSet presAssocID="{4ED6B312-2A68-4403-89BA-A62BA4257D94}" presName="invisiNode" presStyleLbl="node1" presStyleIdx="1" presStyleCnt="3"/>
      <dgm:spPr/>
    </dgm:pt>
    <dgm:pt modelId="{DE2F7AD9-7F98-466F-B1B5-4E5ABE6DCED2}" type="pres">
      <dgm:prSet presAssocID="{4ED6B312-2A68-4403-89BA-A62BA4257D94}" presName="imagNode"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t="-17000" b="-17000"/>
          </a:stretch>
        </a:blipFill>
      </dgm:spPr>
      <dgm:extLst>
        <a:ext uri="{E40237B7-FDA0-4F09-8148-C483321AD2D9}">
          <dgm14:cNvPr xmlns:dgm14="http://schemas.microsoft.com/office/drawing/2010/diagram" id="0" name="" descr="Scales of justice with solid fill"/>
        </a:ext>
      </dgm:extLst>
    </dgm:pt>
    <dgm:pt modelId="{7B286CDC-7DAB-4D99-884C-95E3A78980FA}" type="pres">
      <dgm:prSet presAssocID="{B99E485E-DE00-4D7C-8362-A271682F8E33}" presName="sibTrans" presStyleLbl="sibTrans2D1" presStyleIdx="0" presStyleCnt="0"/>
      <dgm:spPr/>
    </dgm:pt>
    <dgm:pt modelId="{FCF66B17-9D8B-49AC-A727-6B1637E3B88D}" type="pres">
      <dgm:prSet presAssocID="{4131C1AA-DFBE-4619-9312-374F876D7A31}" presName="compNode" presStyleCnt="0"/>
      <dgm:spPr/>
    </dgm:pt>
    <dgm:pt modelId="{ACB03815-34AC-48C6-99F3-2743565AE29A}" type="pres">
      <dgm:prSet presAssocID="{4131C1AA-DFBE-4619-9312-374F876D7A31}" presName="node" presStyleLbl="node1" presStyleIdx="2" presStyleCnt="3" custScaleX="111085">
        <dgm:presLayoutVars>
          <dgm:bulletEnabled val="1"/>
        </dgm:presLayoutVars>
      </dgm:prSet>
      <dgm:spPr/>
    </dgm:pt>
    <dgm:pt modelId="{CF1441E4-E690-46CE-850C-CC227FAD8F0B}" type="pres">
      <dgm:prSet presAssocID="{4131C1AA-DFBE-4619-9312-374F876D7A31}" presName="invisiNode" presStyleLbl="node1" presStyleIdx="2" presStyleCnt="3"/>
      <dgm:spPr/>
    </dgm:pt>
    <dgm:pt modelId="{C96D83C3-8CAF-465B-BB70-B001EB313074}" type="pres">
      <dgm:prSet presAssocID="{4131C1AA-DFBE-4619-9312-374F876D7A31}" presName="imagNode"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t="-17000" b="-17000"/>
          </a:stretch>
        </a:blipFill>
      </dgm:spPr>
      <dgm:extLst>
        <a:ext uri="{E40237B7-FDA0-4F09-8148-C483321AD2D9}">
          <dgm14:cNvPr xmlns:dgm14="http://schemas.microsoft.com/office/drawing/2010/diagram" id="0" name="" descr="Tools with solid fill"/>
        </a:ext>
      </dgm:extLst>
    </dgm:pt>
  </dgm:ptLst>
  <dgm:cxnLst>
    <dgm:cxn modelId="{2D0E0906-DC34-4DC0-93CA-7271A17B7DFC}" type="presOf" srcId="{EA7CE2DF-AB67-457F-97FD-E83FF3C49F11}" destId="{B0029A14-BD30-44B7-A07D-4CDBBFAEB9C0}" srcOrd="0" destOrd="0" presId="urn:microsoft.com/office/officeart/2005/8/layout/pList2"/>
    <dgm:cxn modelId="{D6D45F74-2805-48E3-B232-B0A1E9D5ECC9}" type="presOf" srcId="{EEEF6234-CF2E-43C2-8337-DB52F5092ADA}" destId="{EE7DBBB3-F3E6-4970-8BF1-BC5A1FA61431}" srcOrd="0" destOrd="0" presId="urn:microsoft.com/office/officeart/2005/8/layout/pList2"/>
    <dgm:cxn modelId="{4AD00779-9FAB-4F87-B86E-440C2AAF7F9F}" type="presOf" srcId="{4131C1AA-DFBE-4619-9312-374F876D7A31}" destId="{ACB03815-34AC-48C6-99F3-2743565AE29A}" srcOrd="0" destOrd="0" presId="urn:microsoft.com/office/officeart/2005/8/layout/pList2"/>
    <dgm:cxn modelId="{4A0AA999-9AAC-4EAB-8516-2D23981289F9}" srcId="{EA7CE2DF-AB67-457F-97FD-E83FF3C49F11}" destId="{4ED6B312-2A68-4403-89BA-A62BA4257D94}" srcOrd="1" destOrd="0" parTransId="{113F1E98-6831-4C33-9B9C-A8A633E2B3C4}" sibTransId="{B99E485E-DE00-4D7C-8362-A271682F8E33}"/>
    <dgm:cxn modelId="{820B5EAD-122B-4664-BA6B-37D48B7CF101}" type="presOf" srcId="{B99E485E-DE00-4D7C-8362-A271682F8E33}" destId="{7B286CDC-7DAB-4D99-884C-95E3A78980FA}" srcOrd="0" destOrd="0" presId="urn:microsoft.com/office/officeart/2005/8/layout/pList2"/>
    <dgm:cxn modelId="{FC5F00B0-EC0B-4C6B-A7B5-9D25FA1F36F4}" srcId="{EA7CE2DF-AB67-457F-97FD-E83FF3C49F11}" destId="{4131C1AA-DFBE-4619-9312-374F876D7A31}" srcOrd="2" destOrd="0" parTransId="{CACFB478-E45B-4E11-9F60-A746834C2264}" sibTransId="{A13BE954-708A-422F-BBCA-F946538565B7}"/>
    <dgm:cxn modelId="{513EAAC1-3F9B-4115-BBE4-795F20687818}" srcId="{EA7CE2DF-AB67-457F-97FD-E83FF3C49F11}" destId="{EEEF6234-CF2E-43C2-8337-DB52F5092ADA}" srcOrd="0" destOrd="0" parTransId="{30114029-4F5E-4517-B10D-CCD1A755FB0B}" sibTransId="{30E97F3F-1570-4ECD-95F0-48FF43B8B18E}"/>
    <dgm:cxn modelId="{A2AAE7C9-C351-43B7-8F4A-8FAD0C961916}" type="presOf" srcId="{4ED6B312-2A68-4403-89BA-A62BA4257D94}" destId="{53D219FF-8E30-4672-8B49-40DC972028DD}" srcOrd="0" destOrd="0" presId="urn:microsoft.com/office/officeart/2005/8/layout/pList2"/>
    <dgm:cxn modelId="{C783C6F0-C649-4B35-93BC-6AE6CB243C79}" type="presOf" srcId="{30E97F3F-1570-4ECD-95F0-48FF43B8B18E}" destId="{955D6FFB-9CB5-44A5-849D-9C5157FC070E}" srcOrd="0" destOrd="0" presId="urn:microsoft.com/office/officeart/2005/8/layout/pList2"/>
    <dgm:cxn modelId="{FE8E2998-7707-412E-AC23-BDBF63C04105}" type="presParOf" srcId="{B0029A14-BD30-44B7-A07D-4CDBBFAEB9C0}" destId="{DD0B1C78-7C46-4E97-9570-106AECBB2C95}" srcOrd="0" destOrd="0" presId="urn:microsoft.com/office/officeart/2005/8/layout/pList2"/>
    <dgm:cxn modelId="{17CB39BF-50CB-4DEB-8BAB-F53A857D9DA2}" type="presParOf" srcId="{B0029A14-BD30-44B7-A07D-4CDBBFAEB9C0}" destId="{62A11785-1BB9-4F49-913B-D57A82DD0D2B}" srcOrd="1" destOrd="0" presId="urn:microsoft.com/office/officeart/2005/8/layout/pList2"/>
    <dgm:cxn modelId="{29BD603D-336B-4830-BF33-370EB53E28AE}" type="presParOf" srcId="{62A11785-1BB9-4F49-913B-D57A82DD0D2B}" destId="{9E3CE6E2-7D76-44FD-8711-54A591E8FFE2}" srcOrd="0" destOrd="0" presId="urn:microsoft.com/office/officeart/2005/8/layout/pList2"/>
    <dgm:cxn modelId="{694CA5E7-281B-44EB-9657-0BB8D01095E3}" type="presParOf" srcId="{9E3CE6E2-7D76-44FD-8711-54A591E8FFE2}" destId="{EE7DBBB3-F3E6-4970-8BF1-BC5A1FA61431}" srcOrd="0" destOrd="0" presId="urn:microsoft.com/office/officeart/2005/8/layout/pList2"/>
    <dgm:cxn modelId="{2C69B422-6443-4B45-907F-578A890BAB36}" type="presParOf" srcId="{9E3CE6E2-7D76-44FD-8711-54A591E8FFE2}" destId="{15D75576-741F-455E-8970-BE3FDB106FB8}" srcOrd="1" destOrd="0" presId="urn:microsoft.com/office/officeart/2005/8/layout/pList2"/>
    <dgm:cxn modelId="{9A2BF6DA-C45F-44DC-B918-D7DA749200EF}" type="presParOf" srcId="{9E3CE6E2-7D76-44FD-8711-54A591E8FFE2}" destId="{6D2C1FC3-BD3E-421D-9DC7-9C8C6EE4976C}" srcOrd="2" destOrd="0" presId="urn:microsoft.com/office/officeart/2005/8/layout/pList2"/>
    <dgm:cxn modelId="{37B597EE-211E-42F6-B1A0-02DE8F5B97CA}" type="presParOf" srcId="{62A11785-1BB9-4F49-913B-D57A82DD0D2B}" destId="{955D6FFB-9CB5-44A5-849D-9C5157FC070E}" srcOrd="1" destOrd="0" presId="urn:microsoft.com/office/officeart/2005/8/layout/pList2"/>
    <dgm:cxn modelId="{816881FD-9A50-4727-9664-E26C5E94F7ED}" type="presParOf" srcId="{62A11785-1BB9-4F49-913B-D57A82DD0D2B}" destId="{241F30C6-A195-465A-B398-CAFFA0C73158}" srcOrd="2" destOrd="0" presId="urn:microsoft.com/office/officeart/2005/8/layout/pList2"/>
    <dgm:cxn modelId="{5032C282-3B90-43E6-AFA5-E83D06470AA7}" type="presParOf" srcId="{241F30C6-A195-465A-B398-CAFFA0C73158}" destId="{53D219FF-8E30-4672-8B49-40DC972028DD}" srcOrd="0" destOrd="0" presId="urn:microsoft.com/office/officeart/2005/8/layout/pList2"/>
    <dgm:cxn modelId="{52C89AFE-0EF9-46FA-A55B-96D46BA8170C}" type="presParOf" srcId="{241F30C6-A195-465A-B398-CAFFA0C73158}" destId="{143CE08B-B0B9-4782-AD66-7D1993F97077}" srcOrd="1" destOrd="0" presId="urn:microsoft.com/office/officeart/2005/8/layout/pList2"/>
    <dgm:cxn modelId="{90545121-B430-46B9-8B72-839CD73E3C18}" type="presParOf" srcId="{241F30C6-A195-465A-B398-CAFFA0C73158}" destId="{DE2F7AD9-7F98-466F-B1B5-4E5ABE6DCED2}" srcOrd="2" destOrd="0" presId="urn:microsoft.com/office/officeart/2005/8/layout/pList2"/>
    <dgm:cxn modelId="{414EFC47-B051-486D-B926-605A2E2C0F74}" type="presParOf" srcId="{62A11785-1BB9-4F49-913B-D57A82DD0D2B}" destId="{7B286CDC-7DAB-4D99-884C-95E3A78980FA}" srcOrd="3" destOrd="0" presId="urn:microsoft.com/office/officeart/2005/8/layout/pList2"/>
    <dgm:cxn modelId="{9A5F336D-510E-4314-AF61-AC68CF41E951}" type="presParOf" srcId="{62A11785-1BB9-4F49-913B-D57A82DD0D2B}" destId="{FCF66B17-9D8B-49AC-A727-6B1637E3B88D}" srcOrd="4" destOrd="0" presId="urn:microsoft.com/office/officeart/2005/8/layout/pList2"/>
    <dgm:cxn modelId="{BEADB4AC-6654-4E5C-A4BB-D0D67C845EC5}" type="presParOf" srcId="{FCF66B17-9D8B-49AC-A727-6B1637E3B88D}" destId="{ACB03815-34AC-48C6-99F3-2743565AE29A}" srcOrd="0" destOrd="0" presId="urn:microsoft.com/office/officeart/2005/8/layout/pList2"/>
    <dgm:cxn modelId="{09BFAFA1-FCD9-482B-AEE1-BCC4A72831A5}" type="presParOf" srcId="{FCF66B17-9D8B-49AC-A727-6B1637E3B88D}" destId="{CF1441E4-E690-46CE-850C-CC227FAD8F0B}" srcOrd="1" destOrd="0" presId="urn:microsoft.com/office/officeart/2005/8/layout/pList2"/>
    <dgm:cxn modelId="{DE48C961-752F-4052-B20B-97B4C2D07709}" type="presParOf" srcId="{FCF66B17-9D8B-49AC-A727-6B1637E3B88D}" destId="{C96D83C3-8CAF-465B-BB70-B001EB313074}"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09ABADE-CAC6-438F-B8B8-BD0DCC9246B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05620525-D9CF-48D8-8821-A0084A595AF8}">
      <dgm:prSet phldrT="[Text]" phldr="0" custT="1"/>
      <dgm:spPr>
        <a:solidFill>
          <a:schemeClr val="accent6">
            <a:lumMod val="20000"/>
            <a:lumOff val="80000"/>
          </a:schemeClr>
        </a:solidFill>
        <a:ln>
          <a:solidFill>
            <a:srgbClr val="C00000"/>
          </a:solidFill>
        </a:ln>
      </dgm:spPr>
      <dgm:t>
        <a:bodyPr/>
        <a:lstStyle/>
        <a:p>
          <a:endParaRPr lang="en-US" sz="1600" b="1" dirty="0">
            <a:solidFill>
              <a:srgbClr val="C00000"/>
            </a:solidFill>
          </a:endParaRPr>
        </a:p>
        <a:p>
          <a:r>
            <a:rPr lang="en-US" sz="1600" b="1" dirty="0">
              <a:solidFill>
                <a:srgbClr val="C00000"/>
              </a:solidFill>
            </a:rPr>
            <a:t>Business Basics</a:t>
          </a:r>
        </a:p>
      </dgm:t>
    </dgm:pt>
    <dgm:pt modelId="{73A87264-3428-486A-8F32-7D49B700FA96}" type="parTrans" cxnId="{D90A9B6D-C48D-460D-9889-08EC763E2FA8}">
      <dgm:prSet/>
      <dgm:spPr/>
      <dgm:t>
        <a:bodyPr/>
        <a:lstStyle/>
        <a:p>
          <a:endParaRPr lang="en-US"/>
        </a:p>
      </dgm:t>
    </dgm:pt>
    <dgm:pt modelId="{15D47289-4732-4D7A-8B61-84532127EED4}" type="sibTrans" cxnId="{D90A9B6D-C48D-460D-9889-08EC763E2FA8}">
      <dgm:prSet/>
      <dgm:spPr/>
      <dgm:t>
        <a:bodyPr/>
        <a:lstStyle/>
        <a:p>
          <a:endParaRPr lang="en-US"/>
        </a:p>
      </dgm:t>
    </dgm:pt>
    <dgm:pt modelId="{5D37227D-B57B-462B-AB8B-EAC59783218F}">
      <dgm:prSet phldrT="[Text]" phldr="0" custT="1"/>
      <dgm:spPr>
        <a:ln>
          <a:solidFill>
            <a:srgbClr val="C00000"/>
          </a:solidFill>
        </a:ln>
      </dgm:spPr>
      <dgm:t>
        <a:bodyPr/>
        <a:lstStyle/>
        <a:p>
          <a:r>
            <a:rPr lang="en-US" sz="1800" dirty="0"/>
            <a:t>Business Formation</a:t>
          </a:r>
        </a:p>
      </dgm:t>
    </dgm:pt>
    <dgm:pt modelId="{CC6586B1-D182-4BED-9C58-3045301CD622}" type="parTrans" cxnId="{F90D7650-AE9C-4086-ABD9-DA4D9238CD9C}">
      <dgm:prSet/>
      <dgm:spPr/>
      <dgm:t>
        <a:bodyPr/>
        <a:lstStyle/>
        <a:p>
          <a:endParaRPr lang="en-US"/>
        </a:p>
      </dgm:t>
    </dgm:pt>
    <dgm:pt modelId="{866130C3-19BD-4E68-8A41-2A982F6849EA}" type="sibTrans" cxnId="{F90D7650-AE9C-4086-ABD9-DA4D9238CD9C}">
      <dgm:prSet/>
      <dgm:spPr/>
      <dgm:t>
        <a:bodyPr/>
        <a:lstStyle/>
        <a:p>
          <a:endParaRPr lang="en-US"/>
        </a:p>
      </dgm:t>
    </dgm:pt>
    <dgm:pt modelId="{3CC8BFE0-26C1-40B8-8807-73536559F10F}">
      <dgm:prSet phldrT="[Text]" phldr="0" custT="1"/>
      <dgm:spPr>
        <a:solidFill>
          <a:schemeClr val="accent6">
            <a:lumMod val="20000"/>
            <a:lumOff val="80000"/>
          </a:schemeClr>
        </a:solidFill>
        <a:ln>
          <a:solidFill>
            <a:srgbClr val="C00000"/>
          </a:solidFill>
        </a:ln>
      </dgm:spPr>
      <dgm:t>
        <a:bodyPr/>
        <a:lstStyle/>
        <a:p>
          <a:endParaRPr lang="en-US" sz="800" b="1" dirty="0">
            <a:solidFill>
              <a:srgbClr val="C00000"/>
            </a:solidFill>
          </a:endParaRPr>
        </a:p>
        <a:p>
          <a:r>
            <a:rPr lang="en-US" sz="1600" b="1" dirty="0">
              <a:solidFill>
                <a:srgbClr val="C00000"/>
              </a:solidFill>
            </a:rPr>
            <a:t>Safety &amp; Compliance</a:t>
          </a:r>
        </a:p>
      </dgm:t>
    </dgm:pt>
    <dgm:pt modelId="{83FAD261-E911-4BF6-BFD4-4A421E8AE9DD}" type="parTrans" cxnId="{F55217FB-ABC5-44BA-A780-AEBE79DE030D}">
      <dgm:prSet/>
      <dgm:spPr/>
      <dgm:t>
        <a:bodyPr/>
        <a:lstStyle/>
        <a:p>
          <a:endParaRPr lang="en-US"/>
        </a:p>
      </dgm:t>
    </dgm:pt>
    <dgm:pt modelId="{A9091197-A2A1-4306-82A8-7DD8FCC0CFBD}" type="sibTrans" cxnId="{F55217FB-ABC5-44BA-A780-AEBE79DE030D}">
      <dgm:prSet/>
      <dgm:spPr/>
      <dgm:t>
        <a:bodyPr/>
        <a:lstStyle/>
        <a:p>
          <a:endParaRPr lang="en-US"/>
        </a:p>
      </dgm:t>
    </dgm:pt>
    <dgm:pt modelId="{425407D7-C906-419A-B2A4-8ADC7765438B}">
      <dgm:prSet phldrT="[Text]" phldr="0" custT="1"/>
      <dgm:spPr>
        <a:ln>
          <a:solidFill>
            <a:srgbClr val="C00000"/>
          </a:solidFill>
        </a:ln>
      </dgm:spPr>
      <dgm:t>
        <a:bodyPr/>
        <a:lstStyle/>
        <a:p>
          <a:r>
            <a:rPr lang="en-US" sz="1800" dirty="0"/>
            <a:t>DOT Requirements</a:t>
          </a:r>
        </a:p>
      </dgm:t>
    </dgm:pt>
    <dgm:pt modelId="{C951F2DA-018E-4D29-9975-3E8FDE61B43C}" type="parTrans" cxnId="{90644E78-B03E-4A95-AAFD-E150D2CA9DD6}">
      <dgm:prSet/>
      <dgm:spPr/>
      <dgm:t>
        <a:bodyPr/>
        <a:lstStyle/>
        <a:p>
          <a:endParaRPr lang="en-US"/>
        </a:p>
      </dgm:t>
    </dgm:pt>
    <dgm:pt modelId="{D95D8E9B-495E-4125-B106-9144B3B57358}" type="sibTrans" cxnId="{90644E78-B03E-4A95-AAFD-E150D2CA9DD6}">
      <dgm:prSet/>
      <dgm:spPr/>
      <dgm:t>
        <a:bodyPr/>
        <a:lstStyle/>
        <a:p>
          <a:endParaRPr lang="en-US"/>
        </a:p>
      </dgm:t>
    </dgm:pt>
    <dgm:pt modelId="{0B4E713C-F83E-4AC3-97A4-F55559FC6D07}">
      <dgm:prSet phldrT="[Text]" phldr="0" custT="1"/>
      <dgm:spPr>
        <a:solidFill>
          <a:schemeClr val="accent6">
            <a:lumMod val="20000"/>
            <a:lumOff val="80000"/>
          </a:schemeClr>
        </a:solidFill>
        <a:ln>
          <a:solidFill>
            <a:srgbClr val="C00000"/>
          </a:solidFill>
        </a:ln>
      </dgm:spPr>
      <dgm:t>
        <a:bodyPr/>
        <a:lstStyle/>
        <a:p>
          <a:endParaRPr lang="en-US" sz="1600" b="1" dirty="0">
            <a:solidFill>
              <a:srgbClr val="C00000"/>
            </a:solidFill>
          </a:endParaRPr>
        </a:p>
        <a:p>
          <a:r>
            <a:rPr lang="en-US" sz="1600" b="1" dirty="0">
              <a:solidFill>
                <a:srgbClr val="C00000"/>
              </a:solidFill>
            </a:rPr>
            <a:t>Insurance, Permits &amp; Tax</a:t>
          </a:r>
        </a:p>
      </dgm:t>
    </dgm:pt>
    <dgm:pt modelId="{F0FBE85A-C941-4F24-942F-BFE9EA484A52}" type="parTrans" cxnId="{43A290CD-533D-438E-BBD2-B38794531596}">
      <dgm:prSet/>
      <dgm:spPr/>
      <dgm:t>
        <a:bodyPr/>
        <a:lstStyle/>
        <a:p>
          <a:endParaRPr lang="en-US"/>
        </a:p>
      </dgm:t>
    </dgm:pt>
    <dgm:pt modelId="{78F80E7E-3372-4406-B33A-BC3AA614CD0B}" type="sibTrans" cxnId="{43A290CD-533D-438E-BBD2-B38794531596}">
      <dgm:prSet/>
      <dgm:spPr/>
      <dgm:t>
        <a:bodyPr/>
        <a:lstStyle/>
        <a:p>
          <a:endParaRPr lang="en-US"/>
        </a:p>
      </dgm:t>
    </dgm:pt>
    <dgm:pt modelId="{2A8F5B94-15C1-4896-BD46-66AED5960B8A}">
      <dgm:prSet phldrT="[Text]" phldr="0" custT="1"/>
      <dgm:spPr>
        <a:ln>
          <a:solidFill>
            <a:srgbClr val="C00000"/>
          </a:solidFill>
        </a:ln>
      </dgm:spPr>
      <dgm:t>
        <a:bodyPr/>
        <a:lstStyle/>
        <a:p>
          <a:r>
            <a:rPr lang="en-US" sz="1800" dirty="0"/>
            <a:t>Required/recommended coverage</a:t>
          </a:r>
        </a:p>
      </dgm:t>
    </dgm:pt>
    <dgm:pt modelId="{0E9AE30F-E215-4413-A737-7D53915B9921}" type="parTrans" cxnId="{87B404F8-623D-4C91-BDF4-B707A4599A85}">
      <dgm:prSet/>
      <dgm:spPr/>
      <dgm:t>
        <a:bodyPr/>
        <a:lstStyle/>
        <a:p>
          <a:endParaRPr lang="en-US"/>
        </a:p>
      </dgm:t>
    </dgm:pt>
    <dgm:pt modelId="{7F61D330-F11C-46D2-A4FA-C7500D91F535}" type="sibTrans" cxnId="{87B404F8-623D-4C91-BDF4-B707A4599A85}">
      <dgm:prSet/>
      <dgm:spPr/>
      <dgm:t>
        <a:bodyPr/>
        <a:lstStyle/>
        <a:p>
          <a:endParaRPr lang="en-US"/>
        </a:p>
      </dgm:t>
    </dgm:pt>
    <dgm:pt modelId="{F9489A7E-3954-4134-8B41-3ABB0C0C0CBA}">
      <dgm:prSet phldrT="[Text]" phldr="0" custT="1"/>
      <dgm:spPr>
        <a:ln>
          <a:solidFill>
            <a:srgbClr val="C00000"/>
          </a:solidFill>
        </a:ln>
      </dgm:spPr>
      <dgm:t>
        <a:bodyPr/>
        <a:lstStyle/>
        <a:p>
          <a:r>
            <a:rPr lang="en-US" sz="1800" dirty="0"/>
            <a:t>Drafting a Business Plan</a:t>
          </a:r>
        </a:p>
      </dgm:t>
    </dgm:pt>
    <dgm:pt modelId="{4C567671-CF98-4226-8B56-BF6000638F8C}" type="parTrans" cxnId="{E44011EA-AD3B-4DA7-9825-95C0D81F24E8}">
      <dgm:prSet/>
      <dgm:spPr/>
      <dgm:t>
        <a:bodyPr/>
        <a:lstStyle/>
        <a:p>
          <a:endParaRPr lang="en-US"/>
        </a:p>
      </dgm:t>
    </dgm:pt>
    <dgm:pt modelId="{625128B0-0822-4F94-B77C-ED0D27E93BA5}" type="sibTrans" cxnId="{E44011EA-AD3B-4DA7-9825-95C0D81F24E8}">
      <dgm:prSet/>
      <dgm:spPr/>
      <dgm:t>
        <a:bodyPr/>
        <a:lstStyle/>
        <a:p>
          <a:endParaRPr lang="en-US"/>
        </a:p>
      </dgm:t>
    </dgm:pt>
    <dgm:pt modelId="{174CCC72-6989-408C-B147-BAD8F60C0A73}">
      <dgm:prSet phldrT="[Text]" phldr="0" custT="1"/>
      <dgm:spPr>
        <a:ln>
          <a:solidFill>
            <a:srgbClr val="C00000"/>
          </a:solidFill>
        </a:ln>
      </dgm:spPr>
      <dgm:t>
        <a:bodyPr/>
        <a:lstStyle/>
        <a:p>
          <a:r>
            <a:rPr lang="en-US" sz="1800" dirty="0"/>
            <a:t>Balance Sheet, P&amp;L, Budget</a:t>
          </a:r>
        </a:p>
      </dgm:t>
    </dgm:pt>
    <dgm:pt modelId="{50A6C250-F56B-45CE-8167-400835D7DB0C}" type="parTrans" cxnId="{323474C7-35F5-451F-B49A-7A98188ABDB5}">
      <dgm:prSet/>
      <dgm:spPr/>
      <dgm:t>
        <a:bodyPr/>
        <a:lstStyle/>
        <a:p>
          <a:endParaRPr lang="en-US"/>
        </a:p>
      </dgm:t>
    </dgm:pt>
    <dgm:pt modelId="{36CEDF70-290D-44B1-BB9F-AAED55F9873D}" type="sibTrans" cxnId="{323474C7-35F5-451F-B49A-7A98188ABDB5}">
      <dgm:prSet/>
      <dgm:spPr/>
      <dgm:t>
        <a:bodyPr/>
        <a:lstStyle/>
        <a:p>
          <a:endParaRPr lang="en-US"/>
        </a:p>
      </dgm:t>
    </dgm:pt>
    <dgm:pt modelId="{8A3908F9-15FA-42F8-A202-0C0D3618C9C0}">
      <dgm:prSet phldrT="[Text]" phldr="0" custT="1"/>
      <dgm:spPr>
        <a:ln>
          <a:solidFill>
            <a:srgbClr val="C00000"/>
          </a:solidFill>
        </a:ln>
      </dgm:spPr>
      <dgm:t>
        <a:bodyPr/>
        <a:lstStyle/>
        <a:p>
          <a:r>
            <a:rPr lang="en-US" sz="1800" dirty="0"/>
            <a:t>Driver Qualifications</a:t>
          </a:r>
        </a:p>
      </dgm:t>
    </dgm:pt>
    <dgm:pt modelId="{5F353E7D-7D27-4D9B-8DBF-20032360DCAE}" type="parTrans" cxnId="{34B3A5F5-6F1F-4E16-B750-109974686C8D}">
      <dgm:prSet/>
      <dgm:spPr/>
      <dgm:t>
        <a:bodyPr/>
        <a:lstStyle/>
        <a:p>
          <a:endParaRPr lang="en-US"/>
        </a:p>
      </dgm:t>
    </dgm:pt>
    <dgm:pt modelId="{3DF0F3DD-31CF-4CAA-8AC3-DC7A9895B230}" type="sibTrans" cxnId="{34B3A5F5-6F1F-4E16-B750-109974686C8D}">
      <dgm:prSet/>
      <dgm:spPr/>
      <dgm:t>
        <a:bodyPr/>
        <a:lstStyle/>
        <a:p>
          <a:endParaRPr lang="en-US"/>
        </a:p>
      </dgm:t>
    </dgm:pt>
    <dgm:pt modelId="{CAA85CA2-6D7C-49E1-B26B-F27FAAE929FD}">
      <dgm:prSet phldrT="[Text]" phldr="0" custT="1"/>
      <dgm:spPr>
        <a:ln>
          <a:solidFill>
            <a:srgbClr val="C00000"/>
          </a:solidFill>
        </a:ln>
      </dgm:spPr>
      <dgm:t>
        <a:bodyPr/>
        <a:lstStyle/>
        <a:p>
          <a:r>
            <a:rPr lang="en-US" sz="1800" dirty="0"/>
            <a:t>Duty Status Logs</a:t>
          </a:r>
        </a:p>
      </dgm:t>
    </dgm:pt>
    <dgm:pt modelId="{1599EA0F-1155-4275-97AD-86F84F1C3D9A}" type="parTrans" cxnId="{F7DC205A-B6F6-41B4-BA51-E4599CE603CD}">
      <dgm:prSet/>
      <dgm:spPr/>
      <dgm:t>
        <a:bodyPr/>
        <a:lstStyle/>
        <a:p>
          <a:endParaRPr lang="en-US"/>
        </a:p>
      </dgm:t>
    </dgm:pt>
    <dgm:pt modelId="{C4D76ED1-D605-478C-90E7-10668F3C28B9}" type="sibTrans" cxnId="{F7DC205A-B6F6-41B4-BA51-E4599CE603CD}">
      <dgm:prSet/>
      <dgm:spPr/>
      <dgm:t>
        <a:bodyPr/>
        <a:lstStyle/>
        <a:p>
          <a:endParaRPr lang="en-US"/>
        </a:p>
      </dgm:t>
    </dgm:pt>
    <dgm:pt modelId="{E4389348-CB17-40E8-8019-781536579048}">
      <dgm:prSet phldrT="[Text]" phldr="0" custT="1"/>
      <dgm:spPr>
        <a:ln>
          <a:solidFill>
            <a:srgbClr val="C00000"/>
          </a:solidFill>
        </a:ln>
      </dgm:spPr>
      <dgm:t>
        <a:bodyPr/>
        <a:lstStyle/>
        <a:p>
          <a:r>
            <a:rPr lang="en-US" sz="1800" dirty="0"/>
            <a:t>Necessary permits</a:t>
          </a:r>
        </a:p>
      </dgm:t>
    </dgm:pt>
    <dgm:pt modelId="{585B91CC-7ECA-4063-BAF8-D64DD47B1C4E}" type="parTrans" cxnId="{BF54DE14-A97B-4632-AAE5-7D490288380E}">
      <dgm:prSet/>
      <dgm:spPr/>
      <dgm:t>
        <a:bodyPr/>
        <a:lstStyle/>
        <a:p>
          <a:endParaRPr lang="en-US"/>
        </a:p>
      </dgm:t>
    </dgm:pt>
    <dgm:pt modelId="{62744E3A-641D-4ABF-B021-E68B9496F284}" type="sibTrans" cxnId="{BF54DE14-A97B-4632-AAE5-7D490288380E}">
      <dgm:prSet/>
      <dgm:spPr/>
      <dgm:t>
        <a:bodyPr/>
        <a:lstStyle/>
        <a:p>
          <a:endParaRPr lang="en-US"/>
        </a:p>
      </dgm:t>
    </dgm:pt>
    <dgm:pt modelId="{7A9C6014-12A4-451B-A690-BB8571E0CC83}">
      <dgm:prSet phldrT="[Text]" phldr="0" custT="1"/>
      <dgm:spPr>
        <a:ln>
          <a:solidFill>
            <a:srgbClr val="C00000"/>
          </a:solidFill>
        </a:ln>
      </dgm:spPr>
      <dgm:t>
        <a:bodyPr/>
        <a:lstStyle/>
        <a:p>
          <a:r>
            <a:rPr lang="en-US" sz="1800" dirty="0"/>
            <a:t>Tax obligations and timing</a:t>
          </a:r>
        </a:p>
      </dgm:t>
    </dgm:pt>
    <dgm:pt modelId="{55C0E0C3-73DC-4D78-B10C-00D21313B8BD}" type="parTrans" cxnId="{AC561C14-0EDD-4C59-B31F-C4E65DDCE2EC}">
      <dgm:prSet/>
      <dgm:spPr/>
      <dgm:t>
        <a:bodyPr/>
        <a:lstStyle/>
        <a:p>
          <a:endParaRPr lang="en-US"/>
        </a:p>
      </dgm:t>
    </dgm:pt>
    <dgm:pt modelId="{53C1975F-E71B-4CB6-B655-11920FD9485E}" type="sibTrans" cxnId="{AC561C14-0EDD-4C59-B31F-C4E65DDCE2EC}">
      <dgm:prSet/>
      <dgm:spPr/>
      <dgm:t>
        <a:bodyPr/>
        <a:lstStyle/>
        <a:p>
          <a:endParaRPr lang="en-US"/>
        </a:p>
      </dgm:t>
    </dgm:pt>
    <dgm:pt modelId="{8C03A725-68B3-4087-804C-F5698489D9DD}" type="pres">
      <dgm:prSet presAssocID="{E09ABADE-CAC6-438F-B8B8-BD0DCC9246B9}" presName="linearFlow" presStyleCnt="0">
        <dgm:presLayoutVars>
          <dgm:dir/>
          <dgm:animLvl val="lvl"/>
          <dgm:resizeHandles val="exact"/>
        </dgm:presLayoutVars>
      </dgm:prSet>
      <dgm:spPr/>
    </dgm:pt>
    <dgm:pt modelId="{F7756AEB-EE44-4E80-B2C5-3067F2FE2F4D}" type="pres">
      <dgm:prSet presAssocID="{05620525-D9CF-48D8-8821-A0084A595AF8}" presName="composite" presStyleCnt="0"/>
      <dgm:spPr/>
    </dgm:pt>
    <dgm:pt modelId="{C5F1D5A9-E373-4E41-9B67-5E9352CA1C00}" type="pres">
      <dgm:prSet presAssocID="{05620525-D9CF-48D8-8821-A0084A595AF8}" presName="parentText" presStyleLbl="alignNode1" presStyleIdx="0" presStyleCnt="3" custScaleX="114971" custLinFactNeighborX="-8179" custLinFactNeighborY="-142">
        <dgm:presLayoutVars>
          <dgm:chMax val="1"/>
          <dgm:bulletEnabled val="1"/>
        </dgm:presLayoutVars>
      </dgm:prSet>
      <dgm:spPr/>
    </dgm:pt>
    <dgm:pt modelId="{9C80CC5F-0DF5-489C-8784-B9403EE48EF2}" type="pres">
      <dgm:prSet presAssocID="{05620525-D9CF-48D8-8821-A0084A595AF8}" presName="descendantText" presStyleLbl="alignAcc1" presStyleIdx="0" presStyleCnt="3">
        <dgm:presLayoutVars>
          <dgm:bulletEnabled val="1"/>
        </dgm:presLayoutVars>
      </dgm:prSet>
      <dgm:spPr/>
    </dgm:pt>
    <dgm:pt modelId="{BDAC671D-19B1-4354-A967-DBE063E6CEFF}" type="pres">
      <dgm:prSet presAssocID="{15D47289-4732-4D7A-8B61-84532127EED4}" presName="sp" presStyleCnt="0"/>
      <dgm:spPr/>
    </dgm:pt>
    <dgm:pt modelId="{B36C9CD6-617D-4870-994C-6EE515E278BA}" type="pres">
      <dgm:prSet presAssocID="{3CC8BFE0-26C1-40B8-8807-73536559F10F}" presName="composite" presStyleCnt="0"/>
      <dgm:spPr/>
    </dgm:pt>
    <dgm:pt modelId="{35E55ECD-4697-4E90-983D-5B0225302BBC}" type="pres">
      <dgm:prSet presAssocID="{3CC8BFE0-26C1-40B8-8807-73536559F10F}" presName="parentText" presStyleLbl="alignNode1" presStyleIdx="1" presStyleCnt="3" custScaleX="118111">
        <dgm:presLayoutVars>
          <dgm:chMax val="1"/>
          <dgm:bulletEnabled val="1"/>
        </dgm:presLayoutVars>
      </dgm:prSet>
      <dgm:spPr/>
    </dgm:pt>
    <dgm:pt modelId="{63E0CEAA-D734-4DF3-AB8D-05BEBD0E141E}" type="pres">
      <dgm:prSet presAssocID="{3CC8BFE0-26C1-40B8-8807-73536559F10F}" presName="descendantText" presStyleLbl="alignAcc1" presStyleIdx="1" presStyleCnt="3">
        <dgm:presLayoutVars>
          <dgm:bulletEnabled val="1"/>
        </dgm:presLayoutVars>
      </dgm:prSet>
      <dgm:spPr/>
    </dgm:pt>
    <dgm:pt modelId="{23EC553D-2224-4758-A596-A3D2B9B8B67F}" type="pres">
      <dgm:prSet presAssocID="{A9091197-A2A1-4306-82A8-7DD8FCC0CFBD}" presName="sp" presStyleCnt="0"/>
      <dgm:spPr/>
    </dgm:pt>
    <dgm:pt modelId="{5D1D1946-0707-4991-8EE5-F374DC8983B0}" type="pres">
      <dgm:prSet presAssocID="{0B4E713C-F83E-4AC3-97A4-F55559FC6D07}" presName="composite" presStyleCnt="0"/>
      <dgm:spPr/>
    </dgm:pt>
    <dgm:pt modelId="{DD2845B3-3037-4A58-AB17-2315F4FE6FA4}" type="pres">
      <dgm:prSet presAssocID="{0B4E713C-F83E-4AC3-97A4-F55559FC6D07}" presName="parentText" presStyleLbl="alignNode1" presStyleIdx="2" presStyleCnt="3" custScaleX="117558">
        <dgm:presLayoutVars>
          <dgm:chMax val="1"/>
          <dgm:bulletEnabled val="1"/>
        </dgm:presLayoutVars>
      </dgm:prSet>
      <dgm:spPr/>
    </dgm:pt>
    <dgm:pt modelId="{B31AA690-377B-4078-8345-25E70967F606}" type="pres">
      <dgm:prSet presAssocID="{0B4E713C-F83E-4AC3-97A4-F55559FC6D07}" presName="descendantText" presStyleLbl="alignAcc1" presStyleIdx="2" presStyleCnt="3">
        <dgm:presLayoutVars>
          <dgm:bulletEnabled val="1"/>
        </dgm:presLayoutVars>
      </dgm:prSet>
      <dgm:spPr/>
    </dgm:pt>
  </dgm:ptLst>
  <dgm:cxnLst>
    <dgm:cxn modelId="{AC561C14-0EDD-4C59-B31F-C4E65DDCE2EC}" srcId="{0B4E713C-F83E-4AC3-97A4-F55559FC6D07}" destId="{7A9C6014-12A4-451B-A690-BB8571E0CC83}" srcOrd="2" destOrd="0" parTransId="{55C0E0C3-73DC-4D78-B10C-00D21313B8BD}" sibTransId="{53C1975F-E71B-4CB6-B655-11920FD9485E}"/>
    <dgm:cxn modelId="{BF54DE14-A97B-4632-AAE5-7D490288380E}" srcId="{0B4E713C-F83E-4AC3-97A4-F55559FC6D07}" destId="{E4389348-CB17-40E8-8019-781536579048}" srcOrd="1" destOrd="0" parTransId="{585B91CC-7ECA-4063-BAF8-D64DD47B1C4E}" sibTransId="{62744E3A-641D-4ABF-B021-E68B9496F284}"/>
    <dgm:cxn modelId="{DADCB826-12FF-4169-AC07-C853F6F7EA72}" type="presOf" srcId="{174CCC72-6989-408C-B147-BAD8F60C0A73}" destId="{9C80CC5F-0DF5-489C-8784-B9403EE48EF2}" srcOrd="0" destOrd="2" presId="urn:microsoft.com/office/officeart/2005/8/layout/chevron2"/>
    <dgm:cxn modelId="{6EC55042-AA7C-4CBE-BB82-A97CE8C509C6}" type="presOf" srcId="{8A3908F9-15FA-42F8-A202-0C0D3618C9C0}" destId="{63E0CEAA-D734-4DF3-AB8D-05BEBD0E141E}" srcOrd="0" destOrd="1" presId="urn:microsoft.com/office/officeart/2005/8/layout/chevron2"/>
    <dgm:cxn modelId="{8E43BF44-80F5-4578-9E0A-4DFCAD6AF11C}" type="presOf" srcId="{05620525-D9CF-48D8-8821-A0084A595AF8}" destId="{C5F1D5A9-E373-4E41-9B67-5E9352CA1C00}" srcOrd="0" destOrd="0" presId="urn:microsoft.com/office/officeart/2005/8/layout/chevron2"/>
    <dgm:cxn modelId="{D90A9B6D-C48D-460D-9889-08EC763E2FA8}" srcId="{E09ABADE-CAC6-438F-B8B8-BD0DCC9246B9}" destId="{05620525-D9CF-48D8-8821-A0084A595AF8}" srcOrd="0" destOrd="0" parTransId="{73A87264-3428-486A-8F32-7D49B700FA96}" sibTransId="{15D47289-4732-4D7A-8B61-84532127EED4}"/>
    <dgm:cxn modelId="{AA0D7570-E089-4F8C-BC03-22378D15975F}" type="presOf" srcId="{F9489A7E-3954-4134-8B41-3ABB0C0C0CBA}" destId="{9C80CC5F-0DF5-489C-8784-B9403EE48EF2}" srcOrd="0" destOrd="1" presId="urn:microsoft.com/office/officeart/2005/8/layout/chevron2"/>
    <dgm:cxn modelId="{F90D7650-AE9C-4086-ABD9-DA4D9238CD9C}" srcId="{05620525-D9CF-48D8-8821-A0084A595AF8}" destId="{5D37227D-B57B-462B-AB8B-EAC59783218F}" srcOrd="0" destOrd="0" parTransId="{CC6586B1-D182-4BED-9C58-3045301CD622}" sibTransId="{866130C3-19BD-4E68-8A41-2A982F6849EA}"/>
    <dgm:cxn modelId="{4017BB57-BA37-41E0-B4D2-5951130A2AF1}" type="presOf" srcId="{3CC8BFE0-26C1-40B8-8807-73536559F10F}" destId="{35E55ECD-4697-4E90-983D-5B0225302BBC}" srcOrd="0" destOrd="0" presId="urn:microsoft.com/office/officeart/2005/8/layout/chevron2"/>
    <dgm:cxn modelId="{90644E78-B03E-4A95-AAFD-E150D2CA9DD6}" srcId="{3CC8BFE0-26C1-40B8-8807-73536559F10F}" destId="{425407D7-C906-419A-B2A4-8ADC7765438B}" srcOrd="0" destOrd="0" parTransId="{C951F2DA-018E-4D29-9975-3E8FDE61B43C}" sibTransId="{D95D8E9B-495E-4125-B106-9144B3B57358}"/>
    <dgm:cxn modelId="{F7DC205A-B6F6-41B4-BA51-E4599CE603CD}" srcId="{3CC8BFE0-26C1-40B8-8807-73536559F10F}" destId="{CAA85CA2-6D7C-49E1-B26B-F27FAAE929FD}" srcOrd="2" destOrd="0" parTransId="{1599EA0F-1155-4275-97AD-86F84F1C3D9A}" sibTransId="{C4D76ED1-D605-478C-90E7-10668F3C28B9}"/>
    <dgm:cxn modelId="{43205A84-E03E-4A33-94E5-E0529EAED951}" type="presOf" srcId="{CAA85CA2-6D7C-49E1-B26B-F27FAAE929FD}" destId="{63E0CEAA-D734-4DF3-AB8D-05BEBD0E141E}" srcOrd="0" destOrd="2" presId="urn:microsoft.com/office/officeart/2005/8/layout/chevron2"/>
    <dgm:cxn modelId="{B31E2286-37AE-4CD9-875A-63A6B6AAF4A4}" type="presOf" srcId="{7A9C6014-12A4-451B-A690-BB8571E0CC83}" destId="{B31AA690-377B-4078-8345-25E70967F606}" srcOrd="0" destOrd="2" presId="urn:microsoft.com/office/officeart/2005/8/layout/chevron2"/>
    <dgm:cxn modelId="{49CE6E89-DA2F-49B9-9153-566E86F76E8F}" type="presOf" srcId="{5D37227D-B57B-462B-AB8B-EAC59783218F}" destId="{9C80CC5F-0DF5-489C-8784-B9403EE48EF2}" srcOrd="0" destOrd="0" presId="urn:microsoft.com/office/officeart/2005/8/layout/chevron2"/>
    <dgm:cxn modelId="{A68FBC8A-7004-42F5-996B-C7B4C8C2A012}" type="presOf" srcId="{2A8F5B94-15C1-4896-BD46-66AED5960B8A}" destId="{B31AA690-377B-4078-8345-25E70967F606}" srcOrd="0" destOrd="0" presId="urn:microsoft.com/office/officeart/2005/8/layout/chevron2"/>
    <dgm:cxn modelId="{98366898-EFC1-466A-96DF-F53722599EF1}" type="presOf" srcId="{0B4E713C-F83E-4AC3-97A4-F55559FC6D07}" destId="{DD2845B3-3037-4A58-AB17-2315F4FE6FA4}" srcOrd="0" destOrd="0" presId="urn:microsoft.com/office/officeart/2005/8/layout/chevron2"/>
    <dgm:cxn modelId="{37DBAFBA-668B-4A77-A26A-9F21A10F753D}" type="presOf" srcId="{E4389348-CB17-40E8-8019-781536579048}" destId="{B31AA690-377B-4078-8345-25E70967F606}" srcOrd="0" destOrd="1" presId="urn:microsoft.com/office/officeart/2005/8/layout/chevron2"/>
    <dgm:cxn modelId="{323474C7-35F5-451F-B49A-7A98188ABDB5}" srcId="{05620525-D9CF-48D8-8821-A0084A595AF8}" destId="{174CCC72-6989-408C-B147-BAD8F60C0A73}" srcOrd="2" destOrd="0" parTransId="{50A6C250-F56B-45CE-8167-400835D7DB0C}" sibTransId="{36CEDF70-290D-44B1-BB9F-AAED55F9873D}"/>
    <dgm:cxn modelId="{43A290CD-533D-438E-BBD2-B38794531596}" srcId="{E09ABADE-CAC6-438F-B8B8-BD0DCC9246B9}" destId="{0B4E713C-F83E-4AC3-97A4-F55559FC6D07}" srcOrd="2" destOrd="0" parTransId="{F0FBE85A-C941-4F24-942F-BFE9EA484A52}" sibTransId="{78F80E7E-3372-4406-B33A-BC3AA614CD0B}"/>
    <dgm:cxn modelId="{E44011EA-AD3B-4DA7-9825-95C0D81F24E8}" srcId="{05620525-D9CF-48D8-8821-A0084A595AF8}" destId="{F9489A7E-3954-4134-8B41-3ABB0C0C0CBA}" srcOrd="1" destOrd="0" parTransId="{4C567671-CF98-4226-8B56-BF6000638F8C}" sibTransId="{625128B0-0822-4F94-B77C-ED0D27E93BA5}"/>
    <dgm:cxn modelId="{B85299EE-798B-4AF2-BA55-4BBCB3E891EA}" type="presOf" srcId="{E09ABADE-CAC6-438F-B8B8-BD0DCC9246B9}" destId="{8C03A725-68B3-4087-804C-F5698489D9DD}" srcOrd="0" destOrd="0" presId="urn:microsoft.com/office/officeart/2005/8/layout/chevron2"/>
    <dgm:cxn modelId="{3FAC4BEF-5381-4CA6-B619-7A82DE012331}" type="presOf" srcId="{425407D7-C906-419A-B2A4-8ADC7765438B}" destId="{63E0CEAA-D734-4DF3-AB8D-05BEBD0E141E}" srcOrd="0" destOrd="0" presId="urn:microsoft.com/office/officeart/2005/8/layout/chevron2"/>
    <dgm:cxn modelId="{34B3A5F5-6F1F-4E16-B750-109974686C8D}" srcId="{3CC8BFE0-26C1-40B8-8807-73536559F10F}" destId="{8A3908F9-15FA-42F8-A202-0C0D3618C9C0}" srcOrd="1" destOrd="0" parTransId="{5F353E7D-7D27-4D9B-8DBF-20032360DCAE}" sibTransId="{3DF0F3DD-31CF-4CAA-8AC3-DC7A9895B230}"/>
    <dgm:cxn modelId="{87B404F8-623D-4C91-BDF4-B707A4599A85}" srcId="{0B4E713C-F83E-4AC3-97A4-F55559FC6D07}" destId="{2A8F5B94-15C1-4896-BD46-66AED5960B8A}" srcOrd="0" destOrd="0" parTransId="{0E9AE30F-E215-4413-A737-7D53915B9921}" sibTransId="{7F61D330-F11C-46D2-A4FA-C7500D91F535}"/>
    <dgm:cxn modelId="{F55217FB-ABC5-44BA-A780-AEBE79DE030D}" srcId="{E09ABADE-CAC6-438F-B8B8-BD0DCC9246B9}" destId="{3CC8BFE0-26C1-40B8-8807-73536559F10F}" srcOrd="1" destOrd="0" parTransId="{83FAD261-E911-4BF6-BFD4-4A421E8AE9DD}" sibTransId="{A9091197-A2A1-4306-82A8-7DD8FCC0CFBD}"/>
    <dgm:cxn modelId="{19FDDAD1-B2BE-4D96-83C7-A7341BAEA07A}" type="presParOf" srcId="{8C03A725-68B3-4087-804C-F5698489D9DD}" destId="{F7756AEB-EE44-4E80-B2C5-3067F2FE2F4D}" srcOrd="0" destOrd="0" presId="urn:microsoft.com/office/officeart/2005/8/layout/chevron2"/>
    <dgm:cxn modelId="{001F5469-A10C-4AB5-B698-6242788A9FA2}" type="presParOf" srcId="{F7756AEB-EE44-4E80-B2C5-3067F2FE2F4D}" destId="{C5F1D5A9-E373-4E41-9B67-5E9352CA1C00}" srcOrd="0" destOrd="0" presId="urn:microsoft.com/office/officeart/2005/8/layout/chevron2"/>
    <dgm:cxn modelId="{D1BDB560-9530-4ECC-A6A6-44DF43E24A95}" type="presParOf" srcId="{F7756AEB-EE44-4E80-B2C5-3067F2FE2F4D}" destId="{9C80CC5F-0DF5-489C-8784-B9403EE48EF2}" srcOrd="1" destOrd="0" presId="urn:microsoft.com/office/officeart/2005/8/layout/chevron2"/>
    <dgm:cxn modelId="{5E644B9D-74CA-415E-99B8-FF1675622234}" type="presParOf" srcId="{8C03A725-68B3-4087-804C-F5698489D9DD}" destId="{BDAC671D-19B1-4354-A967-DBE063E6CEFF}" srcOrd="1" destOrd="0" presId="urn:microsoft.com/office/officeart/2005/8/layout/chevron2"/>
    <dgm:cxn modelId="{AAD67FA7-15D1-4AB5-A4EB-448330C871CB}" type="presParOf" srcId="{8C03A725-68B3-4087-804C-F5698489D9DD}" destId="{B36C9CD6-617D-4870-994C-6EE515E278BA}" srcOrd="2" destOrd="0" presId="urn:microsoft.com/office/officeart/2005/8/layout/chevron2"/>
    <dgm:cxn modelId="{50329547-E64B-4667-87A2-EE4522599CF0}" type="presParOf" srcId="{B36C9CD6-617D-4870-994C-6EE515E278BA}" destId="{35E55ECD-4697-4E90-983D-5B0225302BBC}" srcOrd="0" destOrd="0" presId="urn:microsoft.com/office/officeart/2005/8/layout/chevron2"/>
    <dgm:cxn modelId="{750BA507-A7F5-4FE9-959E-E2BC995D8DA9}" type="presParOf" srcId="{B36C9CD6-617D-4870-994C-6EE515E278BA}" destId="{63E0CEAA-D734-4DF3-AB8D-05BEBD0E141E}" srcOrd="1" destOrd="0" presId="urn:microsoft.com/office/officeart/2005/8/layout/chevron2"/>
    <dgm:cxn modelId="{21A5F73A-FF2C-41ED-8293-8CEEAD23EEC2}" type="presParOf" srcId="{8C03A725-68B3-4087-804C-F5698489D9DD}" destId="{23EC553D-2224-4758-A596-A3D2B9B8B67F}" srcOrd="3" destOrd="0" presId="urn:microsoft.com/office/officeart/2005/8/layout/chevron2"/>
    <dgm:cxn modelId="{AE6F9DB2-FD89-4342-A47D-3C9DE8F7BECA}" type="presParOf" srcId="{8C03A725-68B3-4087-804C-F5698489D9DD}" destId="{5D1D1946-0707-4991-8EE5-F374DC8983B0}" srcOrd="4" destOrd="0" presId="urn:microsoft.com/office/officeart/2005/8/layout/chevron2"/>
    <dgm:cxn modelId="{92D1BD14-07B1-490A-A33A-C9B860565309}" type="presParOf" srcId="{5D1D1946-0707-4991-8EE5-F374DC8983B0}" destId="{DD2845B3-3037-4A58-AB17-2315F4FE6FA4}" srcOrd="0" destOrd="0" presId="urn:microsoft.com/office/officeart/2005/8/layout/chevron2"/>
    <dgm:cxn modelId="{399FC160-5F04-4565-82BE-F6E82AC625CB}" type="presParOf" srcId="{5D1D1946-0707-4991-8EE5-F374DC8983B0}" destId="{B31AA690-377B-4078-8345-25E70967F60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9ABADE-CAC6-438F-B8B8-BD0DCC9246B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05620525-D9CF-48D8-8821-A0084A595AF8}">
      <dgm:prSet phldrT="[Text]" phldr="0"/>
      <dgm:spPr>
        <a:solidFill>
          <a:schemeClr val="accent6">
            <a:lumMod val="20000"/>
            <a:lumOff val="80000"/>
          </a:schemeClr>
        </a:solidFill>
        <a:ln>
          <a:solidFill>
            <a:srgbClr val="C00000"/>
          </a:solidFill>
        </a:ln>
      </dgm:spPr>
      <dgm:t>
        <a:bodyPr/>
        <a:lstStyle/>
        <a:p>
          <a:r>
            <a:rPr lang="en-US" b="1" dirty="0">
              <a:solidFill>
                <a:srgbClr val="C00000"/>
              </a:solidFill>
            </a:rPr>
            <a:t>Marketing</a:t>
          </a:r>
        </a:p>
      </dgm:t>
    </dgm:pt>
    <dgm:pt modelId="{73A87264-3428-486A-8F32-7D49B700FA96}" type="parTrans" cxnId="{D90A9B6D-C48D-460D-9889-08EC763E2FA8}">
      <dgm:prSet/>
      <dgm:spPr/>
      <dgm:t>
        <a:bodyPr/>
        <a:lstStyle/>
        <a:p>
          <a:endParaRPr lang="en-US"/>
        </a:p>
      </dgm:t>
    </dgm:pt>
    <dgm:pt modelId="{15D47289-4732-4D7A-8B61-84532127EED4}" type="sibTrans" cxnId="{D90A9B6D-C48D-460D-9889-08EC763E2FA8}">
      <dgm:prSet/>
      <dgm:spPr/>
      <dgm:t>
        <a:bodyPr/>
        <a:lstStyle/>
        <a:p>
          <a:endParaRPr lang="en-US"/>
        </a:p>
      </dgm:t>
    </dgm:pt>
    <dgm:pt modelId="{5D37227D-B57B-462B-AB8B-EAC59783218F}">
      <dgm:prSet phldrT="[Text]" phldr="0" custT="1"/>
      <dgm:spPr>
        <a:ln>
          <a:solidFill>
            <a:srgbClr val="C00000"/>
          </a:solidFill>
        </a:ln>
      </dgm:spPr>
      <dgm:t>
        <a:bodyPr/>
        <a:lstStyle/>
        <a:p>
          <a:r>
            <a:rPr lang="en-US" sz="1800" dirty="0"/>
            <a:t>Finding your niche</a:t>
          </a:r>
        </a:p>
      </dgm:t>
    </dgm:pt>
    <dgm:pt modelId="{CC6586B1-D182-4BED-9C58-3045301CD622}" type="parTrans" cxnId="{F90D7650-AE9C-4086-ABD9-DA4D9238CD9C}">
      <dgm:prSet/>
      <dgm:spPr/>
      <dgm:t>
        <a:bodyPr/>
        <a:lstStyle/>
        <a:p>
          <a:endParaRPr lang="en-US"/>
        </a:p>
      </dgm:t>
    </dgm:pt>
    <dgm:pt modelId="{866130C3-19BD-4E68-8A41-2A982F6849EA}" type="sibTrans" cxnId="{F90D7650-AE9C-4086-ABD9-DA4D9238CD9C}">
      <dgm:prSet/>
      <dgm:spPr/>
      <dgm:t>
        <a:bodyPr/>
        <a:lstStyle/>
        <a:p>
          <a:endParaRPr lang="en-US"/>
        </a:p>
      </dgm:t>
    </dgm:pt>
    <dgm:pt modelId="{3CC8BFE0-26C1-40B8-8807-73536559F10F}">
      <dgm:prSet phldrT="[Text]" phldr="0"/>
      <dgm:spPr>
        <a:solidFill>
          <a:schemeClr val="accent6">
            <a:lumMod val="20000"/>
            <a:lumOff val="80000"/>
          </a:schemeClr>
        </a:solidFill>
        <a:ln>
          <a:solidFill>
            <a:srgbClr val="C00000"/>
          </a:solidFill>
        </a:ln>
      </dgm:spPr>
      <dgm:t>
        <a:bodyPr/>
        <a:lstStyle/>
        <a:p>
          <a:r>
            <a:rPr lang="en-US" b="1" dirty="0">
              <a:solidFill>
                <a:srgbClr val="C00000"/>
              </a:solidFill>
            </a:rPr>
            <a:t>Technology</a:t>
          </a:r>
        </a:p>
      </dgm:t>
    </dgm:pt>
    <dgm:pt modelId="{83FAD261-E911-4BF6-BFD4-4A421E8AE9DD}" type="parTrans" cxnId="{F55217FB-ABC5-44BA-A780-AEBE79DE030D}">
      <dgm:prSet/>
      <dgm:spPr/>
      <dgm:t>
        <a:bodyPr/>
        <a:lstStyle/>
        <a:p>
          <a:endParaRPr lang="en-US"/>
        </a:p>
      </dgm:t>
    </dgm:pt>
    <dgm:pt modelId="{A9091197-A2A1-4306-82A8-7DD8FCC0CFBD}" type="sibTrans" cxnId="{F55217FB-ABC5-44BA-A780-AEBE79DE030D}">
      <dgm:prSet/>
      <dgm:spPr/>
      <dgm:t>
        <a:bodyPr/>
        <a:lstStyle/>
        <a:p>
          <a:endParaRPr lang="en-US"/>
        </a:p>
      </dgm:t>
    </dgm:pt>
    <dgm:pt modelId="{425407D7-C906-419A-B2A4-8ADC7765438B}">
      <dgm:prSet phldrT="[Text]" phldr="0" custT="1"/>
      <dgm:spPr>
        <a:ln>
          <a:solidFill>
            <a:srgbClr val="C00000"/>
          </a:solidFill>
        </a:ln>
      </dgm:spPr>
      <dgm:t>
        <a:bodyPr/>
        <a:lstStyle/>
        <a:p>
          <a:r>
            <a:rPr lang="en-US" sz="1800" dirty="0"/>
            <a:t>Safety technology</a:t>
          </a:r>
        </a:p>
      </dgm:t>
    </dgm:pt>
    <dgm:pt modelId="{C951F2DA-018E-4D29-9975-3E8FDE61B43C}" type="parTrans" cxnId="{90644E78-B03E-4A95-AAFD-E150D2CA9DD6}">
      <dgm:prSet/>
      <dgm:spPr/>
      <dgm:t>
        <a:bodyPr/>
        <a:lstStyle/>
        <a:p>
          <a:endParaRPr lang="en-US"/>
        </a:p>
      </dgm:t>
    </dgm:pt>
    <dgm:pt modelId="{D95D8E9B-495E-4125-B106-9144B3B57358}" type="sibTrans" cxnId="{90644E78-B03E-4A95-AAFD-E150D2CA9DD6}">
      <dgm:prSet/>
      <dgm:spPr/>
      <dgm:t>
        <a:bodyPr/>
        <a:lstStyle/>
        <a:p>
          <a:endParaRPr lang="en-US"/>
        </a:p>
      </dgm:t>
    </dgm:pt>
    <dgm:pt modelId="{0B4E713C-F83E-4AC3-97A4-F55559FC6D07}">
      <dgm:prSet phldrT="[Text]" phldr="0"/>
      <dgm:spPr>
        <a:solidFill>
          <a:schemeClr val="accent6">
            <a:lumMod val="20000"/>
            <a:lumOff val="80000"/>
          </a:schemeClr>
        </a:solidFill>
        <a:ln>
          <a:solidFill>
            <a:srgbClr val="C00000"/>
          </a:solidFill>
        </a:ln>
      </dgm:spPr>
      <dgm:t>
        <a:bodyPr/>
        <a:lstStyle/>
        <a:p>
          <a:r>
            <a:rPr lang="en-US" b="1" dirty="0">
              <a:solidFill>
                <a:srgbClr val="C00000"/>
              </a:solidFill>
            </a:rPr>
            <a:t>Health &amp; Wellness</a:t>
          </a:r>
        </a:p>
      </dgm:t>
    </dgm:pt>
    <dgm:pt modelId="{F0FBE85A-C941-4F24-942F-BFE9EA484A52}" type="parTrans" cxnId="{43A290CD-533D-438E-BBD2-B38794531596}">
      <dgm:prSet/>
      <dgm:spPr/>
      <dgm:t>
        <a:bodyPr/>
        <a:lstStyle/>
        <a:p>
          <a:endParaRPr lang="en-US"/>
        </a:p>
      </dgm:t>
    </dgm:pt>
    <dgm:pt modelId="{78F80E7E-3372-4406-B33A-BC3AA614CD0B}" type="sibTrans" cxnId="{43A290CD-533D-438E-BBD2-B38794531596}">
      <dgm:prSet/>
      <dgm:spPr/>
      <dgm:t>
        <a:bodyPr/>
        <a:lstStyle/>
        <a:p>
          <a:endParaRPr lang="en-US"/>
        </a:p>
      </dgm:t>
    </dgm:pt>
    <dgm:pt modelId="{2A8F5B94-15C1-4896-BD46-66AED5960B8A}">
      <dgm:prSet phldrT="[Text]" phldr="0" custT="1"/>
      <dgm:spPr>
        <a:ln>
          <a:solidFill>
            <a:srgbClr val="C00000"/>
          </a:solidFill>
        </a:ln>
      </dgm:spPr>
      <dgm:t>
        <a:bodyPr/>
        <a:lstStyle/>
        <a:p>
          <a:r>
            <a:rPr lang="en-US" sz="1800" dirty="0"/>
            <a:t>Common physical and mental risk factors</a:t>
          </a:r>
        </a:p>
      </dgm:t>
    </dgm:pt>
    <dgm:pt modelId="{0E9AE30F-E215-4413-A737-7D53915B9921}" type="parTrans" cxnId="{87B404F8-623D-4C91-BDF4-B707A4599A85}">
      <dgm:prSet/>
      <dgm:spPr/>
      <dgm:t>
        <a:bodyPr/>
        <a:lstStyle/>
        <a:p>
          <a:endParaRPr lang="en-US"/>
        </a:p>
      </dgm:t>
    </dgm:pt>
    <dgm:pt modelId="{7F61D330-F11C-46D2-A4FA-C7500D91F535}" type="sibTrans" cxnId="{87B404F8-623D-4C91-BDF4-B707A4599A85}">
      <dgm:prSet/>
      <dgm:spPr/>
      <dgm:t>
        <a:bodyPr/>
        <a:lstStyle/>
        <a:p>
          <a:endParaRPr lang="en-US"/>
        </a:p>
      </dgm:t>
    </dgm:pt>
    <dgm:pt modelId="{FF894200-CE6D-4F78-A208-018D45AB87F3}">
      <dgm:prSet phldrT="[Text]" phldr="0" custT="1"/>
      <dgm:spPr>
        <a:ln>
          <a:solidFill>
            <a:srgbClr val="C00000"/>
          </a:solidFill>
        </a:ln>
      </dgm:spPr>
      <dgm:t>
        <a:bodyPr/>
        <a:lstStyle/>
        <a:p>
          <a:r>
            <a:rPr lang="en-US" sz="1800" dirty="0"/>
            <a:t>Market research</a:t>
          </a:r>
        </a:p>
      </dgm:t>
    </dgm:pt>
    <dgm:pt modelId="{9B3FCC8B-49EB-404E-B4DA-CB7270DC5796}" type="parTrans" cxnId="{7A5C8CFC-4BB4-4501-847E-19DF25A585D0}">
      <dgm:prSet/>
      <dgm:spPr/>
      <dgm:t>
        <a:bodyPr/>
        <a:lstStyle/>
        <a:p>
          <a:endParaRPr lang="en-US"/>
        </a:p>
      </dgm:t>
    </dgm:pt>
    <dgm:pt modelId="{A1546AE5-5CCA-4951-806A-1B9462B5064E}" type="sibTrans" cxnId="{7A5C8CFC-4BB4-4501-847E-19DF25A585D0}">
      <dgm:prSet/>
      <dgm:spPr/>
      <dgm:t>
        <a:bodyPr/>
        <a:lstStyle/>
        <a:p>
          <a:endParaRPr lang="en-US"/>
        </a:p>
      </dgm:t>
    </dgm:pt>
    <dgm:pt modelId="{4108508F-4DD9-4A0C-B730-EA9CB005FE97}">
      <dgm:prSet phldrT="[Text]" phldr="0" custT="1"/>
      <dgm:spPr>
        <a:ln>
          <a:solidFill>
            <a:srgbClr val="C00000"/>
          </a:solidFill>
        </a:ln>
      </dgm:spPr>
      <dgm:t>
        <a:bodyPr/>
        <a:lstStyle/>
        <a:p>
          <a:r>
            <a:rPr lang="en-US" sz="1800" dirty="0"/>
            <a:t>Multi-channel planning </a:t>
          </a:r>
        </a:p>
      </dgm:t>
    </dgm:pt>
    <dgm:pt modelId="{22CE0538-FEFB-4324-A2C5-D183ECC43F48}" type="parTrans" cxnId="{C85F932A-B3C5-45DE-8F79-F529FFAC2D9B}">
      <dgm:prSet/>
      <dgm:spPr/>
      <dgm:t>
        <a:bodyPr/>
        <a:lstStyle/>
        <a:p>
          <a:endParaRPr lang="en-US"/>
        </a:p>
      </dgm:t>
    </dgm:pt>
    <dgm:pt modelId="{C43B7856-9F3B-4990-A7B8-056DF0CD78D0}" type="sibTrans" cxnId="{C85F932A-B3C5-45DE-8F79-F529FFAC2D9B}">
      <dgm:prSet/>
      <dgm:spPr/>
      <dgm:t>
        <a:bodyPr/>
        <a:lstStyle/>
        <a:p>
          <a:endParaRPr lang="en-US"/>
        </a:p>
      </dgm:t>
    </dgm:pt>
    <dgm:pt modelId="{7149BC29-CA01-437D-9E55-F7EECDA3095E}">
      <dgm:prSet phldrT="[Text]" phldr="0" custT="1"/>
      <dgm:spPr>
        <a:ln>
          <a:solidFill>
            <a:srgbClr val="C00000"/>
          </a:solidFill>
        </a:ln>
      </dgm:spPr>
      <dgm:t>
        <a:bodyPr/>
        <a:lstStyle/>
        <a:p>
          <a:r>
            <a:rPr lang="en-US" sz="1800" dirty="0"/>
            <a:t>Business management software</a:t>
          </a:r>
        </a:p>
      </dgm:t>
    </dgm:pt>
    <dgm:pt modelId="{6CE4E435-DB18-4719-A067-520FFA6EEE9C}" type="parTrans" cxnId="{67A104C6-07EE-48D9-B3AE-F7873F0A7CD6}">
      <dgm:prSet/>
      <dgm:spPr/>
      <dgm:t>
        <a:bodyPr/>
        <a:lstStyle/>
        <a:p>
          <a:endParaRPr lang="en-US"/>
        </a:p>
      </dgm:t>
    </dgm:pt>
    <dgm:pt modelId="{F649198D-82B9-4D9D-BF87-2242C33155CF}" type="sibTrans" cxnId="{67A104C6-07EE-48D9-B3AE-F7873F0A7CD6}">
      <dgm:prSet/>
      <dgm:spPr/>
      <dgm:t>
        <a:bodyPr/>
        <a:lstStyle/>
        <a:p>
          <a:endParaRPr lang="en-US"/>
        </a:p>
      </dgm:t>
    </dgm:pt>
    <dgm:pt modelId="{126BDABC-66F9-4A44-9E02-425187832683}">
      <dgm:prSet phldrT="[Text]" phldr="0" custT="1"/>
      <dgm:spPr>
        <a:ln>
          <a:solidFill>
            <a:srgbClr val="C00000"/>
          </a:solidFill>
        </a:ln>
      </dgm:spPr>
      <dgm:t>
        <a:bodyPr/>
        <a:lstStyle/>
        <a:p>
          <a:r>
            <a:rPr lang="en-US" sz="1800" dirty="0"/>
            <a:t>Future technology</a:t>
          </a:r>
        </a:p>
      </dgm:t>
    </dgm:pt>
    <dgm:pt modelId="{E979661F-0D8A-4A7E-8B93-AF3C71BED42D}" type="parTrans" cxnId="{5DFC7540-DBDC-4CC7-B4A7-4C02FD1603F2}">
      <dgm:prSet/>
      <dgm:spPr/>
      <dgm:t>
        <a:bodyPr/>
        <a:lstStyle/>
        <a:p>
          <a:endParaRPr lang="en-US"/>
        </a:p>
      </dgm:t>
    </dgm:pt>
    <dgm:pt modelId="{06FB4B67-C34D-4A64-92C3-2A551DDED4CD}" type="sibTrans" cxnId="{5DFC7540-DBDC-4CC7-B4A7-4C02FD1603F2}">
      <dgm:prSet/>
      <dgm:spPr/>
      <dgm:t>
        <a:bodyPr/>
        <a:lstStyle/>
        <a:p>
          <a:endParaRPr lang="en-US"/>
        </a:p>
      </dgm:t>
    </dgm:pt>
    <dgm:pt modelId="{596EBF74-62F0-4809-8357-2C7E9F999297}">
      <dgm:prSet phldrT="[Text]" phldr="0" custT="1"/>
      <dgm:spPr>
        <a:ln>
          <a:solidFill>
            <a:srgbClr val="C00000"/>
          </a:solidFill>
        </a:ln>
      </dgm:spPr>
      <dgm:t>
        <a:bodyPr/>
        <a:lstStyle/>
        <a:p>
          <a:r>
            <a:rPr lang="en-US" sz="1800" dirty="0"/>
            <a:t>Planning for a healthy life on the road</a:t>
          </a:r>
        </a:p>
      </dgm:t>
    </dgm:pt>
    <dgm:pt modelId="{91F63BEB-72E5-484F-8203-75902FE6F0E7}" type="parTrans" cxnId="{8CB050E3-7CC7-4F0F-AEC9-C662ECD37D2E}">
      <dgm:prSet/>
      <dgm:spPr/>
      <dgm:t>
        <a:bodyPr/>
        <a:lstStyle/>
        <a:p>
          <a:endParaRPr lang="en-US"/>
        </a:p>
      </dgm:t>
    </dgm:pt>
    <dgm:pt modelId="{77244525-ABA2-4293-8F97-695107EBF79A}" type="sibTrans" cxnId="{8CB050E3-7CC7-4F0F-AEC9-C662ECD37D2E}">
      <dgm:prSet/>
      <dgm:spPr/>
      <dgm:t>
        <a:bodyPr/>
        <a:lstStyle/>
        <a:p>
          <a:endParaRPr lang="en-US"/>
        </a:p>
      </dgm:t>
    </dgm:pt>
    <dgm:pt modelId="{8C03A725-68B3-4087-804C-F5698489D9DD}" type="pres">
      <dgm:prSet presAssocID="{E09ABADE-CAC6-438F-B8B8-BD0DCC9246B9}" presName="linearFlow" presStyleCnt="0">
        <dgm:presLayoutVars>
          <dgm:dir/>
          <dgm:animLvl val="lvl"/>
          <dgm:resizeHandles val="exact"/>
        </dgm:presLayoutVars>
      </dgm:prSet>
      <dgm:spPr/>
    </dgm:pt>
    <dgm:pt modelId="{F7756AEB-EE44-4E80-B2C5-3067F2FE2F4D}" type="pres">
      <dgm:prSet presAssocID="{05620525-D9CF-48D8-8821-A0084A595AF8}" presName="composite" presStyleCnt="0"/>
      <dgm:spPr/>
    </dgm:pt>
    <dgm:pt modelId="{C5F1D5A9-E373-4E41-9B67-5E9352CA1C00}" type="pres">
      <dgm:prSet presAssocID="{05620525-D9CF-48D8-8821-A0084A595AF8}" presName="parentText" presStyleLbl="alignNode1" presStyleIdx="0" presStyleCnt="3">
        <dgm:presLayoutVars>
          <dgm:chMax val="1"/>
          <dgm:bulletEnabled val="1"/>
        </dgm:presLayoutVars>
      </dgm:prSet>
      <dgm:spPr/>
    </dgm:pt>
    <dgm:pt modelId="{9C80CC5F-0DF5-489C-8784-B9403EE48EF2}" type="pres">
      <dgm:prSet presAssocID="{05620525-D9CF-48D8-8821-A0084A595AF8}" presName="descendantText" presStyleLbl="alignAcc1" presStyleIdx="0" presStyleCnt="3">
        <dgm:presLayoutVars>
          <dgm:bulletEnabled val="1"/>
        </dgm:presLayoutVars>
      </dgm:prSet>
      <dgm:spPr/>
    </dgm:pt>
    <dgm:pt modelId="{BDAC671D-19B1-4354-A967-DBE063E6CEFF}" type="pres">
      <dgm:prSet presAssocID="{15D47289-4732-4D7A-8B61-84532127EED4}" presName="sp" presStyleCnt="0"/>
      <dgm:spPr/>
    </dgm:pt>
    <dgm:pt modelId="{B36C9CD6-617D-4870-994C-6EE515E278BA}" type="pres">
      <dgm:prSet presAssocID="{3CC8BFE0-26C1-40B8-8807-73536559F10F}" presName="composite" presStyleCnt="0"/>
      <dgm:spPr/>
    </dgm:pt>
    <dgm:pt modelId="{35E55ECD-4697-4E90-983D-5B0225302BBC}" type="pres">
      <dgm:prSet presAssocID="{3CC8BFE0-26C1-40B8-8807-73536559F10F}" presName="parentText" presStyleLbl="alignNode1" presStyleIdx="1" presStyleCnt="3">
        <dgm:presLayoutVars>
          <dgm:chMax val="1"/>
          <dgm:bulletEnabled val="1"/>
        </dgm:presLayoutVars>
      </dgm:prSet>
      <dgm:spPr/>
    </dgm:pt>
    <dgm:pt modelId="{63E0CEAA-D734-4DF3-AB8D-05BEBD0E141E}" type="pres">
      <dgm:prSet presAssocID="{3CC8BFE0-26C1-40B8-8807-73536559F10F}" presName="descendantText" presStyleLbl="alignAcc1" presStyleIdx="1" presStyleCnt="3" custLinFactNeighborX="0" custLinFactNeighborY="-1912">
        <dgm:presLayoutVars>
          <dgm:bulletEnabled val="1"/>
        </dgm:presLayoutVars>
      </dgm:prSet>
      <dgm:spPr/>
    </dgm:pt>
    <dgm:pt modelId="{23EC553D-2224-4758-A596-A3D2B9B8B67F}" type="pres">
      <dgm:prSet presAssocID="{A9091197-A2A1-4306-82A8-7DD8FCC0CFBD}" presName="sp" presStyleCnt="0"/>
      <dgm:spPr/>
    </dgm:pt>
    <dgm:pt modelId="{5D1D1946-0707-4991-8EE5-F374DC8983B0}" type="pres">
      <dgm:prSet presAssocID="{0B4E713C-F83E-4AC3-97A4-F55559FC6D07}" presName="composite" presStyleCnt="0"/>
      <dgm:spPr/>
    </dgm:pt>
    <dgm:pt modelId="{DD2845B3-3037-4A58-AB17-2315F4FE6FA4}" type="pres">
      <dgm:prSet presAssocID="{0B4E713C-F83E-4AC3-97A4-F55559FC6D07}" presName="parentText" presStyleLbl="alignNode1" presStyleIdx="2" presStyleCnt="3">
        <dgm:presLayoutVars>
          <dgm:chMax val="1"/>
          <dgm:bulletEnabled val="1"/>
        </dgm:presLayoutVars>
      </dgm:prSet>
      <dgm:spPr/>
    </dgm:pt>
    <dgm:pt modelId="{B31AA690-377B-4078-8345-25E70967F606}" type="pres">
      <dgm:prSet presAssocID="{0B4E713C-F83E-4AC3-97A4-F55559FC6D07}" presName="descendantText" presStyleLbl="alignAcc1" presStyleIdx="2" presStyleCnt="3">
        <dgm:presLayoutVars>
          <dgm:bulletEnabled val="1"/>
        </dgm:presLayoutVars>
      </dgm:prSet>
      <dgm:spPr/>
    </dgm:pt>
  </dgm:ptLst>
  <dgm:cxnLst>
    <dgm:cxn modelId="{F99BAE26-44AA-450F-8CFE-3D0C27856D2F}" type="presOf" srcId="{FF894200-CE6D-4F78-A208-018D45AB87F3}" destId="{9C80CC5F-0DF5-489C-8784-B9403EE48EF2}" srcOrd="0" destOrd="1" presId="urn:microsoft.com/office/officeart/2005/8/layout/chevron2"/>
    <dgm:cxn modelId="{C85F932A-B3C5-45DE-8F79-F529FFAC2D9B}" srcId="{05620525-D9CF-48D8-8821-A0084A595AF8}" destId="{4108508F-4DD9-4A0C-B730-EA9CB005FE97}" srcOrd="2" destOrd="0" parTransId="{22CE0538-FEFB-4324-A2C5-D183ECC43F48}" sibTransId="{C43B7856-9F3B-4990-A7B8-056DF0CD78D0}"/>
    <dgm:cxn modelId="{5DFC7540-DBDC-4CC7-B4A7-4C02FD1603F2}" srcId="{3CC8BFE0-26C1-40B8-8807-73536559F10F}" destId="{126BDABC-66F9-4A44-9E02-425187832683}" srcOrd="2" destOrd="0" parTransId="{E979661F-0D8A-4A7E-8B93-AF3C71BED42D}" sibTransId="{06FB4B67-C34D-4A64-92C3-2A551DDED4CD}"/>
    <dgm:cxn modelId="{8E43BF44-80F5-4578-9E0A-4DFCAD6AF11C}" type="presOf" srcId="{05620525-D9CF-48D8-8821-A0084A595AF8}" destId="{C5F1D5A9-E373-4E41-9B67-5E9352CA1C00}" srcOrd="0" destOrd="0" presId="urn:microsoft.com/office/officeart/2005/8/layout/chevron2"/>
    <dgm:cxn modelId="{C6F98F45-9C6A-45E9-9BDE-B81A6BBD4596}" type="presOf" srcId="{596EBF74-62F0-4809-8357-2C7E9F999297}" destId="{B31AA690-377B-4078-8345-25E70967F606}" srcOrd="0" destOrd="1" presId="urn:microsoft.com/office/officeart/2005/8/layout/chevron2"/>
    <dgm:cxn modelId="{D90A9B6D-C48D-460D-9889-08EC763E2FA8}" srcId="{E09ABADE-CAC6-438F-B8B8-BD0DCC9246B9}" destId="{05620525-D9CF-48D8-8821-A0084A595AF8}" srcOrd="0" destOrd="0" parTransId="{73A87264-3428-486A-8F32-7D49B700FA96}" sibTransId="{15D47289-4732-4D7A-8B61-84532127EED4}"/>
    <dgm:cxn modelId="{F90D7650-AE9C-4086-ABD9-DA4D9238CD9C}" srcId="{05620525-D9CF-48D8-8821-A0084A595AF8}" destId="{5D37227D-B57B-462B-AB8B-EAC59783218F}" srcOrd="0" destOrd="0" parTransId="{CC6586B1-D182-4BED-9C58-3045301CD622}" sibTransId="{866130C3-19BD-4E68-8A41-2A982F6849EA}"/>
    <dgm:cxn modelId="{4017BB57-BA37-41E0-B4D2-5951130A2AF1}" type="presOf" srcId="{3CC8BFE0-26C1-40B8-8807-73536559F10F}" destId="{35E55ECD-4697-4E90-983D-5B0225302BBC}" srcOrd="0" destOrd="0" presId="urn:microsoft.com/office/officeart/2005/8/layout/chevron2"/>
    <dgm:cxn modelId="{90644E78-B03E-4A95-AAFD-E150D2CA9DD6}" srcId="{3CC8BFE0-26C1-40B8-8807-73536559F10F}" destId="{425407D7-C906-419A-B2A4-8ADC7765438B}" srcOrd="0" destOrd="0" parTransId="{C951F2DA-018E-4D29-9975-3E8FDE61B43C}" sibTransId="{D95D8E9B-495E-4125-B106-9144B3B57358}"/>
    <dgm:cxn modelId="{77F22185-5FD3-4096-872C-6698961C5466}" type="presOf" srcId="{126BDABC-66F9-4A44-9E02-425187832683}" destId="{63E0CEAA-D734-4DF3-AB8D-05BEBD0E141E}" srcOrd="0" destOrd="2" presId="urn:microsoft.com/office/officeart/2005/8/layout/chevron2"/>
    <dgm:cxn modelId="{49CE6E89-DA2F-49B9-9153-566E86F76E8F}" type="presOf" srcId="{5D37227D-B57B-462B-AB8B-EAC59783218F}" destId="{9C80CC5F-0DF5-489C-8784-B9403EE48EF2}" srcOrd="0" destOrd="0" presId="urn:microsoft.com/office/officeart/2005/8/layout/chevron2"/>
    <dgm:cxn modelId="{A68FBC8A-7004-42F5-996B-C7B4C8C2A012}" type="presOf" srcId="{2A8F5B94-15C1-4896-BD46-66AED5960B8A}" destId="{B31AA690-377B-4078-8345-25E70967F606}" srcOrd="0" destOrd="0" presId="urn:microsoft.com/office/officeart/2005/8/layout/chevron2"/>
    <dgm:cxn modelId="{98366898-EFC1-466A-96DF-F53722599EF1}" type="presOf" srcId="{0B4E713C-F83E-4AC3-97A4-F55559FC6D07}" destId="{DD2845B3-3037-4A58-AB17-2315F4FE6FA4}" srcOrd="0" destOrd="0" presId="urn:microsoft.com/office/officeart/2005/8/layout/chevron2"/>
    <dgm:cxn modelId="{434043B5-0990-40C1-B0F2-268F54919CBF}" type="presOf" srcId="{4108508F-4DD9-4A0C-B730-EA9CB005FE97}" destId="{9C80CC5F-0DF5-489C-8784-B9403EE48EF2}" srcOrd="0" destOrd="2" presId="urn:microsoft.com/office/officeart/2005/8/layout/chevron2"/>
    <dgm:cxn modelId="{67A104C6-07EE-48D9-B3AE-F7873F0A7CD6}" srcId="{3CC8BFE0-26C1-40B8-8807-73536559F10F}" destId="{7149BC29-CA01-437D-9E55-F7EECDA3095E}" srcOrd="1" destOrd="0" parTransId="{6CE4E435-DB18-4719-A067-520FFA6EEE9C}" sibTransId="{F649198D-82B9-4D9D-BF87-2242C33155CF}"/>
    <dgm:cxn modelId="{43A290CD-533D-438E-BBD2-B38794531596}" srcId="{E09ABADE-CAC6-438F-B8B8-BD0DCC9246B9}" destId="{0B4E713C-F83E-4AC3-97A4-F55559FC6D07}" srcOrd="2" destOrd="0" parTransId="{F0FBE85A-C941-4F24-942F-BFE9EA484A52}" sibTransId="{78F80E7E-3372-4406-B33A-BC3AA614CD0B}"/>
    <dgm:cxn modelId="{8CB050E3-7CC7-4F0F-AEC9-C662ECD37D2E}" srcId="{0B4E713C-F83E-4AC3-97A4-F55559FC6D07}" destId="{596EBF74-62F0-4809-8357-2C7E9F999297}" srcOrd="1" destOrd="0" parTransId="{91F63BEB-72E5-484F-8203-75902FE6F0E7}" sibTransId="{77244525-ABA2-4293-8F97-695107EBF79A}"/>
    <dgm:cxn modelId="{B19E57E6-777A-476F-8CA5-007B37F0C647}" type="presOf" srcId="{7149BC29-CA01-437D-9E55-F7EECDA3095E}" destId="{63E0CEAA-D734-4DF3-AB8D-05BEBD0E141E}" srcOrd="0" destOrd="1" presId="urn:microsoft.com/office/officeart/2005/8/layout/chevron2"/>
    <dgm:cxn modelId="{B85299EE-798B-4AF2-BA55-4BBCB3E891EA}" type="presOf" srcId="{E09ABADE-CAC6-438F-B8B8-BD0DCC9246B9}" destId="{8C03A725-68B3-4087-804C-F5698489D9DD}" srcOrd="0" destOrd="0" presId="urn:microsoft.com/office/officeart/2005/8/layout/chevron2"/>
    <dgm:cxn modelId="{3FAC4BEF-5381-4CA6-B619-7A82DE012331}" type="presOf" srcId="{425407D7-C906-419A-B2A4-8ADC7765438B}" destId="{63E0CEAA-D734-4DF3-AB8D-05BEBD0E141E}" srcOrd="0" destOrd="0" presId="urn:microsoft.com/office/officeart/2005/8/layout/chevron2"/>
    <dgm:cxn modelId="{87B404F8-623D-4C91-BDF4-B707A4599A85}" srcId="{0B4E713C-F83E-4AC3-97A4-F55559FC6D07}" destId="{2A8F5B94-15C1-4896-BD46-66AED5960B8A}" srcOrd="0" destOrd="0" parTransId="{0E9AE30F-E215-4413-A737-7D53915B9921}" sibTransId="{7F61D330-F11C-46D2-A4FA-C7500D91F535}"/>
    <dgm:cxn modelId="{F55217FB-ABC5-44BA-A780-AEBE79DE030D}" srcId="{E09ABADE-CAC6-438F-B8B8-BD0DCC9246B9}" destId="{3CC8BFE0-26C1-40B8-8807-73536559F10F}" srcOrd="1" destOrd="0" parTransId="{83FAD261-E911-4BF6-BFD4-4A421E8AE9DD}" sibTransId="{A9091197-A2A1-4306-82A8-7DD8FCC0CFBD}"/>
    <dgm:cxn modelId="{7A5C8CFC-4BB4-4501-847E-19DF25A585D0}" srcId="{05620525-D9CF-48D8-8821-A0084A595AF8}" destId="{FF894200-CE6D-4F78-A208-018D45AB87F3}" srcOrd="1" destOrd="0" parTransId="{9B3FCC8B-49EB-404E-B4DA-CB7270DC5796}" sibTransId="{A1546AE5-5CCA-4951-806A-1B9462B5064E}"/>
    <dgm:cxn modelId="{19FDDAD1-B2BE-4D96-83C7-A7341BAEA07A}" type="presParOf" srcId="{8C03A725-68B3-4087-804C-F5698489D9DD}" destId="{F7756AEB-EE44-4E80-B2C5-3067F2FE2F4D}" srcOrd="0" destOrd="0" presId="urn:microsoft.com/office/officeart/2005/8/layout/chevron2"/>
    <dgm:cxn modelId="{001F5469-A10C-4AB5-B698-6242788A9FA2}" type="presParOf" srcId="{F7756AEB-EE44-4E80-B2C5-3067F2FE2F4D}" destId="{C5F1D5A9-E373-4E41-9B67-5E9352CA1C00}" srcOrd="0" destOrd="0" presId="urn:microsoft.com/office/officeart/2005/8/layout/chevron2"/>
    <dgm:cxn modelId="{D1BDB560-9530-4ECC-A6A6-44DF43E24A95}" type="presParOf" srcId="{F7756AEB-EE44-4E80-B2C5-3067F2FE2F4D}" destId="{9C80CC5F-0DF5-489C-8784-B9403EE48EF2}" srcOrd="1" destOrd="0" presId="urn:microsoft.com/office/officeart/2005/8/layout/chevron2"/>
    <dgm:cxn modelId="{5E644B9D-74CA-415E-99B8-FF1675622234}" type="presParOf" srcId="{8C03A725-68B3-4087-804C-F5698489D9DD}" destId="{BDAC671D-19B1-4354-A967-DBE063E6CEFF}" srcOrd="1" destOrd="0" presId="urn:microsoft.com/office/officeart/2005/8/layout/chevron2"/>
    <dgm:cxn modelId="{AAD67FA7-15D1-4AB5-A4EB-448330C871CB}" type="presParOf" srcId="{8C03A725-68B3-4087-804C-F5698489D9DD}" destId="{B36C9CD6-617D-4870-994C-6EE515E278BA}" srcOrd="2" destOrd="0" presId="urn:microsoft.com/office/officeart/2005/8/layout/chevron2"/>
    <dgm:cxn modelId="{50329547-E64B-4667-87A2-EE4522599CF0}" type="presParOf" srcId="{B36C9CD6-617D-4870-994C-6EE515E278BA}" destId="{35E55ECD-4697-4E90-983D-5B0225302BBC}" srcOrd="0" destOrd="0" presId="urn:microsoft.com/office/officeart/2005/8/layout/chevron2"/>
    <dgm:cxn modelId="{750BA507-A7F5-4FE9-959E-E2BC995D8DA9}" type="presParOf" srcId="{B36C9CD6-617D-4870-994C-6EE515E278BA}" destId="{63E0CEAA-D734-4DF3-AB8D-05BEBD0E141E}" srcOrd="1" destOrd="0" presId="urn:microsoft.com/office/officeart/2005/8/layout/chevron2"/>
    <dgm:cxn modelId="{21A5F73A-FF2C-41ED-8293-8CEEAD23EEC2}" type="presParOf" srcId="{8C03A725-68B3-4087-804C-F5698489D9DD}" destId="{23EC553D-2224-4758-A596-A3D2B9B8B67F}" srcOrd="3" destOrd="0" presId="urn:microsoft.com/office/officeart/2005/8/layout/chevron2"/>
    <dgm:cxn modelId="{AE6F9DB2-FD89-4342-A47D-3C9DE8F7BECA}" type="presParOf" srcId="{8C03A725-68B3-4087-804C-F5698489D9DD}" destId="{5D1D1946-0707-4991-8EE5-F374DC8983B0}" srcOrd="4" destOrd="0" presId="urn:microsoft.com/office/officeart/2005/8/layout/chevron2"/>
    <dgm:cxn modelId="{92D1BD14-07B1-490A-A33A-C9B860565309}" type="presParOf" srcId="{5D1D1946-0707-4991-8EE5-F374DC8983B0}" destId="{DD2845B3-3037-4A58-AB17-2315F4FE6FA4}" srcOrd="0" destOrd="0" presId="urn:microsoft.com/office/officeart/2005/8/layout/chevron2"/>
    <dgm:cxn modelId="{399FC160-5F04-4565-82BE-F6E82AC625CB}" type="presParOf" srcId="{5D1D1946-0707-4991-8EE5-F374DC8983B0}" destId="{B31AA690-377B-4078-8345-25E70967F606}"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6E2CC-7DA2-4552-B016-077F4D80878F}">
      <dsp:nvSpPr>
        <dsp:cNvPr id="0" name=""/>
        <dsp:cNvSpPr/>
      </dsp:nvSpPr>
      <dsp:spPr>
        <a:xfrm>
          <a:off x="0" y="1459"/>
          <a:ext cx="5196809" cy="97829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Cambria" panose="02040503050406030204" pitchFamily="18" charset="0"/>
              <a:ea typeface="Cambria" panose="02040503050406030204" pitchFamily="18" charset="0"/>
            </a:rPr>
            <a:t>A growing number of adults pursuing opportunities to reskill or upskill, according to some data, by double digits</a:t>
          </a:r>
        </a:p>
      </dsp:txBody>
      <dsp:txXfrm>
        <a:off x="47756" y="49215"/>
        <a:ext cx="5101297" cy="882778"/>
      </dsp:txXfrm>
    </dsp:sp>
    <dsp:sp modelId="{D2E4B42B-E184-4E83-BD4D-864B105FDD28}">
      <dsp:nvSpPr>
        <dsp:cNvPr id="0" name=""/>
        <dsp:cNvSpPr/>
      </dsp:nvSpPr>
      <dsp:spPr>
        <a:xfrm>
          <a:off x="0" y="992645"/>
          <a:ext cx="5196809" cy="97829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Cambria" panose="02040503050406030204" pitchFamily="18" charset="0"/>
              <a:ea typeface="Cambria" panose="02040503050406030204" pitchFamily="18" charset="0"/>
            </a:rPr>
            <a:t>In 2022-23, about</a:t>
          </a:r>
          <a:r>
            <a:rPr lang="en-US" sz="1600" b="1" kern="1200" dirty="0">
              <a:solidFill>
                <a:schemeClr val="tx1"/>
              </a:solidFill>
              <a:latin typeface="Cambria" panose="02040503050406030204" pitchFamily="18" charset="0"/>
              <a:ea typeface="Cambria" panose="02040503050406030204" pitchFamily="18" charset="0"/>
            </a:rPr>
            <a:t> 943,000 </a:t>
          </a:r>
          <a:r>
            <a:rPr lang="en-US" sz="1600" kern="1200" dirty="0">
              <a:solidFill>
                <a:schemeClr val="tx1"/>
              </a:solidFill>
              <a:latin typeface="Cambria" panose="02040503050406030204" pitchFamily="18" charset="0"/>
              <a:ea typeface="Cambria" panose="02040503050406030204" pitchFamily="18" charset="0"/>
            </a:rPr>
            <a:t>of those with “some college” re-enrolled -  an increase of</a:t>
          </a:r>
          <a:r>
            <a:rPr lang="en-US" sz="1600" b="1" kern="1200" dirty="0">
              <a:solidFill>
                <a:schemeClr val="tx1"/>
              </a:solidFill>
              <a:latin typeface="Cambria" panose="02040503050406030204" pitchFamily="18" charset="0"/>
              <a:ea typeface="Cambria" panose="02040503050406030204" pitchFamily="18" charset="0"/>
            </a:rPr>
            <a:t> 78,300 (8%) </a:t>
          </a:r>
          <a:r>
            <a:rPr lang="en-US" sz="1600" kern="1200" dirty="0">
              <a:solidFill>
                <a:schemeClr val="tx1"/>
              </a:solidFill>
              <a:latin typeface="Cambria" panose="02040503050406030204" pitchFamily="18" charset="0"/>
              <a:ea typeface="Cambria" panose="02040503050406030204" pitchFamily="18" charset="0"/>
            </a:rPr>
            <a:t>from the previous year. (National Student Clearinghouse)</a:t>
          </a:r>
        </a:p>
      </dsp:txBody>
      <dsp:txXfrm>
        <a:off x="47756" y="1040401"/>
        <a:ext cx="5101297" cy="882778"/>
      </dsp:txXfrm>
    </dsp:sp>
    <dsp:sp modelId="{D8BF4099-6766-4C4F-ADC5-8D2C22238450}">
      <dsp:nvSpPr>
        <dsp:cNvPr id="0" name=""/>
        <dsp:cNvSpPr/>
      </dsp:nvSpPr>
      <dsp:spPr>
        <a:xfrm>
          <a:off x="0" y="1983830"/>
          <a:ext cx="5196809" cy="97829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Cambria" panose="02040503050406030204" pitchFamily="18" charset="0"/>
              <a:ea typeface="Cambria" panose="02040503050406030204" pitchFamily="18" charset="0"/>
            </a:rPr>
            <a:t>These learners lead the transfer student population at </a:t>
          </a:r>
          <a:r>
            <a:rPr lang="en-US" sz="1600" b="1" kern="1200" dirty="0">
              <a:solidFill>
                <a:schemeClr val="tx1"/>
              </a:solidFill>
              <a:latin typeface="Cambria" panose="02040503050406030204" pitchFamily="18" charset="0"/>
              <a:ea typeface="Cambria" panose="02040503050406030204" pitchFamily="18" charset="0"/>
            </a:rPr>
            <a:t>52%. </a:t>
          </a:r>
          <a:r>
            <a:rPr lang="en-US" sz="1600" kern="1200" dirty="0">
              <a:solidFill>
                <a:schemeClr val="tx1"/>
              </a:solidFill>
              <a:latin typeface="Cambria" panose="02040503050406030204" pitchFamily="18" charset="0"/>
              <a:ea typeface="Cambria" panose="02040503050406030204" pitchFamily="18" charset="0"/>
            </a:rPr>
            <a:t>(National Student Clearinghouse)</a:t>
          </a:r>
        </a:p>
      </dsp:txBody>
      <dsp:txXfrm>
        <a:off x="47756" y="2031586"/>
        <a:ext cx="5101297" cy="882778"/>
      </dsp:txXfrm>
    </dsp:sp>
    <dsp:sp modelId="{3A698238-ACF0-4809-871B-AE22A51A27C4}">
      <dsp:nvSpPr>
        <dsp:cNvPr id="0" name=""/>
        <dsp:cNvSpPr/>
      </dsp:nvSpPr>
      <dsp:spPr>
        <a:xfrm>
          <a:off x="0" y="2975016"/>
          <a:ext cx="5196809" cy="97829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kern="1200" dirty="0">
              <a:solidFill>
                <a:schemeClr val="tx1"/>
              </a:solidFill>
              <a:latin typeface="Cambria" panose="02040503050406030204" pitchFamily="18" charset="0"/>
              <a:ea typeface="Cambria" panose="02040503050406030204" pitchFamily="18" charset="0"/>
            </a:rPr>
            <a:t>Cost, flexibility, and relevance are big motivators- of U.S. adults had considered returning to school to </a:t>
          </a:r>
          <a:r>
            <a:rPr lang="en-US" sz="1600" b="1" kern="1200" dirty="0">
              <a:solidFill>
                <a:schemeClr val="tx1"/>
              </a:solidFill>
              <a:latin typeface="Cambria" panose="02040503050406030204" pitchFamily="18" charset="0"/>
              <a:ea typeface="Cambria" panose="02040503050406030204" pitchFamily="18" charset="0"/>
            </a:rPr>
            <a:t>60% </a:t>
          </a:r>
          <a:r>
            <a:rPr lang="en-US" sz="1600" b="0" kern="1200" dirty="0">
              <a:solidFill>
                <a:schemeClr val="tx1"/>
              </a:solidFill>
              <a:latin typeface="Cambria" panose="02040503050406030204" pitchFamily="18" charset="0"/>
              <a:ea typeface="Cambria" panose="02040503050406030204" pitchFamily="18" charset="0"/>
            </a:rPr>
            <a:t> complete or start credentials, with finance being the largest concern (Business Wire</a:t>
          </a:r>
          <a:r>
            <a:rPr lang="en-US" sz="1300" b="0" kern="1200" dirty="0">
              <a:solidFill>
                <a:schemeClr val="tx1"/>
              </a:solidFill>
              <a:latin typeface="Cambria" panose="02040503050406030204" pitchFamily="18" charset="0"/>
              <a:ea typeface="Cambria" panose="02040503050406030204" pitchFamily="18" charset="0"/>
            </a:rPr>
            <a:t>)</a:t>
          </a:r>
        </a:p>
      </dsp:txBody>
      <dsp:txXfrm>
        <a:off x="47756" y="3022772"/>
        <a:ext cx="5101297" cy="882778"/>
      </dsp:txXfrm>
    </dsp:sp>
    <dsp:sp modelId="{E3B87036-6157-424F-BB34-3236FA371CCC}">
      <dsp:nvSpPr>
        <dsp:cNvPr id="0" name=""/>
        <dsp:cNvSpPr/>
      </dsp:nvSpPr>
      <dsp:spPr>
        <a:xfrm>
          <a:off x="0" y="3966201"/>
          <a:ext cx="5196809" cy="97829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Cambria" panose="02040503050406030204" pitchFamily="18" charset="0"/>
              <a:ea typeface="Cambria" panose="02040503050406030204" pitchFamily="18" charset="0"/>
            </a:rPr>
            <a:t>Among adult learners, nearly</a:t>
          </a:r>
          <a:r>
            <a:rPr lang="en-US" sz="1600" b="1" kern="1200" dirty="0">
              <a:solidFill>
                <a:schemeClr val="tx1"/>
              </a:solidFill>
              <a:latin typeface="Cambria" panose="02040503050406030204" pitchFamily="18" charset="0"/>
              <a:ea typeface="Cambria" panose="02040503050406030204" pitchFamily="18" charset="0"/>
            </a:rPr>
            <a:t> 90% </a:t>
          </a:r>
          <a:r>
            <a:rPr lang="en-US" sz="1600" kern="1200" dirty="0">
              <a:solidFill>
                <a:schemeClr val="tx1"/>
              </a:solidFill>
              <a:latin typeface="Cambria" panose="02040503050406030204" pitchFamily="18" charset="0"/>
              <a:ea typeface="Cambria" panose="02040503050406030204" pitchFamily="18" charset="0"/>
            </a:rPr>
            <a:t>prefer hybrid or online-only courses, reflecting the need for flexibility (reupeducation.com) </a:t>
          </a:r>
          <a:r>
            <a:rPr lang="en-US" sz="1600" b="1" kern="1200" dirty="0">
              <a:solidFill>
                <a:schemeClr val="tx1"/>
              </a:solidFill>
              <a:latin typeface="Cambria" panose="02040503050406030204" pitchFamily="18" charset="0"/>
              <a:ea typeface="Cambria" panose="02040503050406030204" pitchFamily="18" charset="0"/>
            </a:rPr>
            <a:t>Retain COVID-era programming</a:t>
          </a:r>
          <a:r>
            <a:rPr lang="en-US" sz="1600" kern="1200" dirty="0">
              <a:solidFill>
                <a:schemeClr val="tx1"/>
              </a:solidFill>
              <a:latin typeface="Cambria" panose="02040503050406030204" pitchFamily="18" charset="0"/>
              <a:ea typeface="Cambria" panose="02040503050406030204" pitchFamily="18" charset="0"/>
            </a:rPr>
            <a:t>.</a:t>
          </a:r>
        </a:p>
      </dsp:txBody>
      <dsp:txXfrm>
        <a:off x="47756" y="4013957"/>
        <a:ext cx="5101297" cy="8827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2A1E3-5743-4A46-9C04-14A419F55689}">
      <dsp:nvSpPr>
        <dsp:cNvPr id="0" name=""/>
        <dsp:cNvSpPr/>
      </dsp:nvSpPr>
      <dsp:spPr>
        <a:xfrm>
          <a:off x="0" y="0"/>
          <a:ext cx="4254500" cy="19340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Cambria" panose="02040503050406030204" pitchFamily="18" charset="0"/>
              <a:ea typeface="Cambria" panose="02040503050406030204" pitchFamily="18" charset="0"/>
            </a:rPr>
            <a:t>According to the Coursera “Micro-Credentials Impact Report 2025,” </a:t>
          </a:r>
          <a:r>
            <a:rPr lang="en-US" sz="1600" b="1" kern="1200" dirty="0">
              <a:solidFill>
                <a:schemeClr val="tx1"/>
              </a:solidFill>
              <a:latin typeface="Cambria" panose="02040503050406030204" pitchFamily="18" charset="0"/>
              <a:ea typeface="Cambria" panose="02040503050406030204" pitchFamily="18" charset="0"/>
            </a:rPr>
            <a:t>97% of employers globally are using or exploring skills-based hiring, and 96% agree micro-credentials strengthen a candidate’s application</a:t>
          </a:r>
          <a:r>
            <a:rPr lang="en-US" sz="1600" kern="1200" dirty="0">
              <a:solidFill>
                <a:schemeClr val="tx1"/>
              </a:solidFill>
              <a:latin typeface="Cambria" panose="02040503050406030204" pitchFamily="18" charset="0"/>
              <a:ea typeface="Cambria" panose="02040503050406030204" pitchFamily="18" charset="0"/>
            </a:rPr>
            <a:t>. </a:t>
          </a:r>
          <a:r>
            <a:rPr lang="en-US" sz="1600" kern="1200" dirty="0">
              <a:solidFill>
                <a:schemeClr val="tx1"/>
              </a:solidFill>
              <a:latin typeface="Cambria" panose="02040503050406030204" pitchFamily="18" charset="0"/>
              <a:ea typeface="Cambria" panose="02040503050406030204" pitchFamily="18" charset="0"/>
              <a:hlinkClick xmlns:r="http://schemas.openxmlformats.org/officeDocument/2006/relationships" r:id="rId1">
                <a:extLst>
                  <a:ext uri="{A12FA001-AC4F-418D-AE19-62706E023703}">
                    <ahyp:hlinkClr xmlns:ahyp="http://schemas.microsoft.com/office/drawing/2018/hyperlinkcolor" val="tx"/>
                  </a:ext>
                </a:extLst>
              </a:hlinkClick>
            </a:rPr>
            <a:t>Lumina Foundation+1</a:t>
          </a:r>
          <a:r>
            <a:rPr lang="en-US" sz="1600" kern="1200" dirty="0">
              <a:solidFill>
                <a:schemeClr val="tx1"/>
              </a:solidFill>
              <a:latin typeface="Cambria" panose="02040503050406030204" pitchFamily="18" charset="0"/>
              <a:ea typeface="Cambria" panose="02040503050406030204" pitchFamily="18" charset="0"/>
            </a:rPr>
            <a:t>    </a:t>
          </a:r>
        </a:p>
      </dsp:txBody>
      <dsp:txXfrm>
        <a:off x="94412" y="94412"/>
        <a:ext cx="4065676" cy="1745210"/>
      </dsp:txXfrm>
    </dsp:sp>
    <dsp:sp modelId="{F0031274-BE38-4B54-97C1-442B81E5DCDC}">
      <dsp:nvSpPr>
        <dsp:cNvPr id="0" name=""/>
        <dsp:cNvSpPr/>
      </dsp:nvSpPr>
      <dsp:spPr>
        <a:xfrm>
          <a:off x="0" y="1944679"/>
          <a:ext cx="4254500" cy="13363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kern="1200" dirty="0">
              <a:solidFill>
                <a:schemeClr val="tx1"/>
              </a:solidFill>
              <a:latin typeface="Cambria" panose="02040503050406030204" pitchFamily="18" charset="0"/>
              <a:ea typeface="Cambria" panose="02040503050406030204" pitchFamily="18" charset="0"/>
            </a:rPr>
            <a:t>The same report </a:t>
          </a:r>
          <a:r>
            <a:rPr lang="en-US" sz="1600" b="1" kern="1200" dirty="0">
              <a:solidFill>
                <a:schemeClr val="tx1"/>
              </a:solidFill>
              <a:latin typeface="Cambria" panose="02040503050406030204" pitchFamily="18" charset="0"/>
              <a:ea typeface="Cambria" panose="02040503050406030204" pitchFamily="18" charset="0"/>
            </a:rPr>
            <a:t>says 87% of employers hired at least one candidate with a micro-credential in the past year </a:t>
          </a:r>
          <a:r>
            <a:rPr lang="en-US" sz="1600" kern="1200" dirty="0">
              <a:solidFill>
                <a:schemeClr val="tx1"/>
              </a:solidFill>
              <a:latin typeface="Cambria" panose="02040503050406030204" pitchFamily="18" charset="0"/>
              <a:ea typeface="Cambria" panose="02040503050406030204" pitchFamily="18" charset="0"/>
            </a:rPr>
            <a:t>— demonstrating that these credentials are not just theoretical but actively used in hiring</a:t>
          </a:r>
          <a:r>
            <a:rPr lang="en-US" sz="500" kern="1200" dirty="0"/>
            <a:t>.</a:t>
          </a:r>
        </a:p>
      </dsp:txBody>
      <dsp:txXfrm>
        <a:off x="65236" y="2009915"/>
        <a:ext cx="4124028" cy="1205897"/>
      </dsp:txXfrm>
    </dsp:sp>
    <dsp:sp modelId="{2290D37F-9C77-4ABE-A208-828332B15E0B}">
      <dsp:nvSpPr>
        <dsp:cNvPr id="0" name=""/>
        <dsp:cNvSpPr/>
      </dsp:nvSpPr>
      <dsp:spPr>
        <a:xfrm>
          <a:off x="0" y="3290191"/>
          <a:ext cx="4254500" cy="10102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Cambria" panose="02040503050406030204" pitchFamily="18" charset="0"/>
              <a:ea typeface="Cambria" panose="02040503050406030204" pitchFamily="18" charset="0"/>
            </a:rPr>
            <a:t> A Deloitte report that</a:t>
          </a:r>
          <a:r>
            <a:rPr lang="en-US" sz="1600" b="1" kern="1200" dirty="0">
              <a:solidFill>
                <a:schemeClr val="tx1"/>
              </a:solidFill>
              <a:latin typeface="Cambria" panose="02040503050406030204" pitchFamily="18" charset="0"/>
              <a:ea typeface="Cambria" panose="02040503050406030204" pitchFamily="18" charset="0"/>
            </a:rPr>
            <a:t> 90% </a:t>
          </a:r>
          <a:r>
            <a:rPr lang="en-US" sz="1600" kern="1200" dirty="0">
              <a:solidFill>
                <a:schemeClr val="tx1"/>
              </a:solidFill>
              <a:latin typeface="Cambria" panose="02040503050406030204" pitchFamily="18" charset="0"/>
              <a:ea typeface="Cambria" panose="02040503050406030204" pitchFamily="18" charset="0"/>
            </a:rPr>
            <a:t>employers have better outcomes when they hire for skills, leading to a tripling in earn while you learn pathways.</a:t>
          </a:r>
        </a:p>
      </dsp:txBody>
      <dsp:txXfrm>
        <a:off x="49315" y="3339506"/>
        <a:ext cx="4155870" cy="911598"/>
      </dsp:txXfrm>
    </dsp:sp>
    <dsp:sp modelId="{2253BD63-080F-4345-97B1-288AE9E5350C}">
      <dsp:nvSpPr>
        <dsp:cNvPr id="0" name=""/>
        <dsp:cNvSpPr/>
      </dsp:nvSpPr>
      <dsp:spPr>
        <a:xfrm>
          <a:off x="0" y="4311065"/>
          <a:ext cx="4254500" cy="13363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Cambria" panose="02040503050406030204" pitchFamily="18" charset="0"/>
              <a:ea typeface="Cambria" panose="02040503050406030204" pitchFamily="18" charset="0"/>
            </a:rPr>
            <a:t>Alternative pathways dramatically increase </a:t>
          </a:r>
          <a:r>
            <a:rPr lang="en-US" sz="1600" b="1" kern="1200" dirty="0">
              <a:solidFill>
                <a:schemeClr val="tx1"/>
              </a:solidFill>
              <a:latin typeface="Cambria" panose="02040503050406030204" pitchFamily="18" charset="0"/>
              <a:ea typeface="Cambria" panose="02040503050406030204" pitchFamily="18" charset="0"/>
            </a:rPr>
            <a:t>employment mobility and wage acceleration</a:t>
          </a:r>
          <a:r>
            <a:rPr lang="en-US" sz="1600" kern="1200" dirty="0">
              <a:solidFill>
                <a:schemeClr val="tx1"/>
              </a:solidFill>
              <a:latin typeface="Cambria" panose="02040503050406030204" pitchFamily="18" charset="0"/>
              <a:ea typeface="Cambria" panose="02040503050406030204" pitchFamily="18" charset="0"/>
            </a:rPr>
            <a:t> for adult learners.</a:t>
          </a:r>
        </a:p>
      </dsp:txBody>
      <dsp:txXfrm>
        <a:off x="65236" y="4376301"/>
        <a:ext cx="4124028" cy="12058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09318-CB61-4C2F-AE75-3C4C3B625793}">
      <dsp:nvSpPr>
        <dsp:cNvPr id="0" name=""/>
        <dsp:cNvSpPr/>
      </dsp:nvSpPr>
      <dsp:spPr>
        <a:xfrm>
          <a:off x="0" y="386220"/>
          <a:ext cx="4421371" cy="74002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latin typeface="Cambria" panose="02040503050406030204" pitchFamily="18" charset="0"/>
              <a:ea typeface="Cambria" panose="02040503050406030204" pitchFamily="18" charset="0"/>
            </a:rPr>
            <a:t>The market for higher education alternative credentials is expected to grow by about USD </a:t>
          </a:r>
          <a:r>
            <a:rPr lang="en-US" sz="1100" b="1" kern="1200" dirty="0">
              <a:latin typeface="Cambria" panose="02040503050406030204" pitchFamily="18" charset="0"/>
              <a:ea typeface="Cambria" panose="02040503050406030204" pitchFamily="18" charset="0"/>
            </a:rPr>
            <a:t>1.8 billion from 2025-2029</a:t>
          </a:r>
          <a:r>
            <a:rPr lang="en-US" sz="1100" kern="1200" dirty="0">
              <a:latin typeface="Cambria" panose="02040503050406030204" pitchFamily="18" charset="0"/>
              <a:ea typeface="Cambria" panose="02040503050406030204" pitchFamily="18" charset="0"/>
            </a:rPr>
            <a:t>, -  non-credit training courses </a:t>
          </a:r>
          <a:r>
            <a:rPr lang="en-US" sz="1100" kern="1200" dirty="0" err="1">
              <a:latin typeface="Cambria" panose="02040503050406030204" pitchFamily="18" charset="0"/>
              <a:ea typeface="Cambria" panose="02040503050406030204" pitchFamily="18" charset="0"/>
            </a:rPr>
            <a:t>leadinggrowth</a:t>
          </a:r>
          <a:r>
            <a:rPr lang="en-US" sz="1100" kern="1200" dirty="0">
              <a:latin typeface="Cambria" panose="02040503050406030204" pitchFamily="18" charset="0"/>
              <a:ea typeface="Cambria" panose="02040503050406030204" pitchFamily="18" charset="0"/>
            </a:rPr>
            <a:t>(newsroom.technavio.org)</a:t>
          </a:r>
        </a:p>
      </dsp:txBody>
      <dsp:txXfrm>
        <a:off x="36125" y="422345"/>
        <a:ext cx="4349121" cy="667775"/>
      </dsp:txXfrm>
    </dsp:sp>
    <dsp:sp modelId="{C5929B4E-B825-4B94-A980-7CB6CC1E5C78}">
      <dsp:nvSpPr>
        <dsp:cNvPr id="0" name=""/>
        <dsp:cNvSpPr/>
      </dsp:nvSpPr>
      <dsp:spPr>
        <a:xfrm>
          <a:off x="0" y="1157925"/>
          <a:ext cx="4421371" cy="74002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In the 2021-22 school year, over</a:t>
          </a:r>
          <a:r>
            <a:rPr lang="en-US" sz="1100" b="1" kern="1200"/>
            <a:t> 1 </a:t>
          </a:r>
          <a:r>
            <a:rPr lang="en-US" sz="1100" kern="1200"/>
            <a:t>million certificates (non-degree credentials) were awarded in the U.S., with almost 17,000 credential-issuers and over 600,000 credentials coming from non-academic providers (Education Commission of the States)</a:t>
          </a:r>
        </a:p>
      </dsp:txBody>
      <dsp:txXfrm>
        <a:off x="36125" y="1194050"/>
        <a:ext cx="4349121" cy="667775"/>
      </dsp:txXfrm>
    </dsp:sp>
    <dsp:sp modelId="{835EDE2D-F00E-44B6-B2A4-C2B7879F582D}">
      <dsp:nvSpPr>
        <dsp:cNvPr id="0" name=""/>
        <dsp:cNvSpPr/>
      </dsp:nvSpPr>
      <dsp:spPr>
        <a:xfrm>
          <a:off x="0" y="1929630"/>
          <a:ext cx="4421371" cy="74002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The alternative credentials market is expanding rapidly. Global market size was $</a:t>
          </a:r>
          <a:r>
            <a:rPr lang="en-US" sz="1100" b="1" kern="1200"/>
            <a:t>18.83 billion in 2024 and is projected to reach $69.9 billion by 2032</a:t>
          </a:r>
          <a:r>
            <a:rPr lang="en-US" sz="1100" kern="1200"/>
            <a:t> (Fortune Business Insights)</a:t>
          </a:r>
        </a:p>
      </dsp:txBody>
      <dsp:txXfrm>
        <a:off x="36125" y="1965755"/>
        <a:ext cx="4349121" cy="667775"/>
      </dsp:txXfrm>
    </dsp:sp>
    <dsp:sp modelId="{E3FA8E9B-AEC4-451C-91A8-CC257C02F18C}">
      <dsp:nvSpPr>
        <dsp:cNvPr id="0" name=""/>
        <dsp:cNvSpPr/>
      </dsp:nvSpPr>
      <dsp:spPr>
        <a:xfrm>
          <a:off x="0" y="2701335"/>
          <a:ext cx="4421371" cy="74002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a:t>Community colleges alone awarded 1.45 million credentials in 2022‑23</a:t>
          </a:r>
          <a:r>
            <a:rPr lang="en-US" sz="1100" kern="1200"/>
            <a:t>, up 21% from 1.19 million in 2012‑13. (AACC)</a:t>
          </a:r>
        </a:p>
      </dsp:txBody>
      <dsp:txXfrm>
        <a:off x="36125" y="2737460"/>
        <a:ext cx="4349121" cy="667775"/>
      </dsp:txXfrm>
    </dsp:sp>
    <dsp:sp modelId="{8EBBC724-D237-4EFD-9D1C-09135DF7C549}">
      <dsp:nvSpPr>
        <dsp:cNvPr id="0" name=""/>
        <dsp:cNvSpPr/>
      </dsp:nvSpPr>
      <dsp:spPr>
        <a:xfrm>
          <a:off x="0" y="3473040"/>
          <a:ext cx="4421371" cy="74002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Colleges are identifying high-demand roles: medical assistants, nursing assistants, heavy/tractor‑trailer drivers, etc., and matching credential pathways. Kentucky's report noted growing credential production in healthcare, computer science, and trades, including weld</a:t>
          </a:r>
        </a:p>
      </dsp:txBody>
      <dsp:txXfrm>
        <a:off x="36125" y="3509165"/>
        <a:ext cx="4349121" cy="667775"/>
      </dsp:txXfrm>
    </dsp:sp>
    <dsp:sp modelId="{7560CAD0-452A-4734-AD95-D279644929CA}">
      <dsp:nvSpPr>
        <dsp:cNvPr id="0" name=""/>
        <dsp:cNvSpPr/>
      </dsp:nvSpPr>
      <dsp:spPr>
        <a:xfrm>
          <a:off x="0" y="4244745"/>
          <a:ext cx="4421371" cy="74002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Streamlined degree programs are also growing. OCP drafted and advocated for the passage of VETeach, a streamlined degree plan signed into law in 2025 to help veterans to efficiently launch a career in teaching/A-2722 permitted military medical training for credit towards becoming an LPN </a:t>
          </a:r>
        </a:p>
      </dsp:txBody>
      <dsp:txXfrm>
        <a:off x="36125" y="4280870"/>
        <a:ext cx="4349121" cy="6677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5A9D7-625A-4C0E-AA92-B30CF3947793}">
      <dsp:nvSpPr>
        <dsp:cNvPr id="0" name=""/>
        <dsp:cNvSpPr/>
      </dsp:nvSpPr>
      <dsp:spPr>
        <a:xfrm>
          <a:off x="803547" y="446"/>
          <a:ext cx="2939293" cy="176357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Military experience directly aligns with logistics, operations, safety, and mission execution.</a:t>
          </a:r>
        </a:p>
      </dsp:txBody>
      <dsp:txXfrm>
        <a:off x="855200" y="52099"/>
        <a:ext cx="2835987" cy="1660270"/>
      </dsp:txXfrm>
    </dsp:sp>
    <dsp:sp modelId="{91E7F5D1-0B5C-4DE3-87BD-A266C3679FA3}">
      <dsp:nvSpPr>
        <dsp:cNvPr id="0" name=""/>
        <dsp:cNvSpPr/>
      </dsp:nvSpPr>
      <dsp:spPr>
        <a:xfrm>
          <a:off x="4001499" y="517762"/>
          <a:ext cx="623130" cy="72894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001499" y="663551"/>
        <a:ext cx="436191" cy="437366"/>
      </dsp:txXfrm>
    </dsp:sp>
    <dsp:sp modelId="{02AD2AA3-E2E8-46F6-B014-F6DDFD01439F}">
      <dsp:nvSpPr>
        <dsp:cNvPr id="0" name=""/>
        <dsp:cNvSpPr/>
      </dsp:nvSpPr>
      <dsp:spPr>
        <a:xfrm>
          <a:off x="4918558" y="446"/>
          <a:ext cx="2939293" cy="176357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The increase to access and understanding of alternative pathways opens the door to positions that reduce time and money</a:t>
          </a:r>
        </a:p>
      </dsp:txBody>
      <dsp:txXfrm>
        <a:off x="4970211" y="52099"/>
        <a:ext cx="2835987" cy="1660270"/>
      </dsp:txXfrm>
    </dsp:sp>
    <dsp:sp modelId="{F46B8D3E-9CA6-47A8-96DE-1A79B1DD03C5}">
      <dsp:nvSpPr>
        <dsp:cNvPr id="0" name=""/>
        <dsp:cNvSpPr/>
      </dsp:nvSpPr>
      <dsp:spPr>
        <a:xfrm rot="5400000">
          <a:off x="6076640" y="1969773"/>
          <a:ext cx="623130" cy="72894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6169523" y="2022680"/>
        <a:ext cx="437366" cy="436191"/>
      </dsp:txXfrm>
    </dsp:sp>
    <dsp:sp modelId="{573F0300-F053-413E-BB4D-FA3A96C99A90}">
      <dsp:nvSpPr>
        <dsp:cNvPr id="0" name=""/>
        <dsp:cNvSpPr/>
      </dsp:nvSpPr>
      <dsp:spPr>
        <a:xfrm>
          <a:off x="4918558" y="2939740"/>
          <a:ext cx="2939293" cy="176357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Veterans bring experience in transport, maintenance, planning, and leadership, but lack accessible pathways to convert those skills into trucking ownership or management roles.</a:t>
          </a:r>
        </a:p>
      </dsp:txBody>
      <dsp:txXfrm>
        <a:off x="4970211" y="2991393"/>
        <a:ext cx="2835987" cy="1660270"/>
      </dsp:txXfrm>
    </dsp:sp>
    <dsp:sp modelId="{80F95D10-B80E-4DD3-88DF-3F6ACF39244F}">
      <dsp:nvSpPr>
        <dsp:cNvPr id="0" name=""/>
        <dsp:cNvSpPr/>
      </dsp:nvSpPr>
      <dsp:spPr>
        <a:xfrm rot="10800000">
          <a:off x="4036770" y="3457055"/>
          <a:ext cx="623130" cy="72894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4223709" y="3602844"/>
        <a:ext cx="436191" cy="437366"/>
      </dsp:txXfrm>
    </dsp:sp>
    <dsp:sp modelId="{6C689C91-D934-4E81-8DC2-63FF71AB5F81}">
      <dsp:nvSpPr>
        <dsp:cNvPr id="0" name=""/>
        <dsp:cNvSpPr/>
      </dsp:nvSpPr>
      <dsp:spPr>
        <a:xfrm>
          <a:off x="803547" y="2939740"/>
          <a:ext cx="2939293" cy="176357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Many transitioning servicemembers cite a desire for entrepreneurship yet lack industry-specific business training.</a:t>
          </a:r>
        </a:p>
      </dsp:txBody>
      <dsp:txXfrm>
        <a:off x="855200" y="2991393"/>
        <a:ext cx="2835987" cy="16602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71AE7-5398-4013-B3B8-CE695648D5E8}">
      <dsp:nvSpPr>
        <dsp:cNvPr id="0" name=""/>
        <dsp:cNvSpPr/>
      </dsp:nvSpPr>
      <dsp:spPr>
        <a:xfrm>
          <a:off x="0" y="0"/>
          <a:ext cx="5111749" cy="98253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AC07DA-DC58-4BA4-9528-C3B839DE3F23}">
      <dsp:nvSpPr>
        <dsp:cNvPr id="0" name=""/>
        <dsp:cNvSpPr/>
      </dsp:nvSpPr>
      <dsp:spPr>
        <a:xfrm>
          <a:off x="297218" y="225684"/>
          <a:ext cx="540396" cy="5403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7FAF30-4C7E-4230-B697-69F54D1593FF}">
      <dsp:nvSpPr>
        <dsp:cNvPr id="0" name=""/>
        <dsp:cNvSpPr/>
      </dsp:nvSpPr>
      <dsp:spPr>
        <a:xfrm>
          <a:off x="1134833" y="4612"/>
          <a:ext cx="3976916" cy="98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985" tIns="103985" rIns="103985" bIns="103985" numCol="1" spcCol="1270" anchor="ctr" anchorCtr="0">
          <a:noAutofit/>
        </a:bodyPr>
        <a:lstStyle/>
        <a:p>
          <a:pPr marL="0" lvl="0" indent="0" algn="l" defTabSz="800100">
            <a:lnSpc>
              <a:spcPct val="90000"/>
            </a:lnSpc>
            <a:spcBef>
              <a:spcPct val="0"/>
            </a:spcBef>
            <a:spcAft>
              <a:spcPct val="35000"/>
            </a:spcAft>
            <a:buNone/>
          </a:pPr>
          <a:r>
            <a:rPr lang="en-US" sz="1800" b="1" kern="1200" dirty="0"/>
            <a:t>The Trucking Business Academy fills a critical national gap in workforce and veteran economic mobility.</a:t>
          </a:r>
          <a:endParaRPr lang="en-US" sz="1800" kern="1200" dirty="0"/>
        </a:p>
      </dsp:txBody>
      <dsp:txXfrm>
        <a:off x="1134833" y="4612"/>
        <a:ext cx="3976916" cy="982539"/>
      </dsp:txXfrm>
    </dsp:sp>
    <dsp:sp modelId="{3AC00E65-FBD9-494A-BF6E-9064796CABAB}">
      <dsp:nvSpPr>
        <dsp:cNvPr id="0" name=""/>
        <dsp:cNvSpPr/>
      </dsp:nvSpPr>
      <dsp:spPr>
        <a:xfrm>
          <a:off x="0" y="1232787"/>
          <a:ext cx="5111749" cy="98253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F99E22-3762-4E10-A64F-6437733E9361}">
      <dsp:nvSpPr>
        <dsp:cNvPr id="0" name=""/>
        <dsp:cNvSpPr/>
      </dsp:nvSpPr>
      <dsp:spPr>
        <a:xfrm>
          <a:off x="297218" y="1453858"/>
          <a:ext cx="540396" cy="5403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0E4E78-8A8B-4AB3-B0E0-0CDD2ACA2606}">
      <dsp:nvSpPr>
        <dsp:cNvPr id="0" name=""/>
        <dsp:cNvSpPr/>
      </dsp:nvSpPr>
      <dsp:spPr>
        <a:xfrm>
          <a:off x="1134833" y="1232787"/>
          <a:ext cx="3976916" cy="98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985" tIns="103985" rIns="103985" bIns="103985" numCol="1" spcCol="1270" anchor="ctr" anchorCtr="0">
          <a:noAutofit/>
        </a:bodyPr>
        <a:lstStyle/>
        <a:p>
          <a:pPr marL="0" lvl="0" indent="0" algn="l" defTabSz="800100">
            <a:lnSpc>
              <a:spcPct val="90000"/>
            </a:lnSpc>
            <a:spcBef>
              <a:spcPct val="0"/>
            </a:spcBef>
            <a:spcAft>
              <a:spcPct val="35000"/>
            </a:spcAft>
            <a:buNone/>
          </a:pPr>
          <a:r>
            <a:rPr lang="en-US" sz="1800" kern="1200"/>
            <a:t>A </a:t>
          </a:r>
          <a:r>
            <a:rPr lang="en-US" sz="1800" b="1" kern="1200"/>
            <a:t>coordinated, evidence-informed model</a:t>
          </a:r>
          <a:r>
            <a:rPr lang="en-US" sz="1800" kern="1200"/>
            <a:t> built with higher ed, VSOs, and industry.</a:t>
          </a:r>
        </a:p>
      </dsp:txBody>
      <dsp:txXfrm>
        <a:off x="1134833" y="1232787"/>
        <a:ext cx="3976916" cy="982539"/>
      </dsp:txXfrm>
    </dsp:sp>
    <dsp:sp modelId="{CC37D663-C5F9-424F-A597-581AF2E684BB}">
      <dsp:nvSpPr>
        <dsp:cNvPr id="0" name=""/>
        <dsp:cNvSpPr/>
      </dsp:nvSpPr>
      <dsp:spPr>
        <a:xfrm>
          <a:off x="0" y="2460962"/>
          <a:ext cx="5111749" cy="98253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176693-F797-433D-BC99-E8678575F11C}">
      <dsp:nvSpPr>
        <dsp:cNvPr id="0" name=""/>
        <dsp:cNvSpPr/>
      </dsp:nvSpPr>
      <dsp:spPr>
        <a:xfrm>
          <a:off x="297218" y="2682033"/>
          <a:ext cx="540396" cy="5403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4B734F-CBE9-4C8E-A166-4027979F33A7}">
      <dsp:nvSpPr>
        <dsp:cNvPr id="0" name=""/>
        <dsp:cNvSpPr/>
      </dsp:nvSpPr>
      <dsp:spPr>
        <a:xfrm>
          <a:off x="1134833" y="2460962"/>
          <a:ext cx="3976916" cy="98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985" tIns="103985" rIns="103985" bIns="103985" numCol="1" spcCol="1270" anchor="ctr" anchorCtr="0">
          <a:noAutofit/>
        </a:bodyPr>
        <a:lstStyle/>
        <a:p>
          <a:pPr marL="0" lvl="0" indent="0" algn="l" defTabSz="800100">
            <a:lnSpc>
              <a:spcPct val="90000"/>
            </a:lnSpc>
            <a:spcBef>
              <a:spcPct val="0"/>
            </a:spcBef>
            <a:spcAft>
              <a:spcPct val="35000"/>
            </a:spcAft>
            <a:buNone/>
          </a:pPr>
          <a:r>
            <a:rPr lang="en-US" sz="1800" kern="1200"/>
            <a:t>Supports </a:t>
          </a:r>
          <a:r>
            <a:rPr lang="en-US" sz="1800" b="1" kern="1200"/>
            <a:t>career launch, advancement, and business ownership</a:t>
          </a:r>
          <a:r>
            <a:rPr lang="en-US" sz="1800" kern="1200"/>
            <a:t>—not just entry-level training.</a:t>
          </a:r>
        </a:p>
      </dsp:txBody>
      <dsp:txXfrm>
        <a:off x="1134833" y="2460962"/>
        <a:ext cx="3976916" cy="982539"/>
      </dsp:txXfrm>
    </dsp:sp>
    <dsp:sp modelId="{4911B998-A276-4AF2-A668-C5141478A5D4}">
      <dsp:nvSpPr>
        <dsp:cNvPr id="0" name=""/>
        <dsp:cNvSpPr/>
      </dsp:nvSpPr>
      <dsp:spPr>
        <a:xfrm>
          <a:off x="0" y="3689136"/>
          <a:ext cx="5111749" cy="98253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9E7A2B-A226-459D-8854-982CD0776295}">
      <dsp:nvSpPr>
        <dsp:cNvPr id="0" name=""/>
        <dsp:cNvSpPr/>
      </dsp:nvSpPr>
      <dsp:spPr>
        <a:xfrm>
          <a:off x="297218" y="3910208"/>
          <a:ext cx="540396" cy="5403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E9C3F2-FEAD-4C1E-9667-97252D387278}">
      <dsp:nvSpPr>
        <dsp:cNvPr id="0" name=""/>
        <dsp:cNvSpPr/>
      </dsp:nvSpPr>
      <dsp:spPr>
        <a:xfrm>
          <a:off x="1134833" y="3689136"/>
          <a:ext cx="3976916" cy="98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985" tIns="103985" rIns="103985" bIns="103985" numCol="1" spcCol="1270" anchor="ctr" anchorCtr="0">
          <a:noAutofit/>
        </a:bodyPr>
        <a:lstStyle/>
        <a:p>
          <a:pPr marL="0" lvl="0" indent="0" algn="l" defTabSz="800100">
            <a:lnSpc>
              <a:spcPct val="90000"/>
            </a:lnSpc>
            <a:spcBef>
              <a:spcPct val="0"/>
            </a:spcBef>
            <a:spcAft>
              <a:spcPct val="35000"/>
            </a:spcAft>
            <a:buNone/>
          </a:pPr>
          <a:r>
            <a:rPr lang="en-US" sz="1800" kern="1200" dirty="0"/>
            <a:t>Creates clear, credential-aligned pathways for veterans, spouses, and transitioning servicemembers.</a:t>
          </a:r>
        </a:p>
      </dsp:txBody>
      <dsp:txXfrm>
        <a:off x="1134833" y="3689136"/>
        <a:ext cx="3976916" cy="982539"/>
      </dsp:txXfrm>
    </dsp:sp>
    <dsp:sp modelId="{DB761727-B5F6-4C9E-ABB2-1985D9809BDF}">
      <dsp:nvSpPr>
        <dsp:cNvPr id="0" name=""/>
        <dsp:cNvSpPr/>
      </dsp:nvSpPr>
      <dsp:spPr>
        <a:xfrm>
          <a:off x="0" y="4917311"/>
          <a:ext cx="5111749" cy="98253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AF2100-8A9C-4C22-ADD1-4502F954FD5E}">
      <dsp:nvSpPr>
        <dsp:cNvPr id="0" name=""/>
        <dsp:cNvSpPr/>
      </dsp:nvSpPr>
      <dsp:spPr>
        <a:xfrm>
          <a:off x="297218" y="5138382"/>
          <a:ext cx="540396" cy="54039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FE41B5-31CE-49A4-A05F-CCE794DDDF30}">
      <dsp:nvSpPr>
        <dsp:cNvPr id="0" name=""/>
        <dsp:cNvSpPr/>
      </dsp:nvSpPr>
      <dsp:spPr>
        <a:xfrm>
          <a:off x="1134833" y="4917311"/>
          <a:ext cx="3976916" cy="98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985" tIns="103985" rIns="103985" bIns="103985" numCol="1" spcCol="1270" anchor="ctr" anchorCtr="0">
          <a:noAutofit/>
        </a:bodyPr>
        <a:lstStyle/>
        <a:p>
          <a:pPr marL="0" lvl="0" indent="0" algn="l" defTabSz="800100">
            <a:lnSpc>
              <a:spcPct val="90000"/>
            </a:lnSpc>
            <a:spcBef>
              <a:spcPct val="0"/>
            </a:spcBef>
            <a:spcAft>
              <a:spcPct val="35000"/>
            </a:spcAft>
            <a:buNone/>
          </a:pPr>
          <a:r>
            <a:rPr lang="en-US" sz="1800" kern="1200"/>
            <a:t>Meets industry demand for </a:t>
          </a:r>
          <a:r>
            <a:rPr lang="en-US" sz="1800" b="1" kern="1200"/>
            <a:t>more capable small fleet owners</a:t>
          </a:r>
          <a:r>
            <a:rPr lang="en-US" sz="1800" kern="1200"/>
            <a:t> and strengthens the national supply chain.</a:t>
          </a:r>
        </a:p>
      </dsp:txBody>
      <dsp:txXfrm>
        <a:off x="1134833" y="4917311"/>
        <a:ext cx="3976916" cy="9825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0641E-FC30-4D40-A95B-7F94AC69233B}">
      <dsp:nvSpPr>
        <dsp:cNvPr id="0" name=""/>
        <dsp:cNvSpPr/>
      </dsp:nvSpPr>
      <dsp:spPr>
        <a:xfrm>
          <a:off x="0" y="10873"/>
          <a:ext cx="2305565" cy="1080000"/>
        </a:xfrm>
        <a:prstGeom prst="rightArrow">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B1C78-7C46-4E97-9570-106AECBB2C95}">
      <dsp:nvSpPr>
        <dsp:cNvPr id="0" name=""/>
        <dsp:cNvSpPr/>
      </dsp:nvSpPr>
      <dsp:spPr>
        <a:xfrm>
          <a:off x="0" y="0"/>
          <a:ext cx="5482856" cy="966747"/>
        </a:xfrm>
        <a:prstGeom prst="roundRect">
          <a:avLst>
            <a:gd name="adj" fmla="val 10000"/>
          </a:avLst>
        </a:prstGeom>
        <a:solidFill>
          <a:schemeClr val="tx1">
            <a:lumMod val="50000"/>
            <a:lumOff val="5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2C1FC3-BD3E-421D-9DC7-9C8C6EE4976C}">
      <dsp:nvSpPr>
        <dsp:cNvPr id="0" name=""/>
        <dsp:cNvSpPr/>
      </dsp:nvSpPr>
      <dsp:spPr>
        <a:xfrm>
          <a:off x="166869" y="128899"/>
          <a:ext cx="1555224" cy="708948"/>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7DBBB3-F3E6-4970-8BF1-BC5A1FA61431}">
      <dsp:nvSpPr>
        <dsp:cNvPr id="0" name=""/>
        <dsp:cNvSpPr/>
      </dsp:nvSpPr>
      <dsp:spPr>
        <a:xfrm rot="10800000">
          <a:off x="166869" y="966747"/>
          <a:ext cx="1555224" cy="1181580"/>
        </a:xfrm>
        <a:prstGeom prst="round2SameRect">
          <a:avLst>
            <a:gd name="adj1" fmla="val 10500"/>
            <a:gd name="adj2" fmla="val 0"/>
          </a:avLst>
        </a:prstGeom>
        <a:solidFill>
          <a:schemeClr val="accent6">
            <a:lumMod val="20000"/>
            <a:lumOff val="8000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b="0" kern="1200" baseline="0" dirty="0">
              <a:solidFill>
                <a:srgbClr val="C00000"/>
              </a:solidFill>
            </a:rPr>
            <a:t>Inadequate</a:t>
          </a:r>
        </a:p>
        <a:p>
          <a:pPr marL="0" lvl="0" indent="0" algn="ctr" defTabSz="800100">
            <a:lnSpc>
              <a:spcPct val="90000"/>
            </a:lnSpc>
            <a:spcBef>
              <a:spcPct val="0"/>
            </a:spcBef>
            <a:spcAft>
              <a:spcPct val="35000"/>
            </a:spcAft>
            <a:buNone/>
          </a:pPr>
          <a:r>
            <a:rPr lang="en-US" sz="1800" b="0" kern="1200" baseline="0" dirty="0">
              <a:solidFill>
                <a:srgbClr val="C00000"/>
              </a:solidFill>
            </a:rPr>
            <a:t>Capital/</a:t>
          </a:r>
        </a:p>
        <a:p>
          <a:pPr marL="0" lvl="0" indent="0" algn="ctr" defTabSz="800100">
            <a:lnSpc>
              <a:spcPct val="90000"/>
            </a:lnSpc>
            <a:spcBef>
              <a:spcPct val="0"/>
            </a:spcBef>
            <a:spcAft>
              <a:spcPct val="35000"/>
            </a:spcAft>
            <a:buNone/>
          </a:pPr>
          <a:r>
            <a:rPr lang="en-US" sz="1800" b="0" kern="1200" baseline="0" dirty="0">
              <a:solidFill>
                <a:srgbClr val="C00000"/>
              </a:solidFill>
            </a:rPr>
            <a:t>Resilience</a:t>
          </a:r>
        </a:p>
      </dsp:txBody>
      <dsp:txXfrm rot="10800000">
        <a:off x="203207" y="966747"/>
        <a:ext cx="1482548" cy="1145242"/>
      </dsp:txXfrm>
    </dsp:sp>
    <dsp:sp modelId="{DE2F7AD9-7F98-466F-B1B5-4E5ABE6DCED2}">
      <dsp:nvSpPr>
        <dsp:cNvPr id="0" name=""/>
        <dsp:cNvSpPr/>
      </dsp:nvSpPr>
      <dsp:spPr>
        <a:xfrm>
          <a:off x="1877617" y="128899"/>
          <a:ext cx="1555224" cy="708948"/>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D219FF-8E30-4672-8B49-40DC972028DD}">
      <dsp:nvSpPr>
        <dsp:cNvPr id="0" name=""/>
        <dsp:cNvSpPr/>
      </dsp:nvSpPr>
      <dsp:spPr>
        <a:xfrm rot="10800000">
          <a:off x="1877617" y="966747"/>
          <a:ext cx="1555224" cy="1181580"/>
        </a:xfrm>
        <a:prstGeom prst="round2SameRect">
          <a:avLst>
            <a:gd name="adj1" fmla="val 10500"/>
            <a:gd name="adj2" fmla="val 0"/>
          </a:avLst>
        </a:prstGeom>
        <a:solidFill>
          <a:schemeClr val="accent6">
            <a:lumMod val="20000"/>
            <a:lumOff val="8000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baseline="0" dirty="0">
              <a:solidFill>
                <a:srgbClr val="C00000"/>
              </a:solidFill>
            </a:rPr>
            <a:t>Regulatory</a:t>
          </a:r>
        </a:p>
        <a:p>
          <a:pPr marL="0" lvl="0" indent="0" algn="ctr" defTabSz="800100">
            <a:lnSpc>
              <a:spcPct val="90000"/>
            </a:lnSpc>
            <a:spcBef>
              <a:spcPct val="0"/>
            </a:spcBef>
            <a:spcAft>
              <a:spcPct val="35000"/>
            </a:spcAft>
            <a:buNone/>
          </a:pPr>
          <a:r>
            <a:rPr lang="en-US" sz="1800" kern="1200" baseline="0" dirty="0">
              <a:solidFill>
                <a:srgbClr val="C00000"/>
              </a:solidFill>
            </a:rPr>
            <a:t>Violations</a:t>
          </a:r>
        </a:p>
      </dsp:txBody>
      <dsp:txXfrm rot="10800000">
        <a:off x="1913955" y="966747"/>
        <a:ext cx="1482548" cy="1145242"/>
      </dsp:txXfrm>
    </dsp:sp>
    <dsp:sp modelId="{C96D83C3-8CAF-465B-BB70-B001EB313074}">
      <dsp:nvSpPr>
        <dsp:cNvPr id="0" name=""/>
        <dsp:cNvSpPr/>
      </dsp:nvSpPr>
      <dsp:spPr>
        <a:xfrm>
          <a:off x="3674562" y="128899"/>
          <a:ext cx="1555224" cy="708948"/>
        </a:xfrm>
        <a:prstGeom prst="roundRect">
          <a:avLst>
            <a:gd name="adj" fmla="val 1000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B03815-34AC-48C6-99F3-2743565AE29A}">
      <dsp:nvSpPr>
        <dsp:cNvPr id="0" name=""/>
        <dsp:cNvSpPr/>
      </dsp:nvSpPr>
      <dsp:spPr>
        <a:xfrm rot="10800000">
          <a:off x="3588364" y="966747"/>
          <a:ext cx="1727621" cy="1181580"/>
        </a:xfrm>
        <a:prstGeom prst="round2SameRect">
          <a:avLst>
            <a:gd name="adj1" fmla="val 10500"/>
            <a:gd name="adj2" fmla="val 0"/>
          </a:avLst>
        </a:prstGeom>
        <a:solidFill>
          <a:schemeClr val="accent6">
            <a:lumMod val="20000"/>
            <a:lumOff val="8000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baseline="0" dirty="0">
              <a:solidFill>
                <a:srgbClr val="C00000"/>
              </a:solidFill>
            </a:rPr>
            <a:t>Deficient</a:t>
          </a:r>
        </a:p>
        <a:p>
          <a:pPr marL="0" lvl="0" indent="0" algn="ctr" defTabSz="800100">
            <a:lnSpc>
              <a:spcPct val="90000"/>
            </a:lnSpc>
            <a:spcBef>
              <a:spcPct val="0"/>
            </a:spcBef>
            <a:spcAft>
              <a:spcPct val="35000"/>
            </a:spcAft>
            <a:buNone/>
          </a:pPr>
          <a:r>
            <a:rPr lang="en-US" sz="1800" kern="1200" baseline="0" dirty="0">
              <a:solidFill>
                <a:srgbClr val="C00000"/>
              </a:solidFill>
            </a:rPr>
            <a:t>Maintenance</a:t>
          </a:r>
        </a:p>
        <a:p>
          <a:pPr marL="0" lvl="0" indent="0" algn="ctr" defTabSz="800100">
            <a:lnSpc>
              <a:spcPct val="90000"/>
            </a:lnSpc>
            <a:spcBef>
              <a:spcPct val="0"/>
            </a:spcBef>
            <a:spcAft>
              <a:spcPct val="35000"/>
            </a:spcAft>
            <a:buNone/>
          </a:pPr>
          <a:endParaRPr lang="en-US" sz="2100" kern="1200" baseline="0" dirty="0"/>
        </a:p>
      </dsp:txBody>
      <dsp:txXfrm rot="10800000">
        <a:off x="3624702" y="966747"/>
        <a:ext cx="1654945" cy="11452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1D5A9-E373-4E41-9B67-5E9352CA1C00}">
      <dsp:nvSpPr>
        <dsp:cNvPr id="0" name=""/>
        <dsp:cNvSpPr/>
      </dsp:nvSpPr>
      <dsp:spPr>
        <a:xfrm rot="5400000">
          <a:off x="-193240" y="147875"/>
          <a:ext cx="1494562" cy="1202819"/>
        </a:xfrm>
        <a:prstGeom prst="chevron">
          <a:avLst/>
        </a:prstGeom>
        <a:solidFill>
          <a:schemeClr val="accent6">
            <a:lumMod val="20000"/>
            <a:lumOff val="8000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n-US" sz="1600" b="1" kern="1200" dirty="0">
            <a:solidFill>
              <a:srgbClr val="C00000"/>
            </a:solidFill>
          </a:endParaRPr>
        </a:p>
        <a:p>
          <a:pPr marL="0" lvl="0" indent="0" algn="ctr" defTabSz="711200">
            <a:lnSpc>
              <a:spcPct val="90000"/>
            </a:lnSpc>
            <a:spcBef>
              <a:spcPct val="0"/>
            </a:spcBef>
            <a:spcAft>
              <a:spcPct val="35000"/>
            </a:spcAft>
            <a:buNone/>
          </a:pPr>
          <a:r>
            <a:rPr lang="en-US" sz="1600" b="1" kern="1200" dirty="0">
              <a:solidFill>
                <a:srgbClr val="C00000"/>
              </a:solidFill>
            </a:rPr>
            <a:t>Business Basics</a:t>
          </a:r>
        </a:p>
      </dsp:txBody>
      <dsp:txXfrm rot="-5400000">
        <a:off x="-47368" y="603414"/>
        <a:ext cx="1202819" cy="291743"/>
      </dsp:txXfrm>
    </dsp:sp>
    <dsp:sp modelId="{9C80CC5F-0DF5-489C-8784-B9403EE48EF2}">
      <dsp:nvSpPr>
        <dsp:cNvPr id="0" name=""/>
        <dsp:cNvSpPr/>
      </dsp:nvSpPr>
      <dsp:spPr>
        <a:xfrm rot="5400000">
          <a:off x="2195302" y="-1114038"/>
          <a:ext cx="971976" cy="3208306"/>
        </a:xfrm>
        <a:prstGeom prst="round2Same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Business Formation</a:t>
          </a:r>
        </a:p>
        <a:p>
          <a:pPr marL="171450" lvl="1" indent="-171450" algn="l" defTabSz="800100">
            <a:lnSpc>
              <a:spcPct val="90000"/>
            </a:lnSpc>
            <a:spcBef>
              <a:spcPct val="0"/>
            </a:spcBef>
            <a:spcAft>
              <a:spcPct val="15000"/>
            </a:spcAft>
            <a:buChar char="•"/>
          </a:pPr>
          <a:r>
            <a:rPr lang="en-US" sz="1800" kern="1200" dirty="0"/>
            <a:t>Drafting a Business Plan</a:t>
          </a:r>
        </a:p>
        <a:p>
          <a:pPr marL="171450" lvl="1" indent="-171450" algn="l" defTabSz="800100">
            <a:lnSpc>
              <a:spcPct val="90000"/>
            </a:lnSpc>
            <a:spcBef>
              <a:spcPct val="0"/>
            </a:spcBef>
            <a:spcAft>
              <a:spcPct val="15000"/>
            </a:spcAft>
            <a:buChar char="•"/>
          </a:pPr>
          <a:r>
            <a:rPr lang="en-US" sz="1800" kern="1200" dirty="0"/>
            <a:t>Balance Sheet, P&amp;L, Budget</a:t>
          </a:r>
        </a:p>
      </dsp:txBody>
      <dsp:txXfrm rot="-5400000">
        <a:off x="1077137" y="51575"/>
        <a:ext cx="3160858" cy="877080"/>
      </dsp:txXfrm>
    </dsp:sp>
    <dsp:sp modelId="{35E55ECD-4697-4E90-983D-5B0225302BBC}">
      <dsp:nvSpPr>
        <dsp:cNvPr id="0" name=""/>
        <dsp:cNvSpPr/>
      </dsp:nvSpPr>
      <dsp:spPr>
        <a:xfrm rot="5400000">
          <a:off x="-176815" y="1432938"/>
          <a:ext cx="1494562" cy="1235669"/>
        </a:xfrm>
        <a:prstGeom prst="chevron">
          <a:avLst/>
        </a:prstGeom>
        <a:solidFill>
          <a:schemeClr val="accent6">
            <a:lumMod val="20000"/>
            <a:lumOff val="8000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endParaRPr lang="en-US" sz="800" b="1" kern="1200" dirty="0">
            <a:solidFill>
              <a:srgbClr val="C00000"/>
            </a:solidFill>
          </a:endParaRPr>
        </a:p>
        <a:p>
          <a:pPr marL="0" lvl="0" indent="0" algn="ctr" defTabSz="355600">
            <a:lnSpc>
              <a:spcPct val="90000"/>
            </a:lnSpc>
            <a:spcBef>
              <a:spcPct val="0"/>
            </a:spcBef>
            <a:spcAft>
              <a:spcPct val="35000"/>
            </a:spcAft>
            <a:buNone/>
          </a:pPr>
          <a:r>
            <a:rPr lang="en-US" sz="1600" b="1" kern="1200" dirty="0">
              <a:solidFill>
                <a:srgbClr val="C00000"/>
              </a:solidFill>
            </a:rPr>
            <a:t>Safety &amp; Compliance</a:t>
          </a:r>
        </a:p>
      </dsp:txBody>
      <dsp:txXfrm rot="-5400000">
        <a:off x="-47368" y="1921327"/>
        <a:ext cx="1235669" cy="258893"/>
      </dsp:txXfrm>
    </dsp:sp>
    <dsp:sp modelId="{63E0CEAA-D734-4DF3-AB8D-05BEBD0E141E}">
      <dsp:nvSpPr>
        <dsp:cNvPr id="0" name=""/>
        <dsp:cNvSpPr/>
      </dsp:nvSpPr>
      <dsp:spPr>
        <a:xfrm rot="5400000">
          <a:off x="2211983" y="185071"/>
          <a:ext cx="971465" cy="3208306"/>
        </a:xfrm>
        <a:prstGeom prst="round2Same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DOT Requirements</a:t>
          </a:r>
        </a:p>
        <a:p>
          <a:pPr marL="171450" lvl="1" indent="-171450" algn="l" defTabSz="800100">
            <a:lnSpc>
              <a:spcPct val="90000"/>
            </a:lnSpc>
            <a:spcBef>
              <a:spcPct val="0"/>
            </a:spcBef>
            <a:spcAft>
              <a:spcPct val="15000"/>
            </a:spcAft>
            <a:buChar char="•"/>
          </a:pPr>
          <a:r>
            <a:rPr lang="en-US" sz="1800" kern="1200" dirty="0"/>
            <a:t>Driver Qualifications</a:t>
          </a:r>
        </a:p>
        <a:p>
          <a:pPr marL="171450" lvl="1" indent="-171450" algn="l" defTabSz="800100">
            <a:lnSpc>
              <a:spcPct val="90000"/>
            </a:lnSpc>
            <a:spcBef>
              <a:spcPct val="0"/>
            </a:spcBef>
            <a:spcAft>
              <a:spcPct val="15000"/>
            </a:spcAft>
            <a:buChar char="•"/>
          </a:pPr>
          <a:r>
            <a:rPr lang="en-US" sz="1800" kern="1200" dirty="0"/>
            <a:t>Duty Status Logs</a:t>
          </a:r>
        </a:p>
      </dsp:txBody>
      <dsp:txXfrm rot="-5400000">
        <a:off x="1093563" y="1350915"/>
        <a:ext cx="3160883" cy="876619"/>
      </dsp:txXfrm>
    </dsp:sp>
    <dsp:sp modelId="{DD2845B3-3037-4A58-AB17-2315F4FE6FA4}">
      <dsp:nvSpPr>
        <dsp:cNvPr id="0" name=""/>
        <dsp:cNvSpPr/>
      </dsp:nvSpPr>
      <dsp:spPr>
        <a:xfrm rot="5400000">
          <a:off x="-179708" y="2735197"/>
          <a:ext cx="1494562" cy="1229884"/>
        </a:xfrm>
        <a:prstGeom prst="chevron">
          <a:avLst/>
        </a:prstGeom>
        <a:solidFill>
          <a:schemeClr val="accent6">
            <a:lumMod val="20000"/>
            <a:lumOff val="8000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n-US" sz="1600" b="1" kern="1200" dirty="0">
            <a:solidFill>
              <a:srgbClr val="C00000"/>
            </a:solidFill>
          </a:endParaRPr>
        </a:p>
        <a:p>
          <a:pPr marL="0" lvl="0" indent="0" algn="ctr" defTabSz="711200">
            <a:lnSpc>
              <a:spcPct val="90000"/>
            </a:lnSpc>
            <a:spcBef>
              <a:spcPct val="0"/>
            </a:spcBef>
            <a:spcAft>
              <a:spcPct val="35000"/>
            </a:spcAft>
            <a:buNone/>
          </a:pPr>
          <a:r>
            <a:rPr lang="en-US" sz="1600" b="1" kern="1200" dirty="0">
              <a:solidFill>
                <a:srgbClr val="C00000"/>
              </a:solidFill>
            </a:rPr>
            <a:t>Insurance, Permits &amp; Tax</a:t>
          </a:r>
        </a:p>
      </dsp:txBody>
      <dsp:txXfrm rot="-5400000">
        <a:off x="-47369" y="3217800"/>
        <a:ext cx="1229884" cy="264678"/>
      </dsp:txXfrm>
    </dsp:sp>
    <dsp:sp modelId="{B31AA690-377B-4078-8345-25E70967F606}">
      <dsp:nvSpPr>
        <dsp:cNvPr id="0" name=""/>
        <dsp:cNvSpPr/>
      </dsp:nvSpPr>
      <dsp:spPr>
        <a:xfrm rot="5400000">
          <a:off x="2209090" y="1484437"/>
          <a:ext cx="971465" cy="3208306"/>
        </a:xfrm>
        <a:prstGeom prst="round2Same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Required/recommended coverage</a:t>
          </a:r>
        </a:p>
        <a:p>
          <a:pPr marL="171450" lvl="1" indent="-171450" algn="l" defTabSz="800100">
            <a:lnSpc>
              <a:spcPct val="90000"/>
            </a:lnSpc>
            <a:spcBef>
              <a:spcPct val="0"/>
            </a:spcBef>
            <a:spcAft>
              <a:spcPct val="15000"/>
            </a:spcAft>
            <a:buChar char="•"/>
          </a:pPr>
          <a:r>
            <a:rPr lang="en-US" sz="1800" kern="1200" dirty="0"/>
            <a:t>Necessary permits</a:t>
          </a:r>
        </a:p>
        <a:p>
          <a:pPr marL="171450" lvl="1" indent="-171450" algn="l" defTabSz="800100">
            <a:lnSpc>
              <a:spcPct val="90000"/>
            </a:lnSpc>
            <a:spcBef>
              <a:spcPct val="0"/>
            </a:spcBef>
            <a:spcAft>
              <a:spcPct val="15000"/>
            </a:spcAft>
            <a:buChar char="•"/>
          </a:pPr>
          <a:r>
            <a:rPr lang="en-US" sz="1800" kern="1200" dirty="0"/>
            <a:t>Tax obligations and timing</a:t>
          </a:r>
        </a:p>
      </dsp:txBody>
      <dsp:txXfrm rot="-5400000">
        <a:off x="1090670" y="2650281"/>
        <a:ext cx="3160883" cy="8766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1D5A9-E373-4E41-9B67-5E9352CA1C00}">
      <dsp:nvSpPr>
        <dsp:cNvPr id="0" name=""/>
        <dsp:cNvSpPr/>
      </dsp:nvSpPr>
      <dsp:spPr>
        <a:xfrm rot="5400000">
          <a:off x="-224184" y="228310"/>
          <a:ext cx="1494562" cy="1046193"/>
        </a:xfrm>
        <a:prstGeom prst="chevron">
          <a:avLst/>
        </a:prstGeom>
        <a:solidFill>
          <a:schemeClr val="accent6">
            <a:lumMod val="20000"/>
            <a:lumOff val="8000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C00000"/>
              </a:solidFill>
            </a:rPr>
            <a:t>Marketing</a:t>
          </a:r>
        </a:p>
      </dsp:txBody>
      <dsp:txXfrm rot="-5400000">
        <a:off x="1" y="527223"/>
        <a:ext cx="1046193" cy="448369"/>
      </dsp:txXfrm>
    </dsp:sp>
    <dsp:sp modelId="{9C80CC5F-0DF5-489C-8784-B9403EE48EF2}">
      <dsp:nvSpPr>
        <dsp:cNvPr id="0" name=""/>
        <dsp:cNvSpPr/>
      </dsp:nvSpPr>
      <dsp:spPr>
        <a:xfrm rot="5400000">
          <a:off x="2164614" y="-1114294"/>
          <a:ext cx="971465" cy="3208306"/>
        </a:xfrm>
        <a:prstGeom prst="round2Same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Finding your niche</a:t>
          </a:r>
        </a:p>
        <a:p>
          <a:pPr marL="171450" lvl="1" indent="-171450" algn="l" defTabSz="800100">
            <a:lnSpc>
              <a:spcPct val="90000"/>
            </a:lnSpc>
            <a:spcBef>
              <a:spcPct val="0"/>
            </a:spcBef>
            <a:spcAft>
              <a:spcPct val="15000"/>
            </a:spcAft>
            <a:buChar char="•"/>
          </a:pPr>
          <a:r>
            <a:rPr lang="en-US" sz="1800" kern="1200" dirty="0"/>
            <a:t>Market research</a:t>
          </a:r>
        </a:p>
        <a:p>
          <a:pPr marL="171450" lvl="1" indent="-171450" algn="l" defTabSz="800100">
            <a:lnSpc>
              <a:spcPct val="90000"/>
            </a:lnSpc>
            <a:spcBef>
              <a:spcPct val="0"/>
            </a:spcBef>
            <a:spcAft>
              <a:spcPct val="15000"/>
            </a:spcAft>
            <a:buChar char="•"/>
          </a:pPr>
          <a:r>
            <a:rPr lang="en-US" sz="1800" kern="1200" dirty="0"/>
            <a:t>Multi-channel planning </a:t>
          </a:r>
        </a:p>
      </dsp:txBody>
      <dsp:txXfrm rot="-5400000">
        <a:off x="1046194" y="51549"/>
        <a:ext cx="3160883" cy="876619"/>
      </dsp:txXfrm>
    </dsp:sp>
    <dsp:sp modelId="{35E55ECD-4697-4E90-983D-5B0225302BBC}">
      <dsp:nvSpPr>
        <dsp:cNvPr id="0" name=""/>
        <dsp:cNvSpPr/>
      </dsp:nvSpPr>
      <dsp:spPr>
        <a:xfrm rot="5400000">
          <a:off x="-224184" y="1527676"/>
          <a:ext cx="1494562" cy="1046193"/>
        </a:xfrm>
        <a:prstGeom prst="chevron">
          <a:avLst/>
        </a:prstGeom>
        <a:solidFill>
          <a:schemeClr val="accent6">
            <a:lumMod val="20000"/>
            <a:lumOff val="8000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C00000"/>
              </a:solidFill>
            </a:rPr>
            <a:t>Technology</a:t>
          </a:r>
        </a:p>
      </dsp:txBody>
      <dsp:txXfrm rot="-5400000">
        <a:off x="1" y="1826589"/>
        <a:ext cx="1046193" cy="448369"/>
      </dsp:txXfrm>
    </dsp:sp>
    <dsp:sp modelId="{63E0CEAA-D734-4DF3-AB8D-05BEBD0E141E}">
      <dsp:nvSpPr>
        <dsp:cNvPr id="0" name=""/>
        <dsp:cNvSpPr/>
      </dsp:nvSpPr>
      <dsp:spPr>
        <a:xfrm rot="5400000">
          <a:off x="2164614" y="166497"/>
          <a:ext cx="971465" cy="3208306"/>
        </a:xfrm>
        <a:prstGeom prst="round2Same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Safety technology</a:t>
          </a:r>
        </a:p>
        <a:p>
          <a:pPr marL="171450" lvl="1" indent="-171450" algn="l" defTabSz="800100">
            <a:lnSpc>
              <a:spcPct val="90000"/>
            </a:lnSpc>
            <a:spcBef>
              <a:spcPct val="0"/>
            </a:spcBef>
            <a:spcAft>
              <a:spcPct val="15000"/>
            </a:spcAft>
            <a:buChar char="•"/>
          </a:pPr>
          <a:r>
            <a:rPr lang="en-US" sz="1800" kern="1200" dirty="0"/>
            <a:t>Business management software</a:t>
          </a:r>
        </a:p>
        <a:p>
          <a:pPr marL="171450" lvl="1" indent="-171450" algn="l" defTabSz="800100">
            <a:lnSpc>
              <a:spcPct val="90000"/>
            </a:lnSpc>
            <a:spcBef>
              <a:spcPct val="0"/>
            </a:spcBef>
            <a:spcAft>
              <a:spcPct val="15000"/>
            </a:spcAft>
            <a:buChar char="•"/>
          </a:pPr>
          <a:r>
            <a:rPr lang="en-US" sz="1800" kern="1200" dirty="0"/>
            <a:t>Future technology</a:t>
          </a:r>
        </a:p>
      </dsp:txBody>
      <dsp:txXfrm rot="-5400000">
        <a:off x="1046194" y="1332341"/>
        <a:ext cx="3160883" cy="876619"/>
      </dsp:txXfrm>
    </dsp:sp>
    <dsp:sp modelId="{DD2845B3-3037-4A58-AB17-2315F4FE6FA4}">
      <dsp:nvSpPr>
        <dsp:cNvPr id="0" name=""/>
        <dsp:cNvSpPr/>
      </dsp:nvSpPr>
      <dsp:spPr>
        <a:xfrm rot="5400000">
          <a:off x="-224184" y="2827042"/>
          <a:ext cx="1494562" cy="1046193"/>
        </a:xfrm>
        <a:prstGeom prst="chevron">
          <a:avLst/>
        </a:prstGeom>
        <a:solidFill>
          <a:schemeClr val="accent6">
            <a:lumMod val="20000"/>
            <a:lumOff val="8000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C00000"/>
              </a:solidFill>
            </a:rPr>
            <a:t>Health &amp; Wellness</a:t>
          </a:r>
        </a:p>
      </dsp:txBody>
      <dsp:txXfrm rot="-5400000">
        <a:off x="1" y="3125955"/>
        <a:ext cx="1046193" cy="448369"/>
      </dsp:txXfrm>
    </dsp:sp>
    <dsp:sp modelId="{B31AA690-377B-4078-8345-25E70967F606}">
      <dsp:nvSpPr>
        <dsp:cNvPr id="0" name=""/>
        <dsp:cNvSpPr/>
      </dsp:nvSpPr>
      <dsp:spPr>
        <a:xfrm rot="5400000">
          <a:off x="2164614" y="1484437"/>
          <a:ext cx="971465" cy="3208306"/>
        </a:xfrm>
        <a:prstGeom prst="round2Same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Common physical and mental risk factors</a:t>
          </a:r>
        </a:p>
        <a:p>
          <a:pPr marL="171450" lvl="1" indent="-171450" algn="l" defTabSz="800100">
            <a:lnSpc>
              <a:spcPct val="90000"/>
            </a:lnSpc>
            <a:spcBef>
              <a:spcPct val="0"/>
            </a:spcBef>
            <a:spcAft>
              <a:spcPct val="15000"/>
            </a:spcAft>
            <a:buChar char="•"/>
          </a:pPr>
          <a:r>
            <a:rPr lang="en-US" sz="1800" kern="1200" dirty="0"/>
            <a:t>Planning for a healthy life on the road</a:t>
          </a:r>
        </a:p>
      </dsp:txBody>
      <dsp:txXfrm rot="-5400000">
        <a:off x="1046194" y="2650281"/>
        <a:ext cx="3160883" cy="8766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DFAC60-6030-41AD-9568-663C40FB2345}" type="datetimeFigureOut">
              <a:rPr lang="en-US" smtClean="0"/>
              <a:t>12/11/2025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71E507-F4B3-4CB6-94A7-BE15F39EF34F}" type="slidenum">
              <a:rPr lang="en-US" smtClean="0"/>
              <a:t>‹#›</a:t>
            </a:fld>
            <a:endParaRPr lang="en-US"/>
          </a:p>
        </p:txBody>
      </p:sp>
    </p:spTree>
    <p:extLst>
      <p:ext uri="{BB962C8B-B14F-4D97-AF65-F5344CB8AC3E}">
        <p14:creationId xmlns:p14="http://schemas.microsoft.com/office/powerpoint/2010/main" val="969851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71E507-F4B3-4CB6-94A7-BE15F39EF34F}" type="slidenum">
              <a:rPr lang="en-US" smtClean="0"/>
              <a:t>5</a:t>
            </a:fld>
            <a:endParaRPr lang="en-US"/>
          </a:p>
        </p:txBody>
      </p:sp>
    </p:spTree>
    <p:extLst>
      <p:ext uri="{BB962C8B-B14F-4D97-AF65-F5344CB8AC3E}">
        <p14:creationId xmlns:p14="http://schemas.microsoft.com/office/powerpoint/2010/main" val="1864442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A6CEC-2CBC-B933-C060-F1C1DC568F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9C1729-ECBD-59C4-EDD3-C28762BB03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2294F5-65CF-736B-11A7-AD04878C790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620209C-CFCC-20EB-6A25-52F3267FB523}"/>
              </a:ext>
            </a:extLst>
          </p:cNvPr>
          <p:cNvSpPr>
            <a:spLocks noGrp="1"/>
          </p:cNvSpPr>
          <p:nvPr>
            <p:ph type="sldNum"/>
          </p:nvPr>
        </p:nvSpPr>
        <p:spPr/>
        <p:txBody>
          <a:bodyPr/>
          <a:lstStyle/>
          <a:p>
            <a:pPr>
              <a:defRPr/>
            </a:pPr>
            <a:fld id="{3D930B68-D8AF-44CA-8106-8B65DC037647}" type="slidenum">
              <a:rPr lang="de-DE" smtClean="0"/>
              <a:pPr>
                <a:defRPr/>
              </a:pPr>
              <a:t>6</a:t>
            </a:fld>
            <a:endParaRPr lang="de-DE"/>
          </a:p>
        </p:txBody>
      </p:sp>
    </p:spTree>
    <p:extLst>
      <p:ext uri="{BB962C8B-B14F-4D97-AF65-F5344CB8AC3E}">
        <p14:creationId xmlns:p14="http://schemas.microsoft.com/office/powerpoint/2010/main" val="4090533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54C15-417A-0D76-5B58-167B481C6E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A82DBC-9B15-F048-559B-92429A773A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3D1896-8326-3597-B495-5A987D55174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C49E490-BAA7-E420-0469-AF7F758108FC}"/>
              </a:ext>
            </a:extLst>
          </p:cNvPr>
          <p:cNvSpPr>
            <a:spLocks noGrp="1"/>
          </p:cNvSpPr>
          <p:nvPr>
            <p:ph type="sldNum"/>
          </p:nvPr>
        </p:nvSpPr>
        <p:spPr/>
        <p:txBody>
          <a:bodyPr/>
          <a:lstStyle/>
          <a:p>
            <a:pPr>
              <a:defRPr/>
            </a:pPr>
            <a:fld id="{3D930B68-D8AF-44CA-8106-8B65DC037647}" type="slidenum">
              <a:rPr lang="de-DE" smtClean="0"/>
              <a:pPr>
                <a:defRPr/>
              </a:pPr>
              <a:t>7</a:t>
            </a:fld>
            <a:endParaRPr lang="de-DE"/>
          </a:p>
        </p:txBody>
      </p:sp>
    </p:spTree>
    <p:extLst>
      <p:ext uri="{BB962C8B-B14F-4D97-AF65-F5344CB8AC3E}">
        <p14:creationId xmlns:p14="http://schemas.microsoft.com/office/powerpoint/2010/main" val="1960780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71E507-F4B3-4CB6-94A7-BE15F39EF34F}" type="slidenum">
              <a:rPr lang="en-US" smtClean="0"/>
              <a:t>10</a:t>
            </a:fld>
            <a:endParaRPr lang="en-US"/>
          </a:p>
        </p:txBody>
      </p:sp>
    </p:spTree>
    <p:extLst>
      <p:ext uri="{BB962C8B-B14F-4D97-AF65-F5344CB8AC3E}">
        <p14:creationId xmlns:p14="http://schemas.microsoft.com/office/powerpoint/2010/main" val="2981787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71E507-F4B3-4CB6-94A7-BE15F39EF34F}" type="slidenum">
              <a:rPr lang="en-US" smtClean="0"/>
              <a:t>16</a:t>
            </a:fld>
            <a:endParaRPr lang="en-US"/>
          </a:p>
        </p:txBody>
      </p:sp>
    </p:spTree>
    <p:extLst>
      <p:ext uri="{BB962C8B-B14F-4D97-AF65-F5344CB8AC3E}">
        <p14:creationId xmlns:p14="http://schemas.microsoft.com/office/powerpoint/2010/main" val="3539988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71E507-F4B3-4CB6-94A7-BE15F39EF34F}" type="slidenum">
              <a:rPr lang="en-US" smtClean="0"/>
              <a:t>17</a:t>
            </a:fld>
            <a:endParaRPr lang="en-US"/>
          </a:p>
        </p:txBody>
      </p:sp>
    </p:spTree>
    <p:extLst>
      <p:ext uri="{BB962C8B-B14F-4D97-AF65-F5344CB8AC3E}">
        <p14:creationId xmlns:p14="http://schemas.microsoft.com/office/powerpoint/2010/main" val="3967743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a:lstStyle/>
          <a:p>
            <a:r>
              <a:rPr lang="de-DE"/>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de-DE"/>
              <a:t>Click to edit Master subtitle style</a:t>
            </a:r>
          </a:p>
        </p:txBody>
      </p:sp>
      <p:sp>
        <p:nvSpPr>
          <p:cNvPr id="5" name="Rectangle 6"/>
          <p:cNvSpPr>
            <a:spLocks noGrp="1" noChangeArrowheads="1"/>
          </p:cNvSpPr>
          <p:nvPr>
            <p:ph type="sldNum" sz="quarter" idx="11"/>
          </p:nvPr>
        </p:nvSpPr>
        <p:spPr>
          <a:xfrm>
            <a:off x="4354803" y="6371711"/>
            <a:ext cx="449262" cy="409575"/>
          </a:xfrm>
          <a:prstGeom prst="rect">
            <a:avLst/>
          </a:prstGeom>
          <a:ln/>
        </p:spPr>
        <p:txBody>
          <a:bodyPr/>
          <a:lstStyle>
            <a:lvl1pPr>
              <a:defRPr/>
            </a:lvl1pPr>
          </a:lstStyle>
          <a:p>
            <a:fld id="{1890FF16-AB93-4ADF-AA0C-8D39594A703C}" type="slidenum">
              <a:rPr lang="de-DE" smtClean="0"/>
              <a:pPr/>
              <a:t>‹#›</a:t>
            </a:fld>
            <a:endParaRPr lang="de-DE"/>
          </a:p>
        </p:txBody>
      </p:sp>
      <p:sp>
        <p:nvSpPr>
          <p:cNvPr id="6" name="Rectangle 5">
            <a:extLst>
              <a:ext uri="{FF2B5EF4-FFF2-40B4-BE49-F238E27FC236}">
                <a16:creationId xmlns:a16="http://schemas.microsoft.com/office/drawing/2014/main" id="{26A2A426-D6B4-42BD-86A5-D8F1C962D09E}"/>
              </a:ext>
            </a:extLst>
          </p:cNvPr>
          <p:cNvSpPr>
            <a:spLocks noGrp="1" noChangeArrowheads="1"/>
          </p:cNvSpPr>
          <p:nvPr>
            <p:ph type="ftr" sz="quarter" idx="10"/>
          </p:nvPr>
        </p:nvSpPr>
        <p:spPr>
          <a:xfrm>
            <a:off x="155646" y="6338022"/>
            <a:ext cx="3867714" cy="409575"/>
          </a:xfrm>
          <a:ln/>
        </p:spPr>
        <p:txBody>
          <a:bodyPr/>
          <a:lstStyle>
            <a:lvl1pPr>
              <a:defRPr/>
            </a:lvl1pPr>
          </a:lstStyle>
          <a:p>
            <a:r>
              <a:rPr lang="en-US"/>
              <a:t>All Rights Reserved, Copyright 2025, Dixon Center for Military and Veterans Services</a:t>
            </a:r>
            <a:endParaRPr lang="de-DE"/>
          </a:p>
        </p:txBody>
      </p:sp>
    </p:spTree>
    <p:extLst>
      <p:ext uri="{BB962C8B-B14F-4D97-AF65-F5344CB8AC3E}">
        <p14:creationId xmlns:p14="http://schemas.microsoft.com/office/powerpoint/2010/main" val="3793594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a:prstGeom prst="rect">
            <a:avLst/>
          </a:prstGeom>
        </p:spPr>
        <p:txBody>
          <a:bodyPr anchor="b"/>
          <a:lstStyle>
            <a:lvl1pPr algn="l">
              <a:defRPr sz="1500" b="1"/>
            </a:lvl1pPr>
          </a:lstStyle>
          <a:p>
            <a:r>
              <a:rPr lang="de-DE"/>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40"/>
            <a:ext cx="5486400" cy="8048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Click to edit Master text styles</a:t>
            </a:r>
          </a:p>
        </p:txBody>
      </p:sp>
      <p:sp>
        <p:nvSpPr>
          <p:cNvPr id="6" name="Rectangle 6"/>
          <p:cNvSpPr>
            <a:spLocks noGrp="1" noChangeArrowheads="1"/>
          </p:cNvSpPr>
          <p:nvPr>
            <p:ph type="sldNum" sz="quarter" idx="11"/>
          </p:nvPr>
        </p:nvSpPr>
        <p:spPr>
          <a:xfrm>
            <a:off x="4354803" y="6371711"/>
            <a:ext cx="449262" cy="409575"/>
          </a:xfrm>
          <a:prstGeom prst="rect">
            <a:avLst/>
          </a:prstGeom>
          <a:ln/>
        </p:spPr>
        <p:txBody>
          <a:bodyPr/>
          <a:lstStyle>
            <a:lvl1pPr>
              <a:defRPr/>
            </a:lvl1pPr>
          </a:lstStyle>
          <a:p>
            <a:fld id="{BBE67071-22F0-4B7A-8D78-17144109D8A7}" type="slidenum">
              <a:rPr lang="de-DE" smtClean="0"/>
              <a:pPr/>
              <a:t>‹#›</a:t>
            </a:fld>
            <a:endParaRPr lang="de-DE"/>
          </a:p>
        </p:txBody>
      </p:sp>
      <p:sp>
        <p:nvSpPr>
          <p:cNvPr id="7" name="Rectangle 5">
            <a:extLst>
              <a:ext uri="{FF2B5EF4-FFF2-40B4-BE49-F238E27FC236}">
                <a16:creationId xmlns:a16="http://schemas.microsoft.com/office/drawing/2014/main" id="{4DC36349-4D5B-4407-B506-120788F540CF}"/>
              </a:ext>
            </a:extLst>
          </p:cNvPr>
          <p:cNvSpPr>
            <a:spLocks noGrp="1" noChangeArrowheads="1"/>
          </p:cNvSpPr>
          <p:nvPr>
            <p:ph type="ftr" sz="quarter" idx="10"/>
          </p:nvPr>
        </p:nvSpPr>
        <p:spPr>
          <a:xfrm>
            <a:off x="155646" y="6338022"/>
            <a:ext cx="3867714" cy="409575"/>
          </a:xfrm>
          <a:ln/>
        </p:spPr>
        <p:txBody>
          <a:bodyPr/>
          <a:lstStyle>
            <a:lvl1pPr>
              <a:defRPr/>
            </a:lvl1pPr>
          </a:lstStyle>
          <a:p>
            <a:r>
              <a:rPr lang="en-US"/>
              <a:t>All Rights Reserved, Copyright 2025, Dixon Center for Military and Veterans Services</a:t>
            </a:r>
            <a:endParaRPr lang="de-DE"/>
          </a:p>
        </p:txBody>
      </p:sp>
    </p:spTree>
    <p:extLst>
      <p:ext uri="{BB962C8B-B14F-4D97-AF65-F5344CB8AC3E}">
        <p14:creationId xmlns:p14="http://schemas.microsoft.com/office/powerpoint/2010/main" val="592980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1301" y="207262"/>
            <a:ext cx="8661400" cy="546100"/>
          </a:xfrm>
          <a:prstGeom prst="rect">
            <a:avLst/>
          </a:prstGeom>
        </p:spPr>
        <p:txBody>
          <a:bodyPr/>
          <a:lstStyle/>
          <a:p>
            <a:r>
              <a:rPr lang="de-DE"/>
              <a:t>Click to edit Master title style</a:t>
            </a:r>
          </a:p>
        </p:txBody>
      </p:sp>
      <p:sp>
        <p:nvSpPr>
          <p:cNvPr id="3" name="Vertical Text Placeholder 2"/>
          <p:cNvSpPr>
            <a:spLocks noGrp="1"/>
          </p:cNvSpPr>
          <p:nvPr>
            <p:ph type="body" orient="vert" idx="1"/>
          </p:nvPr>
        </p:nvSpPr>
        <p:spPr>
          <a:xfrm>
            <a:off x="241301" y="1003303"/>
            <a:ext cx="8661400" cy="4703763"/>
          </a:xfrm>
          <a:prstGeom prst="rect">
            <a:avLst/>
          </a:prstGeom>
        </p:spPr>
        <p:txBody>
          <a:bodyPr vert="eaVert"/>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p>
        </p:txBody>
      </p:sp>
      <p:sp>
        <p:nvSpPr>
          <p:cNvPr id="5" name="Rectangle 6"/>
          <p:cNvSpPr>
            <a:spLocks noGrp="1" noChangeArrowheads="1"/>
          </p:cNvSpPr>
          <p:nvPr>
            <p:ph type="sldNum" sz="quarter" idx="11"/>
          </p:nvPr>
        </p:nvSpPr>
        <p:spPr>
          <a:xfrm>
            <a:off x="4354803" y="6371711"/>
            <a:ext cx="449262" cy="409575"/>
          </a:xfrm>
          <a:prstGeom prst="rect">
            <a:avLst/>
          </a:prstGeom>
          <a:ln/>
        </p:spPr>
        <p:txBody>
          <a:bodyPr/>
          <a:lstStyle>
            <a:lvl1pPr>
              <a:defRPr/>
            </a:lvl1pPr>
          </a:lstStyle>
          <a:p>
            <a:fld id="{4E3A14CF-5351-4A51-8BB4-E860248C1B9C}" type="slidenum">
              <a:rPr lang="de-DE" smtClean="0"/>
              <a:pPr/>
              <a:t>‹#›</a:t>
            </a:fld>
            <a:endParaRPr lang="de-DE"/>
          </a:p>
        </p:txBody>
      </p:sp>
      <p:sp>
        <p:nvSpPr>
          <p:cNvPr id="6" name="Rectangle 5">
            <a:extLst>
              <a:ext uri="{FF2B5EF4-FFF2-40B4-BE49-F238E27FC236}">
                <a16:creationId xmlns:a16="http://schemas.microsoft.com/office/drawing/2014/main" id="{DDF55FD0-31C2-457D-B896-0A17ECA9CA84}"/>
              </a:ext>
            </a:extLst>
          </p:cNvPr>
          <p:cNvSpPr>
            <a:spLocks noGrp="1" noChangeArrowheads="1"/>
          </p:cNvSpPr>
          <p:nvPr>
            <p:ph type="ftr" sz="quarter" idx="10"/>
          </p:nvPr>
        </p:nvSpPr>
        <p:spPr>
          <a:xfrm>
            <a:off x="155646" y="6338022"/>
            <a:ext cx="3867714" cy="409575"/>
          </a:xfrm>
          <a:ln/>
        </p:spPr>
        <p:txBody>
          <a:bodyPr/>
          <a:lstStyle>
            <a:lvl1pPr>
              <a:defRPr/>
            </a:lvl1pPr>
          </a:lstStyle>
          <a:p>
            <a:r>
              <a:rPr lang="en-US"/>
              <a:t>All Rights Reserved, Copyright 2025, Dixon Center for Military and Veterans Services</a:t>
            </a:r>
            <a:endParaRPr lang="de-DE"/>
          </a:p>
        </p:txBody>
      </p:sp>
    </p:spTree>
    <p:extLst>
      <p:ext uri="{BB962C8B-B14F-4D97-AF65-F5344CB8AC3E}">
        <p14:creationId xmlns:p14="http://schemas.microsoft.com/office/powerpoint/2010/main" val="2463233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51" y="274642"/>
            <a:ext cx="2165350" cy="5432425"/>
          </a:xfrm>
          <a:prstGeom prst="rect">
            <a:avLst/>
          </a:prstGeom>
        </p:spPr>
        <p:txBody>
          <a:bodyPr vert="eaVert"/>
          <a:lstStyle/>
          <a:p>
            <a:r>
              <a:rPr lang="de-DE"/>
              <a:t>Click to edit Master title style</a:t>
            </a:r>
          </a:p>
        </p:txBody>
      </p:sp>
      <p:sp>
        <p:nvSpPr>
          <p:cNvPr id="3" name="Vertical Text Placeholder 2"/>
          <p:cNvSpPr>
            <a:spLocks noGrp="1"/>
          </p:cNvSpPr>
          <p:nvPr>
            <p:ph type="body" orient="vert" idx="1"/>
          </p:nvPr>
        </p:nvSpPr>
        <p:spPr>
          <a:xfrm>
            <a:off x="241300" y="274642"/>
            <a:ext cx="6343650" cy="5432425"/>
          </a:xfrm>
          <a:prstGeom prst="rect">
            <a:avLst/>
          </a:prstGeom>
        </p:spPr>
        <p:txBody>
          <a:bodyPr vert="eaVert"/>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p>
        </p:txBody>
      </p:sp>
      <p:sp>
        <p:nvSpPr>
          <p:cNvPr id="5" name="Rectangle 6"/>
          <p:cNvSpPr>
            <a:spLocks noGrp="1" noChangeArrowheads="1"/>
          </p:cNvSpPr>
          <p:nvPr>
            <p:ph type="sldNum" sz="quarter" idx="11"/>
          </p:nvPr>
        </p:nvSpPr>
        <p:spPr>
          <a:xfrm>
            <a:off x="4354803" y="6371711"/>
            <a:ext cx="449262" cy="409575"/>
          </a:xfrm>
          <a:prstGeom prst="rect">
            <a:avLst/>
          </a:prstGeom>
          <a:ln/>
        </p:spPr>
        <p:txBody>
          <a:bodyPr/>
          <a:lstStyle>
            <a:lvl1pPr>
              <a:defRPr/>
            </a:lvl1pPr>
          </a:lstStyle>
          <a:p>
            <a:fld id="{64116701-ACFB-4A55-8EBA-866732907CD6}" type="slidenum">
              <a:rPr lang="de-DE" smtClean="0"/>
              <a:pPr/>
              <a:t>‹#›</a:t>
            </a:fld>
            <a:endParaRPr lang="de-DE"/>
          </a:p>
        </p:txBody>
      </p:sp>
      <p:sp>
        <p:nvSpPr>
          <p:cNvPr id="6" name="Rectangle 5">
            <a:extLst>
              <a:ext uri="{FF2B5EF4-FFF2-40B4-BE49-F238E27FC236}">
                <a16:creationId xmlns:a16="http://schemas.microsoft.com/office/drawing/2014/main" id="{1A64019A-E6B8-4143-A4EE-D221FBE8F503}"/>
              </a:ext>
            </a:extLst>
          </p:cNvPr>
          <p:cNvSpPr>
            <a:spLocks noGrp="1" noChangeArrowheads="1"/>
          </p:cNvSpPr>
          <p:nvPr>
            <p:ph type="ftr" sz="quarter" idx="10"/>
          </p:nvPr>
        </p:nvSpPr>
        <p:spPr>
          <a:xfrm>
            <a:off x="155646" y="6338022"/>
            <a:ext cx="3867714" cy="409575"/>
          </a:xfrm>
          <a:ln/>
        </p:spPr>
        <p:txBody>
          <a:bodyPr/>
          <a:lstStyle>
            <a:lvl1pPr>
              <a:defRPr/>
            </a:lvl1pPr>
          </a:lstStyle>
          <a:p>
            <a:r>
              <a:rPr lang="en-US"/>
              <a:t>All Rights Reserved, Copyright 2025, Dixon Center for Military and Veterans Services</a:t>
            </a:r>
            <a:endParaRPr lang="de-DE"/>
          </a:p>
        </p:txBody>
      </p:sp>
    </p:spTree>
    <p:extLst>
      <p:ext uri="{BB962C8B-B14F-4D97-AF65-F5344CB8AC3E}">
        <p14:creationId xmlns:p14="http://schemas.microsoft.com/office/powerpoint/2010/main" val="1920390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1" y="521705"/>
            <a:ext cx="8661400" cy="276999"/>
          </a:xfrm>
          <a:prstGeom prst="rect">
            <a:avLst/>
          </a:prstGeom>
        </p:spPr>
        <p:txBody>
          <a:bodyPr wrap="square" lIns="0" tIns="0" rIns="0" bIns="0" anchor="b" anchorCtr="0">
            <a:spAutoFit/>
          </a:bodyPr>
          <a:lstStyle/>
          <a:p>
            <a:endParaRPr lang="de-DE"/>
          </a:p>
        </p:txBody>
      </p:sp>
      <p:sp>
        <p:nvSpPr>
          <p:cNvPr id="3" name="Content Placeholder 2"/>
          <p:cNvSpPr>
            <a:spLocks noGrp="1"/>
          </p:cNvSpPr>
          <p:nvPr>
            <p:ph idx="1"/>
          </p:nvPr>
        </p:nvSpPr>
        <p:spPr>
          <a:xfrm>
            <a:off x="241301" y="1003303"/>
            <a:ext cx="8661400" cy="4703763"/>
          </a:xfrm>
          <a:prstGeom prst="rect">
            <a:avLst/>
          </a:prstGeom>
        </p:spPr>
        <p:txBody>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p>
        </p:txBody>
      </p:sp>
      <p:sp>
        <p:nvSpPr>
          <p:cNvPr id="4" name="Rectangle 5"/>
          <p:cNvSpPr>
            <a:spLocks noGrp="1" noChangeArrowheads="1"/>
          </p:cNvSpPr>
          <p:nvPr>
            <p:ph type="ftr" sz="quarter" idx="10"/>
          </p:nvPr>
        </p:nvSpPr>
        <p:spPr>
          <a:xfrm>
            <a:off x="155646" y="6338022"/>
            <a:ext cx="3867714" cy="409575"/>
          </a:xfrm>
          <a:ln/>
        </p:spPr>
        <p:txBody>
          <a:bodyPr/>
          <a:lstStyle>
            <a:lvl1pPr>
              <a:defRPr/>
            </a:lvl1pPr>
          </a:lstStyle>
          <a:p>
            <a:r>
              <a:rPr lang="en-US"/>
              <a:t>All Rights Reserved, Copyright 2025, Dixon Center for Military and Veterans Services</a:t>
            </a:r>
            <a:endParaRPr lang="de-DE"/>
          </a:p>
        </p:txBody>
      </p:sp>
      <p:sp>
        <p:nvSpPr>
          <p:cNvPr id="5" name="Rectangle 6"/>
          <p:cNvSpPr>
            <a:spLocks noGrp="1" noChangeArrowheads="1"/>
          </p:cNvSpPr>
          <p:nvPr>
            <p:ph type="sldNum" sz="quarter" idx="11"/>
          </p:nvPr>
        </p:nvSpPr>
        <p:spPr>
          <a:xfrm>
            <a:off x="4354803" y="6371711"/>
            <a:ext cx="449262" cy="409575"/>
          </a:xfrm>
          <a:prstGeom prst="rect">
            <a:avLst/>
          </a:prstGeom>
          <a:ln/>
        </p:spPr>
        <p:txBody>
          <a:bodyPr/>
          <a:lstStyle>
            <a:lvl1pPr>
              <a:defRPr/>
            </a:lvl1pPr>
          </a:lstStyle>
          <a:p>
            <a:fld id="{EFC31716-DAF0-4B09-B582-F7863C7E45B1}" type="slidenum">
              <a:rPr lang="de-DE" smtClean="0"/>
              <a:pPr/>
              <a:t>‹#›</a:t>
            </a:fld>
            <a:endParaRPr lang="de-DE"/>
          </a:p>
        </p:txBody>
      </p:sp>
    </p:spTree>
    <p:extLst>
      <p:ext uri="{BB962C8B-B14F-4D97-AF65-F5344CB8AC3E}">
        <p14:creationId xmlns:p14="http://schemas.microsoft.com/office/powerpoint/2010/main" val="1116560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a:prstGeom prst="rect">
            <a:avLst/>
          </a:prstGeom>
        </p:spPr>
        <p:txBody>
          <a:bodyPr anchor="t"/>
          <a:lstStyle>
            <a:lvl1pPr algn="l">
              <a:defRPr sz="3000" b="1" cap="all"/>
            </a:lvl1pPr>
          </a:lstStyle>
          <a:p>
            <a:r>
              <a:rPr lang="de-DE"/>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de-DE"/>
              <a:t>Click to edit Master text styles</a:t>
            </a:r>
          </a:p>
        </p:txBody>
      </p:sp>
      <p:sp>
        <p:nvSpPr>
          <p:cNvPr id="5" name="Rectangle 6"/>
          <p:cNvSpPr>
            <a:spLocks noGrp="1" noChangeArrowheads="1"/>
          </p:cNvSpPr>
          <p:nvPr>
            <p:ph type="sldNum" sz="quarter" idx="11"/>
          </p:nvPr>
        </p:nvSpPr>
        <p:spPr>
          <a:xfrm>
            <a:off x="4354803" y="6371711"/>
            <a:ext cx="449262" cy="409575"/>
          </a:xfrm>
          <a:prstGeom prst="rect">
            <a:avLst/>
          </a:prstGeom>
          <a:ln/>
        </p:spPr>
        <p:txBody>
          <a:bodyPr/>
          <a:lstStyle>
            <a:lvl1pPr>
              <a:defRPr/>
            </a:lvl1pPr>
          </a:lstStyle>
          <a:p>
            <a:fld id="{7E9B2483-D56F-4CEF-B2C5-85D3C69FFDAA}" type="slidenum">
              <a:rPr lang="de-DE" smtClean="0"/>
              <a:pPr/>
              <a:t>‹#›</a:t>
            </a:fld>
            <a:endParaRPr lang="de-DE"/>
          </a:p>
        </p:txBody>
      </p:sp>
      <p:sp>
        <p:nvSpPr>
          <p:cNvPr id="6" name="Rectangle 5">
            <a:extLst>
              <a:ext uri="{FF2B5EF4-FFF2-40B4-BE49-F238E27FC236}">
                <a16:creationId xmlns:a16="http://schemas.microsoft.com/office/drawing/2014/main" id="{313183B5-0400-4EB2-A183-1A6E5E2E09A3}"/>
              </a:ext>
            </a:extLst>
          </p:cNvPr>
          <p:cNvSpPr>
            <a:spLocks noGrp="1" noChangeArrowheads="1"/>
          </p:cNvSpPr>
          <p:nvPr>
            <p:ph type="ftr" sz="quarter" idx="10"/>
          </p:nvPr>
        </p:nvSpPr>
        <p:spPr>
          <a:xfrm>
            <a:off x="155646" y="6338022"/>
            <a:ext cx="3867714" cy="409575"/>
          </a:xfrm>
          <a:ln/>
        </p:spPr>
        <p:txBody>
          <a:bodyPr/>
          <a:lstStyle>
            <a:lvl1pPr>
              <a:defRPr/>
            </a:lvl1pPr>
          </a:lstStyle>
          <a:p>
            <a:r>
              <a:rPr lang="en-US"/>
              <a:t>All Rights Reserved, Copyright 2025, Dixon Center for Military and Veterans Services</a:t>
            </a:r>
            <a:endParaRPr lang="de-DE"/>
          </a:p>
        </p:txBody>
      </p:sp>
    </p:spTree>
    <p:extLst>
      <p:ext uri="{BB962C8B-B14F-4D97-AF65-F5344CB8AC3E}">
        <p14:creationId xmlns:p14="http://schemas.microsoft.com/office/powerpoint/2010/main" val="310418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1" y="207262"/>
            <a:ext cx="8661400" cy="546100"/>
          </a:xfrm>
          <a:prstGeom prst="rect">
            <a:avLst/>
          </a:prstGeom>
        </p:spPr>
        <p:txBody>
          <a:bodyPr/>
          <a:lstStyle/>
          <a:p>
            <a:r>
              <a:rPr lang="de-DE"/>
              <a:t>Click to edit Master title style</a:t>
            </a:r>
          </a:p>
        </p:txBody>
      </p:sp>
      <p:sp>
        <p:nvSpPr>
          <p:cNvPr id="3" name="Content Placeholder 2"/>
          <p:cNvSpPr>
            <a:spLocks noGrp="1"/>
          </p:cNvSpPr>
          <p:nvPr>
            <p:ph sz="half" idx="1"/>
          </p:nvPr>
        </p:nvSpPr>
        <p:spPr>
          <a:xfrm>
            <a:off x="241300" y="1003303"/>
            <a:ext cx="4254500" cy="47037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p>
        </p:txBody>
      </p:sp>
      <p:sp>
        <p:nvSpPr>
          <p:cNvPr id="4" name="Content Placeholder 3"/>
          <p:cNvSpPr>
            <a:spLocks noGrp="1"/>
          </p:cNvSpPr>
          <p:nvPr>
            <p:ph sz="half" idx="2"/>
          </p:nvPr>
        </p:nvSpPr>
        <p:spPr>
          <a:xfrm>
            <a:off x="4648201" y="1003303"/>
            <a:ext cx="4254500" cy="47037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p>
        </p:txBody>
      </p:sp>
      <p:sp>
        <p:nvSpPr>
          <p:cNvPr id="6" name="Rectangle 6"/>
          <p:cNvSpPr>
            <a:spLocks noGrp="1" noChangeArrowheads="1"/>
          </p:cNvSpPr>
          <p:nvPr>
            <p:ph type="sldNum" sz="quarter" idx="11"/>
          </p:nvPr>
        </p:nvSpPr>
        <p:spPr>
          <a:xfrm>
            <a:off x="4354803" y="6371711"/>
            <a:ext cx="449262" cy="409575"/>
          </a:xfrm>
          <a:prstGeom prst="rect">
            <a:avLst/>
          </a:prstGeom>
          <a:ln/>
        </p:spPr>
        <p:txBody>
          <a:bodyPr/>
          <a:lstStyle>
            <a:lvl1pPr>
              <a:defRPr/>
            </a:lvl1pPr>
          </a:lstStyle>
          <a:p>
            <a:fld id="{7624EAA1-9750-4C74-A2A1-51F0CB268CE2}" type="slidenum">
              <a:rPr lang="de-DE" smtClean="0"/>
              <a:pPr/>
              <a:t>‹#›</a:t>
            </a:fld>
            <a:endParaRPr lang="de-DE"/>
          </a:p>
        </p:txBody>
      </p:sp>
      <p:sp>
        <p:nvSpPr>
          <p:cNvPr id="7" name="Rectangle 5">
            <a:extLst>
              <a:ext uri="{FF2B5EF4-FFF2-40B4-BE49-F238E27FC236}">
                <a16:creationId xmlns:a16="http://schemas.microsoft.com/office/drawing/2014/main" id="{1C3B2302-B0C1-46E2-B438-A1A5A38F22DC}"/>
              </a:ext>
            </a:extLst>
          </p:cNvPr>
          <p:cNvSpPr>
            <a:spLocks noGrp="1" noChangeArrowheads="1"/>
          </p:cNvSpPr>
          <p:nvPr>
            <p:ph type="ftr" sz="quarter" idx="10"/>
          </p:nvPr>
        </p:nvSpPr>
        <p:spPr>
          <a:xfrm>
            <a:off x="155646" y="6338022"/>
            <a:ext cx="3867714" cy="409575"/>
          </a:xfrm>
          <a:ln/>
        </p:spPr>
        <p:txBody>
          <a:bodyPr/>
          <a:lstStyle>
            <a:lvl1pPr>
              <a:defRPr/>
            </a:lvl1pPr>
          </a:lstStyle>
          <a:p>
            <a:r>
              <a:rPr lang="en-US"/>
              <a:t>All Rights Reserved, Copyright 2025, Dixon Center for Military and Veterans Services</a:t>
            </a:r>
            <a:endParaRPr lang="de-DE"/>
          </a:p>
        </p:txBody>
      </p:sp>
    </p:spTree>
    <p:extLst>
      <p:ext uri="{BB962C8B-B14F-4D97-AF65-F5344CB8AC3E}">
        <p14:creationId xmlns:p14="http://schemas.microsoft.com/office/powerpoint/2010/main" val="1298791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vl1pPr>
          </a:lstStyle>
          <a:p>
            <a:r>
              <a:rPr lang="de-DE"/>
              <a:t>Click to edit Master title style</a:t>
            </a:r>
          </a:p>
        </p:txBody>
      </p:sp>
      <p:sp>
        <p:nvSpPr>
          <p:cNvPr id="3" name="Text Placeholder 2"/>
          <p:cNvSpPr>
            <a:spLocks noGrp="1"/>
          </p:cNvSpPr>
          <p:nvPr>
            <p:ph type="body" idx="1"/>
          </p:nvPr>
        </p:nvSpPr>
        <p:spPr>
          <a:xfrm>
            <a:off x="457200" y="1535115"/>
            <a:ext cx="4040188" cy="639763"/>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p>
        </p:txBody>
      </p:sp>
      <p:sp>
        <p:nvSpPr>
          <p:cNvPr id="5" name="Text Placeholder 4"/>
          <p:cNvSpPr>
            <a:spLocks noGrp="1"/>
          </p:cNvSpPr>
          <p:nvPr>
            <p:ph type="body" sz="quarter" idx="3"/>
          </p:nvPr>
        </p:nvSpPr>
        <p:spPr>
          <a:xfrm>
            <a:off x="4645028" y="1535115"/>
            <a:ext cx="4041775" cy="639763"/>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Click to edit Master text styles</a:t>
            </a:r>
          </a:p>
        </p:txBody>
      </p:sp>
      <p:sp>
        <p:nvSpPr>
          <p:cNvPr id="6" name="Content Placeholder 5"/>
          <p:cNvSpPr>
            <a:spLocks noGrp="1"/>
          </p:cNvSpPr>
          <p:nvPr>
            <p:ph sz="quarter" idx="4"/>
          </p:nvPr>
        </p:nvSpPr>
        <p:spPr>
          <a:xfrm>
            <a:off x="4645028"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p>
        </p:txBody>
      </p:sp>
      <p:sp>
        <p:nvSpPr>
          <p:cNvPr id="8" name="Rectangle 6"/>
          <p:cNvSpPr>
            <a:spLocks noGrp="1" noChangeArrowheads="1"/>
          </p:cNvSpPr>
          <p:nvPr>
            <p:ph type="sldNum" sz="quarter" idx="11"/>
          </p:nvPr>
        </p:nvSpPr>
        <p:spPr>
          <a:xfrm>
            <a:off x="4354803" y="6371711"/>
            <a:ext cx="449262" cy="409575"/>
          </a:xfrm>
          <a:prstGeom prst="rect">
            <a:avLst/>
          </a:prstGeom>
          <a:ln/>
        </p:spPr>
        <p:txBody>
          <a:bodyPr/>
          <a:lstStyle>
            <a:lvl1pPr>
              <a:defRPr/>
            </a:lvl1pPr>
          </a:lstStyle>
          <a:p>
            <a:fld id="{847751F8-B034-4EC9-B267-D2BC26D84C91}" type="slidenum">
              <a:rPr lang="de-DE" smtClean="0"/>
              <a:pPr/>
              <a:t>‹#›</a:t>
            </a:fld>
            <a:endParaRPr lang="de-DE"/>
          </a:p>
        </p:txBody>
      </p:sp>
      <p:sp>
        <p:nvSpPr>
          <p:cNvPr id="9" name="Rectangle 5">
            <a:extLst>
              <a:ext uri="{FF2B5EF4-FFF2-40B4-BE49-F238E27FC236}">
                <a16:creationId xmlns:a16="http://schemas.microsoft.com/office/drawing/2014/main" id="{20D9D859-A18F-4EAA-AF07-EB504BB9707E}"/>
              </a:ext>
            </a:extLst>
          </p:cNvPr>
          <p:cNvSpPr>
            <a:spLocks noGrp="1" noChangeArrowheads="1"/>
          </p:cNvSpPr>
          <p:nvPr>
            <p:ph type="ftr" sz="quarter" idx="10"/>
          </p:nvPr>
        </p:nvSpPr>
        <p:spPr>
          <a:xfrm>
            <a:off x="155646" y="6338022"/>
            <a:ext cx="3867714" cy="409575"/>
          </a:xfrm>
          <a:ln/>
        </p:spPr>
        <p:txBody>
          <a:bodyPr/>
          <a:lstStyle>
            <a:lvl1pPr>
              <a:defRPr/>
            </a:lvl1pPr>
          </a:lstStyle>
          <a:p>
            <a:r>
              <a:rPr lang="en-US"/>
              <a:t>All Rights Reserved, Copyright 2025, Dixon Center for Military and Veterans Services</a:t>
            </a:r>
            <a:endParaRPr lang="de-DE"/>
          </a:p>
        </p:txBody>
      </p:sp>
    </p:spTree>
    <p:extLst>
      <p:ext uri="{BB962C8B-B14F-4D97-AF65-F5344CB8AC3E}">
        <p14:creationId xmlns:p14="http://schemas.microsoft.com/office/powerpoint/2010/main" val="723007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1301" y="207262"/>
            <a:ext cx="8661400" cy="546100"/>
          </a:xfrm>
          <a:prstGeom prst="rect">
            <a:avLst/>
          </a:prstGeom>
        </p:spPr>
        <p:txBody>
          <a:bodyPr/>
          <a:lstStyle/>
          <a:p>
            <a:r>
              <a:rPr lang="de-DE"/>
              <a:t>Click to edit Master title style</a:t>
            </a:r>
          </a:p>
        </p:txBody>
      </p:sp>
    </p:spTree>
    <p:extLst>
      <p:ext uri="{BB962C8B-B14F-4D97-AF65-F5344CB8AC3E}">
        <p14:creationId xmlns:p14="http://schemas.microsoft.com/office/powerpoint/2010/main" val="4220496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xfrm>
            <a:off x="4354803" y="6371711"/>
            <a:ext cx="449262" cy="409575"/>
          </a:xfrm>
          <a:prstGeom prst="rect">
            <a:avLst/>
          </a:prstGeom>
          <a:ln/>
        </p:spPr>
        <p:txBody>
          <a:bodyPr/>
          <a:lstStyle>
            <a:lvl1pPr>
              <a:defRPr/>
            </a:lvl1pPr>
          </a:lstStyle>
          <a:p>
            <a:fld id="{0BBCCAE9-8849-468A-B0B9-D49B55086E39}" type="slidenum">
              <a:rPr lang="de-DE" smtClean="0"/>
              <a:pPr/>
              <a:t>‹#›</a:t>
            </a:fld>
            <a:endParaRPr lang="de-DE"/>
          </a:p>
        </p:txBody>
      </p:sp>
      <p:sp>
        <p:nvSpPr>
          <p:cNvPr id="4" name="Rectangle 5">
            <a:extLst>
              <a:ext uri="{FF2B5EF4-FFF2-40B4-BE49-F238E27FC236}">
                <a16:creationId xmlns:a16="http://schemas.microsoft.com/office/drawing/2014/main" id="{FFF7D2D0-EF6C-4674-8257-9E1EFC6819E8}"/>
              </a:ext>
            </a:extLst>
          </p:cNvPr>
          <p:cNvSpPr>
            <a:spLocks noGrp="1" noChangeArrowheads="1"/>
          </p:cNvSpPr>
          <p:nvPr>
            <p:ph type="ftr" sz="quarter" idx="10"/>
          </p:nvPr>
        </p:nvSpPr>
        <p:spPr>
          <a:xfrm>
            <a:off x="155646" y="6338022"/>
            <a:ext cx="3867714" cy="409575"/>
          </a:xfrm>
          <a:ln/>
        </p:spPr>
        <p:txBody>
          <a:bodyPr/>
          <a:lstStyle>
            <a:lvl1pPr>
              <a:defRPr/>
            </a:lvl1pPr>
          </a:lstStyle>
          <a:p>
            <a:r>
              <a:rPr lang="en-US"/>
              <a:t>All Rights Reserved, Copyright 2025, Dixon Center for Military and Veterans Services</a:t>
            </a:r>
            <a:endParaRPr lang="de-DE"/>
          </a:p>
        </p:txBody>
      </p:sp>
    </p:spTree>
    <p:extLst>
      <p:ext uri="{BB962C8B-B14F-4D97-AF65-F5344CB8AC3E}">
        <p14:creationId xmlns:p14="http://schemas.microsoft.com/office/powerpoint/2010/main" val="3867734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B7418-8221-4556-AEED-B571B3F52B93}"/>
              </a:ext>
            </a:extLst>
          </p:cNvPr>
          <p:cNvSpPr>
            <a:spLocks noGrp="1"/>
          </p:cNvSpPr>
          <p:nvPr>
            <p:ph type="title"/>
          </p:nvPr>
        </p:nvSpPr>
        <p:spPr>
          <a:xfrm>
            <a:off x="241301" y="207262"/>
            <a:ext cx="8661400" cy="546100"/>
          </a:xfrm>
          <a:prstGeom prst="rect">
            <a:avLst/>
          </a:prstGeom>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E3815085-D243-4F7A-AA49-96BF77AFDD41}"/>
              </a:ext>
            </a:extLst>
          </p:cNvPr>
          <p:cNvSpPr>
            <a:spLocks noGrp="1"/>
          </p:cNvSpPr>
          <p:nvPr>
            <p:ph type="sldNum" sz="quarter" idx="11"/>
          </p:nvPr>
        </p:nvSpPr>
        <p:spPr>
          <a:xfrm>
            <a:off x="4354803" y="6371711"/>
            <a:ext cx="449262" cy="409575"/>
          </a:xfrm>
          <a:prstGeom prst="rect">
            <a:avLst/>
          </a:prstGeom>
        </p:spPr>
        <p:txBody>
          <a:bodyPr/>
          <a:lstStyle/>
          <a:p>
            <a:fld id="{302B22D8-CBEA-4FA2-85E7-C55EE6BB17D8}" type="slidenum">
              <a:rPr lang="de-DE" smtClean="0"/>
              <a:pPr/>
              <a:t>‹#›</a:t>
            </a:fld>
            <a:endParaRPr lang="de-DE"/>
          </a:p>
        </p:txBody>
      </p:sp>
      <p:sp>
        <p:nvSpPr>
          <p:cNvPr id="5" name="Rectangle 5">
            <a:extLst>
              <a:ext uri="{FF2B5EF4-FFF2-40B4-BE49-F238E27FC236}">
                <a16:creationId xmlns:a16="http://schemas.microsoft.com/office/drawing/2014/main" id="{23E78103-BF06-429E-BE85-E868EFBBD5CE}"/>
              </a:ext>
            </a:extLst>
          </p:cNvPr>
          <p:cNvSpPr>
            <a:spLocks noGrp="1" noChangeArrowheads="1"/>
          </p:cNvSpPr>
          <p:nvPr>
            <p:ph type="ftr" sz="quarter" idx="10"/>
          </p:nvPr>
        </p:nvSpPr>
        <p:spPr>
          <a:xfrm>
            <a:off x="155646" y="6338022"/>
            <a:ext cx="3867714" cy="409575"/>
          </a:xfrm>
          <a:ln/>
        </p:spPr>
        <p:txBody>
          <a:bodyPr/>
          <a:lstStyle>
            <a:lvl1pPr>
              <a:defRPr/>
            </a:lvl1pPr>
          </a:lstStyle>
          <a:p>
            <a:r>
              <a:rPr lang="en-US"/>
              <a:t>All Rights Reserved, Copyright 2025, Dixon Center for Military and Veterans Services</a:t>
            </a:r>
            <a:endParaRPr lang="de-DE"/>
          </a:p>
        </p:txBody>
      </p:sp>
    </p:spTree>
    <p:extLst>
      <p:ext uri="{BB962C8B-B14F-4D97-AF65-F5344CB8AC3E}">
        <p14:creationId xmlns:p14="http://schemas.microsoft.com/office/powerpoint/2010/main" val="2794536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1"/>
          </a:xfrm>
          <a:prstGeom prst="rect">
            <a:avLst/>
          </a:prstGeom>
        </p:spPr>
        <p:txBody>
          <a:bodyPr anchor="b"/>
          <a:lstStyle>
            <a:lvl1pPr algn="l">
              <a:defRPr sz="1500" b="1"/>
            </a:lvl1pPr>
          </a:lstStyle>
          <a:p>
            <a:r>
              <a:rPr lang="de-DE"/>
              <a:t>Click to edit Master title style</a:t>
            </a:r>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Click to edit Master text styles</a:t>
            </a:r>
          </a:p>
        </p:txBody>
      </p:sp>
      <p:sp>
        <p:nvSpPr>
          <p:cNvPr id="6" name="Rectangle 6"/>
          <p:cNvSpPr>
            <a:spLocks noGrp="1" noChangeArrowheads="1"/>
          </p:cNvSpPr>
          <p:nvPr>
            <p:ph type="sldNum" sz="quarter" idx="11"/>
          </p:nvPr>
        </p:nvSpPr>
        <p:spPr>
          <a:xfrm>
            <a:off x="4354803" y="6371711"/>
            <a:ext cx="449262" cy="409575"/>
          </a:xfrm>
          <a:prstGeom prst="rect">
            <a:avLst/>
          </a:prstGeom>
          <a:ln/>
        </p:spPr>
        <p:txBody>
          <a:bodyPr/>
          <a:lstStyle>
            <a:lvl1pPr>
              <a:defRPr/>
            </a:lvl1pPr>
          </a:lstStyle>
          <a:p>
            <a:fld id="{5258EFC6-5AF7-4C40-B37A-CF31D8568C0F}" type="slidenum">
              <a:rPr lang="de-DE" smtClean="0"/>
              <a:pPr/>
              <a:t>‹#›</a:t>
            </a:fld>
            <a:endParaRPr lang="de-DE"/>
          </a:p>
        </p:txBody>
      </p:sp>
      <p:sp>
        <p:nvSpPr>
          <p:cNvPr id="7" name="Rectangle 5">
            <a:extLst>
              <a:ext uri="{FF2B5EF4-FFF2-40B4-BE49-F238E27FC236}">
                <a16:creationId xmlns:a16="http://schemas.microsoft.com/office/drawing/2014/main" id="{2DCB9151-F993-4604-B409-BDD9611699B9}"/>
              </a:ext>
            </a:extLst>
          </p:cNvPr>
          <p:cNvSpPr>
            <a:spLocks noGrp="1" noChangeArrowheads="1"/>
          </p:cNvSpPr>
          <p:nvPr>
            <p:ph type="ftr" sz="quarter" idx="10"/>
          </p:nvPr>
        </p:nvSpPr>
        <p:spPr>
          <a:xfrm>
            <a:off x="155646" y="6338022"/>
            <a:ext cx="3867714" cy="409575"/>
          </a:xfrm>
          <a:ln/>
        </p:spPr>
        <p:txBody>
          <a:bodyPr/>
          <a:lstStyle>
            <a:lvl1pPr>
              <a:defRPr/>
            </a:lvl1pPr>
          </a:lstStyle>
          <a:p>
            <a:r>
              <a:rPr lang="en-US"/>
              <a:t>All Rights Reserved, Copyright 2025, Dixon Center for Military and Veterans Services</a:t>
            </a:r>
            <a:endParaRPr lang="de-DE"/>
          </a:p>
        </p:txBody>
      </p:sp>
    </p:spTree>
    <p:extLst>
      <p:ext uri="{BB962C8B-B14F-4D97-AF65-F5344CB8AC3E}">
        <p14:creationId xmlns:p14="http://schemas.microsoft.com/office/powerpoint/2010/main" val="2232472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9461" name="Rectangle 5"/>
          <p:cNvSpPr>
            <a:spLocks noGrp="1" noChangeArrowheads="1"/>
          </p:cNvSpPr>
          <p:nvPr>
            <p:ph type="ftr" sz="quarter" idx="3"/>
          </p:nvPr>
        </p:nvSpPr>
        <p:spPr bwMode="auto">
          <a:xfrm>
            <a:off x="218210" y="6338023"/>
            <a:ext cx="3901403" cy="4095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ct val="93000"/>
              </a:lnSpc>
              <a:buClr>
                <a:srgbClr val="000000"/>
              </a:buClr>
              <a:buSzPct val="100000"/>
              <a:buFont typeface="Arial" charset="0"/>
              <a:buNone/>
              <a:defRPr sz="675">
                <a:solidFill>
                  <a:schemeClr val="bg1">
                    <a:lumMod val="50000"/>
                  </a:schemeClr>
                </a:solidFill>
                <a:latin typeface="Arial"/>
                <a:cs typeface="Arial"/>
              </a:defRPr>
            </a:lvl1pPr>
          </a:lstStyle>
          <a:p>
            <a:r>
              <a:rPr lang="en-US"/>
              <a:t>All Rights Reserved, Copyright 2025, Dixon Center for Military and Veterans Services</a:t>
            </a:r>
            <a:endParaRPr lang="de-DE"/>
          </a:p>
        </p:txBody>
      </p:sp>
      <p:cxnSp>
        <p:nvCxnSpPr>
          <p:cNvPr id="5" name="Straight Connector 4"/>
          <p:cNvCxnSpPr/>
          <p:nvPr userDrawn="1"/>
        </p:nvCxnSpPr>
        <p:spPr bwMode="auto">
          <a:xfrm>
            <a:off x="8000968" y="6314932"/>
            <a:ext cx="0" cy="288637"/>
          </a:xfrm>
          <a:prstGeom prst="line">
            <a:avLst/>
          </a:prstGeom>
          <a:solidFill>
            <a:schemeClr val="accent1"/>
          </a:solidFill>
          <a:ln w="9525" cap="flat" cmpd="sng" algn="ctr">
            <a:solidFill>
              <a:srgbClr val="D9D9D9"/>
            </a:solidFill>
            <a:prstDash val="solid"/>
            <a:round/>
            <a:headEnd type="none" w="med" len="med"/>
            <a:tailEnd type="none" w="med" len="med"/>
          </a:ln>
          <a:effectLst/>
        </p:spPr>
      </p:cxnSp>
      <p:pic>
        <p:nvPicPr>
          <p:cNvPr id="6" name="Picture 5">
            <a:extLst>
              <a:ext uri="{FF2B5EF4-FFF2-40B4-BE49-F238E27FC236}">
                <a16:creationId xmlns:a16="http://schemas.microsoft.com/office/drawing/2014/main" id="{2044029A-EF86-48A8-B318-6704DCE6126F}"/>
              </a:ext>
            </a:extLst>
          </p:cNvPr>
          <p:cNvPicPr>
            <a:picLocks noChangeAspect="1"/>
          </p:cNvPicPr>
          <p:nvPr userDrawn="1"/>
        </p:nvPicPr>
        <p:blipFill rotWithShape="1">
          <a:blip r:embed="rId14"/>
          <a:srcRect l="50631" b="87802"/>
          <a:stretch/>
        </p:blipFill>
        <p:spPr>
          <a:xfrm>
            <a:off x="0" y="2"/>
            <a:ext cx="9152218" cy="873711"/>
          </a:xfrm>
          <a:prstGeom prst="rect">
            <a:avLst/>
          </a:prstGeom>
        </p:spPr>
      </p:pic>
    </p:spTree>
    <p:extLst>
      <p:ext uri="{BB962C8B-B14F-4D97-AF65-F5344CB8AC3E}">
        <p14:creationId xmlns:p14="http://schemas.microsoft.com/office/powerpoint/2010/main" val="1180795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rtl="0" eaLnBrk="0" fontAlgn="base" hangingPunct="0">
        <a:spcBef>
          <a:spcPct val="0"/>
        </a:spcBef>
        <a:spcAft>
          <a:spcPct val="0"/>
        </a:spcAft>
        <a:defRPr sz="1800" b="1">
          <a:solidFill>
            <a:schemeClr val="bg1">
              <a:lumMod val="50000"/>
            </a:schemeClr>
          </a:solidFill>
          <a:latin typeface="Arial Narrow"/>
          <a:ea typeface="+mj-ea"/>
          <a:cs typeface="Arial Narrow"/>
        </a:defRPr>
      </a:lvl1pPr>
      <a:lvl2pPr algn="l" rtl="0" eaLnBrk="0" fontAlgn="base" hangingPunct="0">
        <a:spcBef>
          <a:spcPct val="0"/>
        </a:spcBef>
        <a:spcAft>
          <a:spcPct val="0"/>
        </a:spcAft>
        <a:defRPr sz="1650" b="1">
          <a:solidFill>
            <a:srgbClr val="860000"/>
          </a:solidFill>
          <a:latin typeface="Garamond" pitchFamily="18" charset="0"/>
        </a:defRPr>
      </a:lvl2pPr>
      <a:lvl3pPr algn="l" rtl="0" eaLnBrk="0" fontAlgn="base" hangingPunct="0">
        <a:spcBef>
          <a:spcPct val="0"/>
        </a:spcBef>
        <a:spcAft>
          <a:spcPct val="0"/>
        </a:spcAft>
        <a:defRPr sz="1650" b="1">
          <a:solidFill>
            <a:srgbClr val="860000"/>
          </a:solidFill>
          <a:latin typeface="Garamond" pitchFamily="18" charset="0"/>
        </a:defRPr>
      </a:lvl3pPr>
      <a:lvl4pPr algn="l" rtl="0" eaLnBrk="0" fontAlgn="base" hangingPunct="0">
        <a:spcBef>
          <a:spcPct val="0"/>
        </a:spcBef>
        <a:spcAft>
          <a:spcPct val="0"/>
        </a:spcAft>
        <a:defRPr sz="1650" b="1">
          <a:solidFill>
            <a:srgbClr val="860000"/>
          </a:solidFill>
          <a:latin typeface="Garamond" pitchFamily="18" charset="0"/>
        </a:defRPr>
      </a:lvl4pPr>
      <a:lvl5pPr algn="l" rtl="0" eaLnBrk="0" fontAlgn="base" hangingPunct="0">
        <a:spcBef>
          <a:spcPct val="0"/>
        </a:spcBef>
        <a:spcAft>
          <a:spcPct val="0"/>
        </a:spcAft>
        <a:defRPr sz="1650" b="1">
          <a:solidFill>
            <a:srgbClr val="860000"/>
          </a:solidFill>
          <a:latin typeface="Garamond" pitchFamily="18" charset="0"/>
        </a:defRPr>
      </a:lvl5pPr>
      <a:lvl6pPr marL="342900" algn="l" rtl="0" fontAlgn="base">
        <a:spcBef>
          <a:spcPct val="0"/>
        </a:spcBef>
        <a:spcAft>
          <a:spcPct val="0"/>
        </a:spcAft>
        <a:defRPr sz="1650" b="1">
          <a:solidFill>
            <a:srgbClr val="860000"/>
          </a:solidFill>
          <a:latin typeface="Garamond" pitchFamily="18" charset="0"/>
        </a:defRPr>
      </a:lvl6pPr>
      <a:lvl7pPr marL="685800" algn="l" rtl="0" fontAlgn="base">
        <a:spcBef>
          <a:spcPct val="0"/>
        </a:spcBef>
        <a:spcAft>
          <a:spcPct val="0"/>
        </a:spcAft>
        <a:defRPr sz="1650" b="1">
          <a:solidFill>
            <a:srgbClr val="860000"/>
          </a:solidFill>
          <a:latin typeface="Garamond" pitchFamily="18" charset="0"/>
        </a:defRPr>
      </a:lvl7pPr>
      <a:lvl8pPr marL="1028700" algn="l" rtl="0" fontAlgn="base">
        <a:spcBef>
          <a:spcPct val="0"/>
        </a:spcBef>
        <a:spcAft>
          <a:spcPct val="0"/>
        </a:spcAft>
        <a:defRPr sz="1650" b="1">
          <a:solidFill>
            <a:srgbClr val="860000"/>
          </a:solidFill>
          <a:latin typeface="Garamond" pitchFamily="18" charset="0"/>
        </a:defRPr>
      </a:lvl8pPr>
      <a:lvl9pPr marL="1371600" algn="l" rtl="0" fontAlgn="base">
        <a:spcBef>
          <a:spcPct val="0"/>
        </a:spcBef>
        <a:spcAft>
          <a:spcPct val="0"/>
        </a:spcAft>
        <a:defRPr sz="1650" b="1">
          <a:solidFill>
            <a:srgbClr val="860000"/>
          </a:solidFill>
          <a:latin typeface="Garamond" pitchFamily="18" charset="0"/>
        </a:defRPr>
      </a:lvl9pPr>
    </p:titleStyle>
    <p:bodyStyle>
      <a:lvl1pPr marL="133350" indent="-133350" algn="l" rtl="0" eaLnBrk="0" fontAlgn="base" hangingPunct="0">
        <a:spcBef>
          <a:spcPct val="20000"/>
        </a:spcBef>
        <a:spcAft>
          <a:spcPct val="0"/>
        </a:spcAft>
        <a:buClr>
          <a:srgbClr val="FF0000"/>
        </a:buClr>
        <a:buChar char="•"/>
        <a:defRPr sz="1800">
          <a:solidFill>
            <a:schemeClr val="tx1"/>
          </a:solidFill>
          <a:latin typeface="Arial"/>
          <a:ea typeface="+mn-ea"/>
          <a:cs typeface="Arial"/>
        </a:defRPr>
      </a:lvl1pPr>
      <a:lvl2pPr marL="263129" indent="-128588" algn="l" rtl="0" eaLnBrk="0" fontAlgn="base" hangingPunct="0">
        <a:spcBef>
          <a:spcPct val="20000"/>
        </a:spcBef>
        <a:spcAft>
          <a:spcPct val="0"/>
        </a:spcAft>
        <a:buClr>
          <a:srgbClr val="FF0000"/>
        </a:buClr>
        <a:buChar char="–"/>
        <a:defRPr sz="1500">
          <a:solidFill>
            <a:schemeClr val="tx1"/>
          </a:solidFill>
          <a:latin typeface="Arial"/>
          <a:cs typeface="Arial"/>
        </a:defRPr>
      </a:lvl2pPr>
      <a:lvl3pPr marL="407194" indent="-142875" algn="l" rtl="0" eaLnBrk="0" fontAlgn="base" hangingPunct="0">
        <a:spcBef>
          <a:spcPct val="20000"/>
        </a:spcBef>
        <a:spcAft>
          <a:spcPct val="0"/>
        </a:spcAft>
        <a:buClr>
          <a:srgbClr val="FF0000"/>
        </a:buClr>
        <a:buChar char="•"/>
        <a:defRPr sz="1350">
          <a:solidFill>
            <a:schemeClr val="tx1"/>
          </a:solidFill>
          <a:latin typeface="Arial"/>
          <a:cs typeface="Arial"/>
        </a:defRPr>
      </a:lvl3pPr>
      <a:lvl4pPr marL="535781" indent="-127397" algn="l" rtl="0" eaLnBrk="0" fontAlgn="base" hangingPunct="0">
        <a:spcBef>
          <a:spcPct val="20000"/>
        </a:spcBef>
        <a:spcAft>
          <a:spcPct val="0"/>
        </a:spcAft>
        <a:buClr>
          <a:srgbClr val="FF0000"/>
        </a:buClr>
        <a:buChar char="–"/>
        <a:defRPr sz="1200">
          <a:solidFill>
            <a:schemeClr val="tx1"/>
          </a:solidFill>
          <a:latin typeface="Arial"/>
          <a:cs typeface="Arial"/>
        </a:defRPr>
      </a:lvl4pPr>
      <a:lvl5pPr marL="678656" indent="-141685" algn="l" rtl="0" eaLnBrk="0" fontAlgn="base" hangingPunct="0">
        <a:spcBef>
          <a:spcPct val="20000"/>
        </a:spcBef>
        <a:spcAft>
          <a:spcPct val="0"/>
        </a:spcAft>
        <a:buClr>
          <a:srgbClr val="FF0000"/>
        </a:buClr>
        <a:buChar char="»"/>
        <a:defRPr sz="1200">
          <a:solidFill>
            <a:schemeClr val="tx1"/>
          </a:solidFill>
          <a:latin typeface="Arial"/>
          <a:cs typeface="Arial"/>
        </a:defRPr>
      </a:lvl5pPr>
      <a:lvl6pPr marL="1021556" indent="-141685" algn="l" rtl="0" fontAlgn="base">
        <a:spcBef>
          <a:spcPct val="20000"/>
        </a:spcBef>
        <a:spcAft>
          <a:spcPct val="0"/>
        </a:spcAft>
        <a:buClr>
          <a:srgbClr val="860000"/>
        </a:buClr>
        <a:buChar char="»"/>
        <a:defRPr>
          <a:solidFill>
            <a:schemeClr val="tx1"/>
          </a:solidFill>
          <a:latin typeface="+mn-lt"/>
        </a:defRPr>
      </a:lvl6pPr>
      <a:lvl7pPr marL="1364456" indent="-141685" algn="l" rtl="0" fontAlgn="base">
        <a:spcBef>
          <a:spcPct val="20000"/>
        </a:spcBef>
        <a:spcAft>
          <a:spcPct val="0"/>
        </a:spcAft>
        <a:buClr>
          <a:srgbClr val="860000"/>
        </a:buClr>
        <a:buChar char="»"/>
        <a:defRPr>
          <a:solidFill>
            <a:schemeClr val="tx1"/>
          </a:solidFill>
          <a:latin typeface="+mn-lt"/>
        </a:defRPr>
      </a:lvl7pPr>
      <a:lvl8pPr marL="1707356" indent="-141685" algn="l" rtl="0" fontAlgn="base">
        <a:spcBef>
          <a:spcPct val="20000"/>
        </a:spcBef>
        <a:spcAft>
          <a:spcPct val="0"/>
        </a:spcAft>
        <a:buClr>
          <a:srgbClr val="860000"/>
        </a:buClr>
        <a:buChar char="»"/>
        <a:defRPr>
          <a:solidFill>
            <a:schemeClr val="tx1"/>
          </a:solidFill>
          <a:latin typeface="+mn-lt"/>
        </a:defRPr>
      </a:lvl8pPr>
      <a:lvl9pPr marL="2050256" indent="-141685" algn="l" rtl="0" fontAlgn="base">
        <a:spcBef>
          <a:spcPct val="20000"/>
        </a:spcBef>
        <a:spcAft>
          <a:spcPct val="0"/>
        </a:spcAft>
        <a:buClr>
          <a:srgbClr val="860000"/>
        </a:buClr>
        <a:buChar cha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6.xml"/><Relationship Id="rId7" Type="http://schemas.openxmlformats.org/officeDocument/2006/relationships/image" Target="../media/image27.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diagramLayout" Target="../diagrams/layout7.xml"/><Relationship Id="rId7" Type="http://schemas.openxmlformats.org/officeDocument/2006/relationships/image" Target="../media/image35.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png"/><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5.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erson in a suit standing in front of a group of people&#10;&#10;AI-generated content may be incorrect.">
            <a:extLst>
              <a:ext uri="{FF2B5EF4-FFF2-40B4-BE49-F238E27FC236}">
                <a16:creationId xmlns:a16="http://schemas.microsoft.com/office/drawing/2014/main" id="{35AB62BB-CAE1-1F8A-8086-BBC8E8E0D266}"/>
              </a:ext>
            </a:extLst>
          </p:cNvPr>
          <p:cNvPicPr>
            <a:picLocks noChangeAspect="1"/>
          </p:cNvPicPr>
          <p:nvPr/>
        </p:nvPicPr>
        <p:blipFill>
          <a:blip r:embed="rId2" cstate="print">
            <a:extLst>
              <a:ext uri="{28A0092B-C50C-407E-A947-70E740481C1C}">
                <a14:useLocalDpi xmlns:a14="http://schemas.microsoft.com/office/drawing/2010/main" val="0"/>
              </a:ext>
            </a:extLst>
          </a:blip>
          <a:srcRect l="5467" t="7631"/>
          <a:stretch>
            <a:fillRect/>
          </a:stretch>
        </p:blipFill>
        <p:spPr>
          <a:xfrm>
            <a:off x="2673652" y="1268826"/>
            <a:ext cx="1915771" cy="1847775"/>
          </a:xfrm>
          <a:prstGeom prst="rect">
            <a:avLst/>
          </a:prstGeom>
          <a:ln w="28575">
            <a:solidFill>
              <a:schemeClr val="bg1"/>
            </a:solidFill>
          </a:ln>
        </p:spPr>
      </p:pic>
      <p:pic>
        <p:nvPicPr>
          <p:cNvPr id="11" name="Picture 10" descr="A person in suit sitting in a chair with a microphone&#10;&#10;AI-generated content may be incorrect.">
            <a:extLst>
              <a:ext uri="{FF2B5EF4-FFF2-40B4-BE49-F238E27FC236}">
                <a16:creationId xmlns:a16="http://schemas.microsoft.com/office/drawing/2014/main" id="{1AA99A86-62FE-921B-AA60-3C5B290C372E}"/>
              </a:ext>
            </a:extLst>
          </p:cNvPr>
          <p:cNvPicPr>
            <a:picLocks noChangeAspect="1"/>
          </p:cNvPicPr>
          <p:nvPr/>
        </p:nvPicPr>
        <p:blipFill>
          <a:blip r:embed="rId3" cstate="print">
            <a:extLst>
              <a:ext uri="{28A0092B-C50C-407E-A947-70E740481C1C}">
                <a14:useLocalDpi xmlns:a14="http://schemas.microsoft.com/office/drawing/2010/main" val="0"/>
              </a:ext>
            </a:extLst>
          </a:blip>
          <a:srcRect t="8035"/>
          <a:stretch>
            <a:fillRect/>
          </a:stretch>
        </p:blipFill>
        <p:spPr>
          <a:xfrm>
            <a:off x="2361737" y="4114618"/>
            <a:ext cx="2821305" cy="1729740"/>
          </a:xfrm>
          <a:prstGeom prst="rect">
            <a:avLst/>
          </a:prstGeom>
          <a:ln w="28575">
            <a:solidFill>
              <a:schemeClr val="bg1"/>
            </a:solidFill>
          </a:ln>
        </p:spPr>
      </p:pic>
      <p:pic>
        <p:nvPicPr>
          <p:cNvPr id="7" name="Picture 6" descr="Logo&#10;&#10;Description automatically generated">
            <a:extLst>
              <a:ext uri="{FF2B5EF4-FFF2-40B4-BE49-F238E27FC236}">
                <a16:creationId xmlns:a16="http://schemas.microsoft.com/office/drawing/2014/main" id="{3460350D-DD30-4218-837D-2CB682DEC6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6914" y="1746304"/>
            <a:ext cx="3267086" cy="3583175"/>
          </a:xfrm>
          <a:prstGeom prst="rect">
            <a:avLst/>
          </a:prstGeom>
        </p:spPr>
      </p:pic>
      <p:pic>
        <p:nvPicPr>
          <p:cNvPr id="6" name="Picture 5" descr="A person in a yellow hard hat working on pipes&#10;&#10;AI-generated content may be incorrect.">
            <a:extLst>
              <a:ext uri="{FF2B5EF4-FFF2-40B4-BE49-F238E27FC236}">
                <a16:creationId xmlns:a16="http://schemas.microsoft.com/office/drawing/2014/main" id="{BE98F91F-85C0-C400-30AC-E67E411B78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293" y="2429181"/>
            <a:ext cx="1695770" cy="2217420"/>
          </a:xfrm>
          <a:prstGeom prst="rect">
            <a:avLst/>
          </a:prstGeom>
          <a:ln w="28575">
            <a:solidFill>
              <a:schemeClr val="bg1"/>
            </a:solidFill>
          </a:ln>
        </p:spPr>
      </p:pic>
      <p:pic>
        <p:nvPicPr>
          <p:cNvPr id="3" name="Picture 2" descr="A group of people sitting at a table in a room with windows&#10;&#10;AI-generated content may be incorrect.">
            <a:extLst>
              <a:ext uri="{FF2B5EF4-FFF2-40B4-BE49-F238E27FC236}">
                <a16:creationId xmlns:a16="http://schemas.microsoft.com/office/drawing/2014/main" id="{4899DEE5-BC11-27C2-C758-40D02594F41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3037" y="765267"/>
            <a:ext cx="2330261" cy="1748440"/>
          </a:xfrm>
          <a:prstGeom prst="rect">
            <a:avLst/>
          </a:prstGeom>
          <a:ln w="28575">
            <a:solidFill>
              <a:schemeClr val="bg1"/>
            </a:solidFill>
          </a:ln>
        </p:spPr>
      </p:pic>
      <p:pic>
        <p:nvPicPr>
          <p:cNvPr id="9" name="Picture 8" descr="A group of people holding signs&#10;&#10;AI-generated content may be incorrect.">
            <a:extLst>
              <a:ext uri="{FF2B5EF4-FFF2-40B4-BE49-F238E27FC236}">
                <a16:creationId xmlns:a16="http://schemas.microsoft.com/office/drawing/2014/main" id="{CEE6E55F-DF42-06FF-6732-0CBC4F1918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51523" y="2881450"/>
            <a:ext cx="2588907" cy="1350284"/>
          </a:xfrm>
          <a:prstGeom prst="rect">
            <a:avLst/>
          </a:prstGeom>
          <a:ln w="28575">
            <a:solidFill>
              <a:schemeClr val="bg1"/>
            </a:solidFill>
          </a:ln>
        </p:spPr>
      </p:pic>
      <p:pic>
        <p:nvPicPr>
          <p:cNvPr id="13" name="Picture 12" descr="A group of people standing in front of a painting&#10;&#10;AI-generated content may be incorrect.">
            <a:extLst>
              <a:ext uri="{FF2B5EF4-FFF2-40B4-BE49-F238E27FC236}">
                <a16:creationId xmlns:a16="http://schemas.microsoft.com/office/drawing/2014/main" id="{4476BF11-35F7-0EBD-EBBA-D475BB0D2990}"/>
              </a:ext>
            </a:extLst>
          </p:cNvPr>
          <p:cNvPicPr>
            <a:picLocks noChangeAspect="1"/>
          </p:cNvPicPr>
          <p:nvPr/>
        </p:nvPicPr>
        <p:blipFill>
          <a:blip r:embed="rId8" cstate="print">
            <a:extLst>
              <a:ext uri="{28A0092B-C50C-407E-A947-70E740481C1C}">
                <a14:useLocalDpi xmlns:a14="http://schemas.microsoft.com/office/drawing/2010/main" val="0"/>
              </a:ext>
            </a:extLst>
          </a:blip>
          <a:srcRect t="22302" r="32652" b="-1"/>
          <a:stretch>
            <a:fillRect/>
          </a:stretch>
        </p:blipFill>
        <p:spPr>
          <a:xfrm>
            <a:off x="436097" y="4004511"/>
            <a:ext cx="2084143" cy="1603734"/>
          </a:xfrm>
          <a:prstGeom prst="rect">
            <a:avLst/>
          </a:prstGeom>
          <a:ln w="28575">
            <a:solidFill>
              <a:schemeClr val="bg1"/>
            </a:solidFill>
          </a:ln>
        </p:spPr>
      </p:pic>
    </p:spTree>
    <p:extLst>
      <p:ext uri="{BB962C8B-B14F-4D97-AF65-F5344CB8AC3E}">
        <p14:creationId xmlns:p14="http://schemas.microsoft.com/office/powerpoint/2010/main" val="150827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F5C8E-3B19-1005-A5CC-95E09A328AC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85951FE-54E0-E749-6680-8EFE234486E8}"/>
              </a:ext>
            </a:extLst>
          </p:cNvPr>
          <p:cNvSpPr>
            <a:spLocks noGrp="1"/>
          </p:cNvSpPr>
          <p:nvPr>
            <p:ph type="title"/>
          </p:nvPr>
        </p:nvSpPr>
        <p:spPr>
          <a:xfrm>
            <a:off x="241301" y="416704"/>
            <a:ext cx="8661400" cy="336657"/>
          </a:xfrm>
        </p:spPr>
        <p:txBody>
          <a:bodyPr>
            <a:normAutofit fontScale="90000"/>
          </a:bodyPr>
          <a:lstStyle/>
          <a:p>
            <a:pPr>
              <a:lnSpc>
                <a:spcPct val="90000"/>
              </a:lnSpc>
            </a:pPr>
            <a:r>
              <a:rPr lang="de-DE" sz="2400" b="1" dirty="0">
                <a:solidFill>
                  <a:srgbClr val="C00000"/>
                </a:solidFill>
                <a:latin typeface="Cambria" panose="02040503050406030204" pitchFamily="18" charset="0"/>
                <a:ea typeface="Cambria" panose="02040503050406030204" pitchFamily="18" charset="0"/>
              </a:rPr>
              <a:t>How Schools are Adapting </a:t>
            </a:r>
            <a:r>
              <a:rPr lang="de-DE" sz="2400" b="1">
                <a:solidFill>
                  <a:srgbClr val="C00000"/>
                </a:solidFill>
                <a:latin typeface="Cambria" panose="02040503050406030204" pitchFamily="18" charset="0"/>
                <a:ea typeface="Cambria" panose="02040503050406030204" pitchFamily="18" charset="0"/>
              </a:rPr>
              <a:t>– </a:t>
            </a:r>
            <a:r>
              <a:rPr lang="de-DE" sz="2400">
                <a:solidFill>
                  <a:srgbClr val="C00000"/>
                </a:solidFill>
                <a:latin typeface="Cambria" panose="02040503050406030204" pitchFamily="18" charset="0"/>
                <a:ea typeface="Cambria" panose="02040503050406030204" pitchFamily="18" charset="0"/>
              </a:rPr>
              <a:t>A Recalibration of Higher Education</a:t>
            </a:r>
            <a:br>
              <a:rPr lang="de-DE" sz="1500" b="1" dirty="0"/>
            </a:br>
            <a:endParaRPr lang="de-DE" sz="1500" b="1" dirty="0"/>
          </a:p>
        </p:txBody>
      </p:sp>
      <p:sp>
        <p:nvSpPr>
          <p:cNvPr id="10" name="Content Placeholder 2">
            <a:extLst>
              <a:ext uri="{FF2B5EF4-FFF2-40B4-BE49-F238E27FC236}">
                <a16:creationId xmlns:a16="http://schemas.microsoft.com/office/drawing/2014/main" id="{45572BC5-B3EB-08FF-A6E0-D943DFCCBA6B}"/>
              </a:ext>
            </a:extLst>
          </p:cNvPr>
          <p:cNvSpPr>
            <a:spLocks noGrp="1"/>
          </p:cNvSpPr>
          <p:nvPr>
            <p:ph sz="half" idx="1"/>
          </p:nvPr>
        </p:nvSpPr>
        <p:spPr>
          <a:xfrm>
            <a:off x="241300" y="1003303"/>
            <a:ext cx="4254500" cy="4703763"/>
          </a:xfrm>
        </p:spPr>
        <p:txBody>
          <a:bodyPr>
            <a:normAutofit/>
          </a:bodyPr>
          <a:lstStyle/>
          <a:p>
            <a:endParaRPr lang="de-DE" b="1" dirty="0"/>
          </a:p>
          <a:p>
            <a:endParaRPr lang="de-DE" dirty="0"/>
          </a:p>
          <a:p>
            <a:endParaRPr lang="de-DE" dirty="0"/>
          </a:p>
          <a:p>
            <a:endParaRPr lang="de-DE" dirty="0"/>
          </a:p>
          <a:p>
            <a:endParaRPr lang="de-DE" b="1" dirty="0"/>
          </a:p>
          <a:p>
            <a:endParaRPr lang="de-DE" b="1" dirty="0"/>
          </a:p>
          <a:p>
            <a:endParaRPr lang="de-DE" b="1" dirty="0"/>
          </a:p>
          <a:p>
            <a:endParaRPr lang="de-DE" b="1" dirty="0"/>
          </a:p>
          <a:p>
            <a:endParaRPr lang="de-DE" b="1" dirty="0"/>
          </a:p>
          <a:p>
            <a:endParaRPr lang="de-DE" b="1" dirty="0"/>
          </a:p>
          <a:p>
            <a:br>
              <a:rPr lang="de-DE" dirty="0"/>
            </a:br>
            <a:endParaRPr lang="de-DE" dirty="0"/>
          </a:p>
        </p:txBody>
      </p:sp>
      <p:sp>
        <p:nvSpPr>
          <p:cNvPr id="7" name="Slide Number Placeholder 6">
            <a:extLst>
              <a:ext uri="{FF2B5EF4-FFF2-40B4-BE49-F238E27FC236}">
                <a16:creationId xmlns:a16="http://schemas.microsoft.com/office/drawing/2014/main" id="{7F0CB109-DCAA-1137-878D-AD31692275E6}"/>
              </a:ext>
            </a:extLst>
          </p:cNvPr>
          <p:cNvSpPr>
            <a:spLocks noGrp="1"/>
          </p:cNvSpPr>
          <p:nvPr>
            <p:ph type="sldNum" sz="quarter" idx="11"/>
          </p:nvPr>
        </p:nvSpPr>
        <p:spPr>
          <a:xfrm>
            <a:off x="4354803" y="6371711"/>
            <a:ext cx="449262" cy="409575"/>
          </a:xfrm>
        </p:spPr>
        <p:txBody>
          <a:bodyPr>
            <a:normAutofit/>
          </a:bodyPr>
          <a:lstStyle/>
          <a:p>
            <a:pPr>
              <a:spcAft>
                <a:spcPts val="600"/>
              </a:spcAft>
            </a:pPr>
            <a:fld id="{EFC31716-DAF0-4B09-B582-F7863C7E45B1}" type="slidenum">
              <a:rPr lang="de-DE" smtClean="0"/>
              <a:pPr>
                <a:spcAft>
                  <a:spcPts val="600"/>
                </a:spcAft>
              </a:pPr>
              <a:t>10</a:t>
            </a:fld>
            <a:endParaRPr lang="de-DE"/>
          </a:p>
        </p:txBody>
      </p:sp>
      <p:sp>
        <p:nvSpPr>
          <p:cNvPr id="3" name="Footer Placeholder 2">
            <a:extLst>
              <a:ext uri="{FF2B5EF4-FFF2-40B4-BE49-F238E27FC236}">
                <a16:creationId xmlns:a16="http://schemas.microsoft.com/office/drawing/2014/main" id="{48439179-AD93-D007-9454-B41D2B5E23B3}"/>
              </a:ext>
            </a:extLst>
          </p:cNvPr>
          <p:cNvSpPr>
            <a:spLocks noGrp="1"/>
          </p:cNvSpPr>
          <p:nvPr>
            <p:ph type="ftr" sz="quarter" idx="10"/>
          </p:nvPr>
        </p:nvSpPr>
        <p:spPr>
          <a:xfrm>
            <a:off x="3029271" y="6260878"/>
            <a:ext cx="3867714" cy="409575"/>
          </a:xfrm>
        </p:spPr>
        <p:txBody>
          <a:bodyPr vert="horz" wrap="square" lIns="0" tIns="0" rIns="0" bIns="0" numCol="1" anchor="t" anchorCtr="0" compatLnSpc="1">
            <a:prstTxWarp prst="textNoShape">
              <a:avLst/>
            </a:prstTxWarp>
            <a:normAutofit/>
          </a:bodyPr>
          <a:lstStyle/>
          <a:p>
            <a:pPr>
              <a:spcAft>
                <a:spcPts val="450"/>
              </a:spcAft>
            </a:pPr>
            <a:r>
              <a:rPr lang="en-US"/>
              <a:t>All Rights Reserved, Copyright 2025, Dixon Center for Military and Veterans Services</a:t>
            </a:r>
            <a:endParaRPr lang="de-DE"/>
          </a:p>
        </p:txBody>
      </p:sp>
      <p:graphicFrame>
        <p:nvGraphicFramePr>
          <p:cNvPr id="2" name="TextBox 7">
            <a:extLst>
              <a:ext uri="{FF2B5EF4-FFF2-40B4-BE49-F238E27FC236}">
                <a16:creationId xmlns:a16="http://schemas.microsoft.com/office/drawing/2014/main" id="{F11E5E37-F586-5615-3D53-40E04BEE9433}"/>
              </a:ext>
            </a:extLst>
          </p:cNvPr>
          <p:cNvGraphicFramePr/>
          <p:nvPr>
            <p:extLst>
              <p:ext uri="{D42A27DB-BD31-4B8C-83A1-F6EECF244321}">
                <p14:modId xmlns:p14="http://schemas.microsoft.com/office/powerpoint/2010/main" val="43336878"/>
              </p:ext>
            </p:extLst>
          </p:nvPr>
        </p:nvGraphicFramePr>
        <p:xfrm>
          <a:off x="4648200" y="753362"/>
          <a:ext cx="4421371" cy="53709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AutoShape 2" descr="Output image">
            <a:extLst>
              <a:ext uri="{FF2B5EF4-FFF2-40B4-BE49-F238E27FC236}">
                <a16:creationId xmlns:a16="http://schemas.microsoft.com/office/drawing/2014/main" id="{B8F5E7E6-30FA-9CEB-5581-B2205F24C97B}"/>
              </a:ext>
            </a:extLst>
          </p:cNvPr>
          <p:cNvSpPr>
            <a:spLocks noChangeAspect="1" noChangeArrowheads="1"/>
          </p:cNvSpPr>
          <p:nvPr/>
        </p:nvSpPr>
        <p:spPr bwMode="auto">
          <a:xfrm flipV="1">
            <a:off x="241301" y="3581399"/>
            <a:ext cx="4483099" cy="44830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4" descr="Output image">
            <a:extLst>
              <a:ext uri="{FF2B5EF4-FFF2-40B4-BE49-F238E27FC236}">
                <a16:creationId xmlns:a16="http://schemas.microsoft.com/office/drawing/2014/main" id="{1FD1AEC9-2A55-1BE7-03FC-79949510CBA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descr="A pie chart with different colored circles&#10;&#10;AI-generated content may be incorrect.">
            <a:extLst>
              <a:ext uri="{FF2B5EF4-FFF2-40B4-BE49-F238E27FC236}">
                <a16:creationId xmlns:a16="http://schemas.microsoft.com/office/drawing/2014/main" id="{C55C5C9D-5CC0-82BA-FB39-44A6411FAF5C}"/>
              </a:ext>
            </a:extLst>
          </p:cNvPr>
          <p:cNvPicPr>
            <a:picLocks noChangeAspect="1"/>
          </p:cNvPicPr>
          <p:nvPr/>
        </p:nvPicPr>
        <p:blipFill>
          <a:blip r:embed="rId8"/>
          <a:stretch>
            <a:fillRect/>
          </a:stretch>
        </p:blipFill>
        <p:spPr>
          <a:xfrm>
            <a:off x="98209" y="1699917"/>
            <a:ext cx="4564168" cy="4404721"/>
          </a:xfrm>
          <a:prstGeom prst="rect">
            <a:avLst/>
          </a:prstGeom>
        </p:spPr>
      </p:pic>
    </p:spTree>
    <p:extLst>
      <p:ext uri="{BB962C8B-B14F-4D97-AF65-F5344CB8AC3E}">
        <p14:creationId xmlns:p14="http://schemas.microsoft.com/office/powerpoint/2010/main" val="2660827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9EAE0-A046-87AE-5678-C82995836D45}"/>
              </a:ext>
            </a:extLst>
          </p:cNvPr>
          <p:cNvSpPr>
            <a:spLocks noGrp="1"/>
          </p:cNvSpPr>
          <p:nvPr>
            <p:ph type="title"/>
          </p:nvPr>
        </p:nvSpPr>
        <p:spPr>
          <a:xfrm>
            <a:off x="241301" y="521705"/>
            <a:ext cx="8661400" cy="276999"/>
          </a:xfrm>
        </p:spPr>
        <p:txBody>
          <a:bodyPr wrap="square" anchor="b">
            <a:noAutofit/>
          </a:bodyPr>
          <a:lstStyle/>
          <a:p>
            <a:r>
              <a:rPr lang="en-US" sz="2400" dirty="0">
                <a:solidFill>
                  <a:srgbClr val="C00000"/>
                </a:solidFill>
                <a:latin typeface="Cambria" panose="02040503050406030204" pitchFamily="18" charset="0"/>
                <a:ea typeface="Cambria" panose="02040503050406030204" pitchFamily="18" charset="0"/>
              </a:rPr>
              <a:t>Veterans Are Uniquely Suited To Meet Current Needs</a:t>
            </a:r>
          </a:p>
        </p:txBody>
      </p:sp>
      <p:sp>
        <p:nvSpPr>
          <p:cNvPr id="6" name="Footer Placeholder 5">
            <a:extLst>
              <a:ext uri="{FF2B5EF4-FFF2-40B4-BE49-F238E27FC236}">
                <a16:creationId xmlns:a16="http://schemas.microsoft.com/office/drawing/2014/main" id="{3D46AE77-49EF-B469-FE86-E791272281C7}"/>
              </a:ext>
            </a:extLst>
          </p:cNvPr>
          <p:cNvSpPr>
            <a:spLocks noGrp="1"/>
          </p:cNvSpPr>
          <p:nvPr>
            <p:ph type="ftr" sz="quarter" idx="10"/>
          </p:nvPr>
        </p:nvSpPr>
        <p:spPr>
          <a:xfrm>
            <a:off x="2775098" y="6336296"/>
            <a:ext cx="4167962" cy="411302"/>
          </a:xfrm>
        </p:spPr>
        <p:txBody>
          <a:bodyPr wrap="square" anchor="t">
            <a:normAutofit/>
          </a:bodyPr>
          <a:lstStyle/>
          <a:p>
            <a:pPr>
              <a:spcAft>
                <a:spcPts val="600"/>
              </a:spcAft>
            </a:pPr>
            <a:r>
              <a:rPr lang="en-US"/>
              <a:t>All Rights Reserved, Copyright 2025, Dixon Center for Military and Veterans Services</a:t>
            </a:r>
            <a:endParaRPr lang="de-DE"/>
          </a:p>
        </p:txBody>
      </p:sp>
      <p:sp>
        <p:nvSpPr>
          <p:cNvPr id="5" name="Slide Number Placeholder 4">
            <a:extLst>
              <a:ext uri="{FF2B5EF4-FFF2-40B4-BE49-F238E27FC236}">
                <a16:creationId xmlns:a16="http://schemas.microsoft.com/office/drawing/2014/main" id="{CF9CCB71-AEE2-9D81-4418-784C79BBD77E}"/>
              </a:ext>
            </a:extLst>
          </p:cNvPr>
          <p:cNvSpPr>
            <a:spLocks noGrp="1"/>
          </p:cNvSpPr>
          <p:nvPr>
            <p:ph type="sldNum" sz="quarter" idx="11"/>
          </p:nvPr>
        </p:nvSpPr>
        <p:spPr>
          <a:xfrm>
            <a:off x="4354803" y="6371711"/>
            <a:ext cx="449262" cy="409575"/>
          </a:xfrm>
        </p:spPr>
        <p:txBody>
          <a:bodyPr>
            <a:normAutofit/>
          </a:bodyPr>
          <a:lstStyle/>
          <a:p>
            <a:pPr>
              <a:spcAft>
                <a:spcPts val="600"/>
              </a:spcAft>
            </a:pPr>
            <a:fld id="{7624EAA1-9750-4C74-A2A1-51F0CB268CE2}" type="slidenum">
              <a:rPr lang="de-DE" smtClean="0"/>
              <a:pPr>
                <a:spcAft>
                  <a:spcPts val="600"/>
                </a:spcAft>
              </a:pPr>
              <a:t>11</a:t>
            </a:fld>
            <a:endParaRPr lang="de-DE"/>
          </a:p>
        </p:txBody>
      </p:sp>
      <p:graphicFrame>
        <p:nvGraphicFramePr>
          <p:cNvPr id="8" name="Content Placeholder 2">
            <a:extLst>
              <a:ext uri="{FF2B5EF4-FFF2-40B4-BE49-F238E27FC236}">
                <a16:creationId xmlns:a16="http://schemas.microsoft.com/office/drawing/2014/main" id="{19AA6C6E-E052-3854-7961-AF62C8800070}"/>
              </a:ext>
            </a:extLst>
          </p:cNvPr>
          <p:cNvGraphicFramePr>
            <a:graphicFrameLocks noGrp="1"/>
          </p:cNvGraphicFramePr>
          <p:nvPr>
            <p:ph idx="1"/>
            <p:extLst>
              <p:ext uri="{D42A27DB-BD31-4B8C-83A1-F6EECF244321}">
                <p14:modId xmlns:p14="http://schemas.microsoft.com/office/powerpoint/2010/main" val="3589322933"/>
              </p:ext>
            </p:extLst>
          </p:nvPr>
        </p:nvGraphicFramePr>
        <p:xfrm>
          <a:off x="241301" y="1003303"/>
          <a:ext cx="8661400" cy="4703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8796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D72538F9-BC59-B65D-5AD0-B633D6007DBE}"/>
              </a:ext>
            </a:extLst>
          </p:cNvPr>
          <p:cNvSpPr>
            <a:spLocks noGrp="1"/>
          </p:cNvSpPr>
          <p:nvPr>
            <p:ph type="body" sz="half" idx="2"/>
          </p:nvPr>
        </p:nvSpPr>
        <p:spPr>
          <a:xfrm>
            <a:off x="155646" y="551145"/>
            <a:ext cx="3309869" cy="5575021"/>
          </a:xfrm>
        </p:spPr>
        <p:txBody>
          <a:bodyPr/>
          <a:lstStyle/>
          <a:p>
            <a:r>
              <a:rPr lang="en-US" sz="2000" b="1" dirty="0">
                <a:solidFill>
                  <a:srgbClr val="C00000"/>
                </a:solidFill>
                <a:latin typeface="Cambria" panose="02040503050406030204" pitchFamily="18" charset="0"/>
                <a:ea typeface="Cambria" panose="02040503050406030204" pitchFamily="18" charset="0"/>
              </a:rPr>
              <a:t>New Jersey Pathways Initiative </a:t>
            </a: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r>
              <a:rPr lang="en-US" sz="1600" dirty="0">
                <a:latin typeface="Cambria" panose="02040503050406030204" pitchFamily="18" charset="0"/>
                <a:ea typeface="Cambria" panose="02040503050406030204" pitchFamily="18" charset="0"/>
              </a:rPr>
              <a:t>This initiative, NJ Pathways to Career Opportunities: Aligning Education to Build an Innovative Workforce, brings together employers, industry associations, labor unions, education institutions, and workforce development partners to provide students and workers with the education and career pathways they need to find new careers and opportunities to achieve a competitive wage, and to ensure that employers have access to a highly skilled workforce to meet critical labor market needs.</a:t>
            </a:r>
          </a:p>
          <a:p>
            <a:endParaRPr lang="en-US" sz="1400" dirty="0">
              <a:latin typeface="Cambria" panose="02040503050406030204" pitchFamily="18" charset="0"/>
              <a:ea typeface="Cambria" panose="02040503050406030204" pitchFamily="18" charset="0"/>
            </a:endParaRPr>
          </a:p>
          <a:p>
            <a:r>
              <a:rPr lang="en-US" sz="1400" dirty="0">
                <a:latin typeface="Cambria" panose="02040503050406030204" pitchFamily="18" charset="0"/>
                <a:ea typeface="Cambria" panose="02040503050406030204" pitchFamily="18" charset="0"/>
              </a:rPr>
              <a:t>Areas include Cyber, Healthcare, Research, and Supply Chain. </a:t>
            </a:r>
          </a:p>
          <a:p>
            <a:endParaRPr lang="en-US" dirty="0"/>
          </a:p>
        </p:txBody>
      </p:sp>
      <p:sp>
        <p:nvSpPr>
          <p:cNvPr id="5" name="Slide Number Placeholder 4">
            <a:extLst>
              <a:ext uri="{FF2B5EF4-FFF2-40B4-BE49-F238E27FC236}">
                <a16:creationId xmlns:a16="http://schemas.microsoft.com/office/drawing/2014/main" id="{912DE351-473A-903B-3A4D-5C6ABC52BF64}"/>
              </a:ext>
            </a:extLst>
          </p:cNvPr>
          <p:cNvSpPr>
            <a:spLocks noGrp="1"/>
          </p:cNvSpPr>
          <p:nvPr>
            <p:ph type="sldNum" sz="quarter" idx="11"/>
          </p:nvPr>
        </p:nvSpPr>
        <p:spPr>
          <a:xfrm>
            <a:off x="4354803" y="6371711"/>
            <a:ext cx="449262" cy="409575"/>
          </a:xfrm>
        </p:spPr>
        <p:txBody>
          <a:bodyPr>
            <a:normAutofit/>
          </a:bodyPr>
          <a:lstStyle/>
          <a:p>
            <a:pPr>
              <a:spcAft>
                <a:spcPts val="600"/>
              </a:spcAft>
            </a:pPr>
            <a:fld id="{7624EAA1-9750-4C74-A2A1-51F0CB268CE2}" type="slidenum">
              <a:rPr lang="de-DE" smtClean="0"/>
              <a:pPr>
                <a:spcAft>
                  <a:spcPts val="600"/>
                </a:spcAft>
              </a:pPr>
              <a:t>12</a:t>
            </a:fld>
            <a:endParaRPr lang="de-DE"/>
          </a:p>
        </p:txBody>
      </p:sp>
      <p:sp>
        <p:nvSpPr>
          <p:cNvPr id="6" name="Footer Placeholder 5">
            <a:extLst>
              <a:ext uri="{FF2B5EF4-FFF2-40B4-BE49-F238E27FC236}">
                <a16:creationId xmlns:a16="http://schemas.microsoft.com/office/drawing/2014/main" id="{4229D8B2-3DC6-0F5F-B61D-1CAFC4CC79DE}"/>
              </a:ext>
            </a:extLst>
          </p:cNvPr>
          <p:cNvSpPr>
            <a:spLocks noGrp="1"/>
          </p:cNvSpPr>
          <p:nvPr>
            <p:ph type="ftr" sz="quarter" idx="10"/>
          </p:nvPr>
        </p:nvSpPr>
        <p:spPr>
          <a:xfrm>
            <a:off x="155646" y="6338022"/>
            <a:ext cx="3867714" cy="409575"/>
          </a:xfrm>
        </p:spPr>
        <p:txBody>
          <a:bodyPr wrap="square" anchor="t">
            <a:normAutofit/>
          </a:bodyPr>
          <a:lstStyle/>
          <a:p>
            <a:pPr>
              <a:spcAft>
                <a:spcPts val="600"/>
              </a:spcAft>
            </a:pPr>
            <a:r>
              <a:rPr lang="en-US"/>
              <a:t>All Rights Reserved, Copyright 2025, Dixon Center for Military and Veterans Services</a:t>
            </a:r>
            <a:endParaRPr lang="de-DE"/>
          </a:p>
        </p:txBody>
      </p:sp>
      <p:graphicFrame>
        <p:nvGraphicFramePr>
          <p:cNvPr id="8" name="Content Placeholder 2">
            <a:extLst>
              <a:ext uri="{FF2B5EF4-FFF2-40B4-BE49-F238E27FC236}">
                <a16:creationId xmlns:a16="http://schemas.microsoft.com/office/drawing/2014/main" id="{FCF71AB1-53D1-05F9-0E82-9D07A182089B}"/>
              </a:ext>
            </a:extLst>
          </p:cNvPr>
          <p:cNvGraphicFramePr>
            <a:graphicFrameLocks noGrp="1"/>
          </p:cNvGraphicFramePr>
          <p:nvPr>
            <p:ph idx="1"/>
            <p:extLst>
              <p:ext uri="{D42A27DB-BD31-4B8C-83A1-F6EECF244321}">
                <p14:modId xmlns:p14="http://schemas.microsoft.com/office/powerpoint/2010/main" val="3944914091"/>
              </p:ext>
            </p:extLst>
          </p:nvPr>
        </p:nvGraphicFramePr>
        <p:xfrm>
          <a:off x="3575050" y="876822"/>
          <a:ext cx="5111750" cy="5904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8367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B9ABF2-1158-BF95-3E10-6246D1D6C271}"/>
              </a:ext>
            </a:extLst>
          </p:cNvPr>
          <p:cNvSpPr>
            <a:spLocks noGrp="1"/>
          </p:cNvSpPr>
          <p:nvPr>
            <p:ph type="sldNum" sz="quarter" idx="11"/>
          </p:nvPr>
        </p:nvSpPr>
        <p:spPr/>
        <p:txBody>
          <a:bodyPr/>
          <a:lstStyle/>
          <a:p>
            <a:fld id="{0BBCCAE9-8849-468A-B0B9-D49B55086E39}" type="slidenum">
              <a:rPr lang="de-DE" smtClean="0"/>
              <a:pPr/>
              <a:t>13</a:t>
            </a:fld>
            <a:endParaRPr lang="de-DE"/>
          </a:p>
        </p:txBody>
      </p:sp>
      <p:sp>
        <p:nvSpPr>
          <p:cNvPr id="3" name="Footer Placeholder 2">
            <a:extLst>
              <a:ext uri="{FF2B5EF4-FFF2-40B4-BE49-F238E27FC236}">
                <a16:creationId xmlns:a16="http://schemas.microsoft.com/office/drawing/2014/main" id="{A3513CE0-8A69-1A3A-4A5A-5A8BF7EE235A}"/>
              </a:ext>
            </a:extLst>
          </p:cNvPr>
          <p:cNvSpPr>
            <a:spLocks noGrp="1"/>
          </p:cNvSpPr>
          <p:nvPr>
            <p:ph type="ftr" sz="quarter" idx="10"/>
          </p:nvPr>
        </p:nvSpPr>
        <p:spPr>
          <a:xfrm>
            <a:off x="2540637" y="6338022"/>
            <a:ext cx="3867714" cy="409575"/>
          </a:xfrm>
        </p:spPr>
        <p:txBody>
          <a:bodyPr/>
          <a:lstStyle/>
          <a:p>
            <a:r>
              <a:rPr lang="en-US" dirty="0"/>
              <a:t>All Rights Reserved, Copyright 2025, Dixon Center for Military and Veterans Services</a:t>
            </a:r>
            <a:endParaRPr lang="de-DE" dirty="0"/>
          </a:p>
        </p:txBody>
      </p:sp>
      <p:graphicFrame>
        <p:nvGraphicFramePr>
          <p:cNvPr id="8" name="Diagram 7">
            <a:extLst>
              <a:ext uri="{FF2B5EF4-FFF2-40B4-BE49-F238E27FC236}">
                <a16:creationId xmlns:a16="http://schemas.microsoft.com/office/drawing/2014/main" id="{B7CD5F28-83C8-8848-3E53-3D9EB8B758A2}"/>
              </a:ext>
            </a:extLst>
          </p:cNvPr>
          <p:cNvGraphicFramePr/>
          <p:nvPr>
            <p:extLst>
              <p:ext uri="{D42A27DB-BD31-4B8C-83A1-F6EECF244321}">
                <p14:modId xmlns:p14="http://schemas.microsoft.com/office/powerpoint/2010/main" val="963753626"/>
              </p:ext>
            </p:extLst>
          </p:nvPr>
        </p:nvGraphicFramePr>
        <p:xfrm>
          <a:off x="3780914" y="2050002"/>
          <a:ext cx="2305566" cy="10908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CC1A6356-48B3-097C-380C-74AE0C6C00E3}"/>
              </a:ext>
            </a:extLst>
          </p:cNvPr>
          <p:cNvSpPr txBox="1"/>
          <p:nvPr/>
        </p:nvSpPr>
        <p:spPr>
          <a:xfrm>
            <a:off x="0" y="247703"/>
            <a:ext cx="8665535" cy="1477328"/>
          </a:xfrm>
          <a:prstGeom prst="rect">
            <a:avLst/>
          </a:prstGeom>
          <a:noFill/>
        </p:spPr>
        <p:txBody>
          <a:bodyPr wrap="square" rtlCol="0">
            <a:spAutoFit/>
          </a:bodyPr>
          <a:lstStyle/>
          <a:p>
            <a:r>
              <a:rPr lang="en-US" sz="2400" b="1" dirty="0">
                <a:solidFill>
                  <a:srgbClr val="C00000"/>
                </a:solidFill>
                <a:latin typeface="Cambria" panose="02040503050406030204" pitchFamily="18" charset="0"/>
                <a:ea typeface="Cambria" panose="02040503050406030204" pitchFamily="18" charset="0"/>
              </a:rPr>
              <a:t>Trucking Business Academy</a:t>
            </a:r>
          </a:p>
          <a:p>
            <a:endParaRPr lang="en-US" sz="2400" dirty="0">
              <a:solidFill>
                <a:srgbClr val="C00000"/>
              </a:solidFill>
              <a:latin typeface="Cambria" panose="02040503050406030204" pitchFamily="18" charset="0"/>
              <a:ea typeface="Cambria" panose="02040503050406030204" pitchFamily="18" charset="0"/>
            </a:endParaRPr>
          </a:p>
          <a:p>
            <a:pPr algn="ctr"/>
            <a:r>
              <a:rPr lang="en-US" sz="2400" b="1" dirty="0">
                <a:latin typeface="Cambria" panose="02040503050406030204" pitchFamily="18" charset="0"/>
                <a:ea typeface="Cambria" panose="02040503050406030204" pitchFamily="18" charset="0"/>
              </a:rPr>
              <a:t>What is it?</a:t>
            </a:r>
            <a:br>
              <a:rPr lang="en-US" dirty="0">
                <a:solidFill>
                  <a:srgbClr val="C00000"/>
                </a:solidFill>
                <a:latin typeface="Cambria" panose="02040503050406030204" pitchFamily="18" charset="0"/>
                <a:ea typeface="Cambria" panose="02040503050406030204" pitchFamily="18" charset="0"/>
              </a:rPr>
            </a:br>
            <a:endParaRPr lang="en-US" dirty="0"/>
          </a:p>
        </p:txBody>
      </p:sp>
      <p:pic>
        <p:nvPicPr>
          <p:cNvPr id="11" name="Picture 10">
            <a:extLst>
              <a:ext uri="{FF2B5EF4-FFF2-40B4-BE49-F238E27FC236}">
                <a16:creationId xmlns:a16="http://schemas.microsoft.com/office/drawing/2014/main" id="{C6507968-21E6-3F61-51D4-BDABBCED1956}"/>
              </a:ext>
            </a:extLst>
          </p:cNvPr>
          <p:cNvPicPr>
            <a:picLocks noChangeAspect="1"/>
          </p:cNvPicPr>
          <p:nvPr/>
        </p:nvPicPr>
        <p:blipFill>
          <a:blip r:embed="rId7"/>
          <a:stretch>
            <a:fillRect/>
          </a:stretch>
        </p:blipFill>
        <p:spPr>
          <a:xfrm>
            <a:off x="6253861" y="1731221"/>
            <a:ext cx="2305567" cy="2143125"/>
          </a:xfrm>
          <a:prstGeom prst="rect">
            <a:avLst/>
          </a:prstGeom>
        </p:spPr>
      </p:pic>
      <p:sp>
        <p:nvSpPr>
          <p:cNvPr id="15" name="TextBox 14">
            <a:extLst>
              <a:ext uri="{FF2B5EF4-FFF2-40B4-BE49-F238E27FC236}">
                <a16:creationId xmlns:a16="http://schemas.microsoft.com/office/drawing/2014/main" id="{32954100-A8D2-EC88-CCF4-7D1426DD7542}"/>
              </a:ext>
            </a:extLst>
          </p:cNvPr>
          <p:cNvSpPr txBox="1"/>
          <p:nvPr/>
        </p:nvSpPr>
        <p:spPr>
          <a:xfrm>
            <a:off x="389559" y="4007931"/>
            <a:ext cx="8169868" cy="2154436"/>
          </a:xfrm>
          <a:prstGeom prst="rect">
            <a:avLst/>
          </a:prstGeom>
          <a:solidFill>
            <a:schemeClr val="accent6">
              <a:lumMod val="20000"/>
              <a:lumOff val="80000"/>
            </a:schemeClr>
          </a:solidFill>
          <a:ln>
            <a:solidFill>
              <a:srgbClr val="C0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285750" indent="-285750">
              <a:buFont typeface="Arial" panose="020B0604020202020204" pitchFamily="34" charset="0"/>
              <a:buChar char="•"/>
            </a:pPr>
            <a:r>
              <a:rPr lang="en-US" b="1" dirty="0">
                <a:solidFill>
                  <a:srgbClr val="C00000"/>
                </a:solidFill>
              </a:rPr>
              <a:t>12-week online program to train CDL drivers to start their own  trucking business</a:t>
            </a:r>
          </a:p>
          <a:p>
            <a:pPr marL="285750" indent="-285750">
              <a:buFont typeface="Arial" panose="020B0604020202020204" pitchFamily="34" charset="0"/>
              <a:buChar char="•"/>
            </a:pPr>
            <a:r>
              <a:rPr lang="en-US" b="1" dirty="0">
                <a:solidFill>
                  <a:srgbClr val="C00000"/>
                </a:solidFill>
              </a:rPr>
              <a:t>Completion </a:t>
            </a:r>
            <a:r>
              <a:rPr lang="en-US" b="1" u="sng" dirty="0">
                <a:solidFill>
                  <a:srgbClr val="C00000"/>
                </a:solidFill>
              </a:rPr>
              <a:t>certificate</a:t>
            </a:r>
            <a:r>
              <a:rPr lang="en-US" b="1" dirty="0">
                <a:solidFill>
                  <a:srgbClr val="C00000"/>
                </a:solidFill>
              </a:rPr>
              <a:t> issued through Camden County College or Hudson County Community College</a:t>
            </a:r>
          </a:p>
          <a:p>
            <a:pPr marL="285750" indent="-285750">
              <a:buFont typeface="Arial" panose="020B0604020202020204" pitchFamily="34" charset="0"/>
              <a:buChar char="•"/>
            </a:pPr>
            <a:r>
              <a:rPr lang="en-US" b="1" dirty="0">
                <a:solidFill>
                  <a:srgbClr val="C00000"/>
                </a:solidFill>
              </a:rPr>
              <a:t>To earn their certificate, students must attend all class sessions and draft a viable business plan</a:t>
            </a:r>
          </a:p>
          <a:p>
            <a:pPr marL="285750" indent="-285750">
              <a:buFont typeface="Arial" panose="020B0604020202020204" pitchFamily="34" charset="0"/>
              <a:buChar char="•"/>
            </a:pPr>
            <a:r>
              <a:rPr lang="en-US" b="1" dirty="0">
                <a:solidFill>
                  <a:srgbClr val="C00000"/>
                </a:solidFill>
              </a:rPr>
              <a:t>NOT another CDL school, but rather a trucking small business incubator</a:t>
            </a:r>
          </a:p>
          <a:p>
            <a:endParaRPr lang="en-US" sz="800" b="1" dirty="0">
              <a:solidFill>
                <a:srgbClr val="C00000"/>
              </a:solidFill>
            </a:endParaRPr>
          </a:p>
        </p:txBody>
      </p:sp>
      <p:pic>
        <p:nvPicPr>
          <p:cNvPr id="17" name="Picture 16">
            <a:extLst>
              <a:ext uri="{FF2B5EF4-FFF2-40B4-BE49-F238E27FC236}">
                <a16:creationId xmlns:a16="http://schemas.microsoft.com/office/drawing/2014/main" id="{C3EDF885-EF66-AD17-8F8C-0F833D79AFAE}"/>
              </a:ext>
            </a:extLst>
          </p:cNvPr>
          <p:cNvPicPr>
            <a:picLocks noChangeAspect="1"/>
          </p:cNvPicPr>
          <p:nvPr/>
        </p:nvPicPr>
        <p:blipFill>
          <a:blip r:embed="rId8"/>
          <a:stretch>
            <a:fillRect/>
          </a:stretch>
        </p:blipFill>
        <p:spPr>
          <a:xfrm>
            <a:off x="389559" y="1725030"/>
            <a:ext cx="3223975" cy="2149316"/>
          </a:xfrm>
          <a:prstGeom prst="rect">
            <a:avLst/>
          </a:prstGeom>
        </p:spPr>
      </p:pic>
    </p:spTree>
    <p:extLst>
      <p:ext uri="{BB962C8B-B14F-4D97-AF65-F5344CB8AC3E}">
        <p14:creationId xmlns:p14="http://schemas.microsoft.com/office/powerpoint/2010/main" val="3395605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E9B514-4312-909D-A382-2F40C70A9635}"/>
              </a:ext>
            </a:extLst>
          </p:cNvPr>
          <p:cNvSpPr>
            <a:spLocks noGrp="1"/>
          </p:cNvSpPr>
          <p:nvPr>
            <p:ph type="sldNum" sz="quarter" idx="11"/>
          </p:nvPr>
        </p:nvSpPr>
        <p:spPr/>
        <p:txBody>
          <a:bodyPr/>
          <a:lstStyle/>
          <a:p>
            <a:fld id="{0BBCCAE9-8849-468A-B0B9-D49B55086E39}" type="slidenum">
              <a:rPr lang="de-DE" smtClean="0"/>
              <a:pPr/>
              <a:t>14</a:t>
            </a:fld>
            <a:endParaRPr lang="de-DE"/>
          </a:p>
        </p:txBody>
      </p:sp>
      <p:sp>
        <p:nvSpPr>
          <p:cNvPr id="3" name="Footer Placeholder 2">
            <a:extLst>
              <a:ext uri="{FF2B5EF4-FFF2-40B4-BE49-F238E27FC236}">
                <a16:creationId xmlns:a16="http://schemas.microsoft.com/office/drawing/2014/main" id="{F53C7C39-4D34-EF17-0CB1-B459A3341BF3}"/>
              </a:ext>
            </a:extLst>
          </p:cNvPr>
          <p:cNvSpPr>
            <a:spLocks noGrp="1"/>
          </p:cNvSpPr>
          <p:nvPr>
            <p:ph type="ftr" sz="quarter" idx="10"/>
          </p:nvPr>
        </p:nvSpPr>
        <p:spPr/>
        <p:txBody>
          <a:bodyPr/>
          <a:lstStyle/>
          <a:p>
            <a:r>
              <a:rPr lang="en-US"/>
              <a:t>All Rights Reserved, Copyright 2025, Dixon Center for Military and Veterans Services</a:t>
            </a:r>
            <a:endParaRPr lang="de-DE"/>
          </a:p>
        </p:txBody>
      </p:sp>
      <p:sp>
        <p:nvSpPr>
          <p:cNvPr id="4" name="TextBox 3">
            <a:extLst>
              <a:ext uri="{FF2B5EF4-FFF2-40B4-BE49-F238E27FC236}">
                <a16:creationId xmlns:a16="http://schemas.microsoft.com/office/drawing/2014/main" id="{41C25A24-5DDD-BAA5-AF95-5AA34CB51F9F}"/>
              </a:ext>
            </a:extLst>
          </p:cNvPr>
          <p:cNvSpPr txBox="1"/>
          <p:nvPr/>
        </p:nvSpPr>
        <p:spPr>
          <a:xfrm>
            <a:off x="0" y="247703"/>
            <a:ext cx="8665535" cy="1477328"/>
          </a:xfrm>
          <a:prstGeom prst="rect">
            <a:avLst/>
          </a:prstGeom>
          <a:noFill/>
        </p:spPr>
        <p:txBody>
          <a:bodyPr wrap="square" rtlCol="0">
            <a:spAutoFit/>
          </a:bodyPr>
          <a:lstStyle/>
          <a:p>
            <a:r>
              <a:rPr lang="en-US" sz="2400" b="1" dirty="0">
                <a:solidFill>
                  <a:srgbClr val="C00000"/>
                </a:solidFill>
                <a:latin typeface="Cambria" panose="02040503050406030204" pitchFamily="18" charset="0"/>
                <a:ea typeface="Cambria" panose="02040503050406030204" pitchFamily="18" charset="0"/>
              </a:rPr>
              <a:t>Trucking Business Academy</a:t>
            </a:r>
          </a:p>
          <a:p>
            <a:endParaRPr lang="en-US" sz="2400" dirty="0">
              <a:solidFill>
                <a:srgbClr val="C00000"/>
              </a:solidFill>
              <a:latin typeface="Cambria" panose="02040503050406030204" pitchFamily="18" charset="0"/>
              <a:ea typeface="Cambria" panose="02040503050406030204" pitchFamily="18" charset="0"/>
            </a:endParaRPr>
          </a:p>
          <a:p>
            <a:pPr algn="ctr"/>
            <a:r>
              <a:rPr lang="en-US" sz="2400" b="1" dirty="0">
                <a:latin typeface="Cambria" panose="02040503050406030204" pitchFamily="18" charset="0"/>
                <a:ea typeface="Cambria" panose="02040503050406030204" pitchFamily="18" charset="0"/>
              </a:rPr>
              <a:t>Why do we all need it?</a:t>
            </a:r>
            <a:br>
              <a:rPr lang="en-US" dirty="0">
                <a:solidFill>
                  <a:srgbClr val="C00000"/>
                </a:solidFill>
                <a:latin typeface="Cambria" panose="02040503050406030204" pitchFamily="18" charset="0"/>
                <a:ea typeface="Cambria" panose="02040503050406030204" pitchFamily="18" charset="0"/>
              </a:rPr>
            </a:br>
            <a:endParaRPr lang="en-US" dirty="0"/>
          </a:p>
        </p:txBody>
      </p:sp>
      <p:sp>
        <p:nvSpPr>
          <p:cNvPr id="10" name="Oval 9">
            <a:extLst>
              <a:ext uri="{FF2B5EF4-FFF2-40B4-BE49-F238E27FC236}">
                <a16:creationId xmlns:a16="http://schemas.microsoft.com/office/drawing/2014/main" id="{71F097BD-E074-75D0-569A-F8E9F3204CD3}"/>
              </a:ext>
            </a:extLst>
          </p:cNvPr>
          <p:cNvSpPr/>
          <p:nvPr/>
        </p:nvSpPr>
        <p:spPr bwMode="auto">
          <a:xfrm>
            <a:off x="404037" y="1600200"/>
            <a:ext cx="1456660" cy="839971"/>
          </a:xfrm>
          <a:prstGeom prst="ellipse">
            <a:avLst/>
          </a:prstGeom>
          <a:solidFill>
            <a:schemeClr val="accent6">
              <a:lumMod val="20000"/>
              <a:lumOff val="80000"/>
            </a:schemeClr>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r>
              <a:rPr lang="en-US" sz="3200" b="1" dirty="0">
                <a:solidFill>
                  <a:srgbClr val="C00000"/>
                </a:solidFill>
                <a:latin typeface="Arial" charset="0"/>
                <a:cs typeface="Lucida Sans Unicode" pitchFamily="34" charset="0"/>
              </a:rPr>
              <a:t>70%</a:t>
            </a:r>
          </a:p>
        </p:txBody>
      </p:sp>
      <p:sp>
        <p:nvSpPr>
          <p:cNvPr id="11" name="TextBox 10">
            <a:extLst>
              <a:ext uri="{FF2B5EF4-FFF2-40B4-BE49-F238E27FC236}">
                <a16:creationId xmlns:a16="http://schemas.microsoft.com/office/drawing/2014/main" id="{18D2A976-A540-4504-2DDD-6F4336022C92}"/>
              </a:ext>
            </a:extLst>
          </p:cNvPr>
          <p:cNvSpPr txBox="1"/>
          <p:nvPr/>
        </p:nvSpPr>
        <p:spPr>
          <a:xfrm>
            <a:off x="1860697" y="1789352"/>
            <a:ext cx="6517760" cy="461665"/>
          </a:xfrm>
          <a:prstGeom prst="rect">
            <a:avLst/>
          </a:prstGeom>
          <a:noFill/>
        </p:spPr>
        <p:txBody>
          <a:bodyPr wrap="square" rtlCol="0">
            <a:spAutoFit/>
          </a:bodyPr>
          <a:lstStyle/>
          <a:p>
            <a:r>
              <a:rPr lang="en-US" sz="2400" b="1" dirty="0">
                <a:solidFill>
                  <a:srgbClr val="C00000"/>
                </a:solidFill>
              </a:rPr>
              <a:t>of new trucking businesses fail in the first year</a:t>
            </a:r>
          </a:p>
        </p:txBody>
      </p:sp>
      <p:sp>
        <p:nvSpPr>
          <p:cNvPr id="12" name="Oval 11">
            <a:extLst>
              <a:ext uri="{FF2B5EF4-FFF2-40B4-BE49-F238E27FC236}">
                <a16:creationId xmlns:a16="http://schemas.microsoft.com/office/drawing/2014/main" id="{EBBA36C2-DE55-5D61-F461-4EE0872EF44A}"/>
              </a:ext>
            </a:extLst>
          </p:cNvPr>
          <p:cNvSpPr/>
          <p:nvPr/>
        </p:nvSpPr>
        <p:spPr bwMode="auto">
          <a:xfrm>
            <a:off x="1132367" y="2534281"/>
            <a:ext cx="1456660" cy="839971"/>
          </a:xfrm>
          <a:prstGeom prst="ellipse">
            <a:avLst/>
          </a:prstGeom>
          <a:solidFill>
            <a:schemeClr val="accent6">
              <a:lumMod val="20000"/>
              <a:lumOff val="80000"/>
            </a:schemeClr>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r>
              <a:rPr lang="en-US" sz="3200" b="1" dirty="0">
                <a:solidFill>
                  <a:srgbClr val="C00000"/>
                </a:solidFill>
                <a:latin typeface="Arial" charset="0"/>
                <a:cs typeface="Lucida Sans Unicode" pitchFamily="34" charset="0"/>
              </a:rPr>
              <a:t>50%</a:t>
            </a:r>
          </a:p>
        </p:txBody>
      </p:sp>
      <p:sp>
        <p:nvSpPr>
          <p:cNvPr id="14" name="TextBox 13">
            <a:extLst>
              <a:ext uri="{FF2B5EF4-FFF2-40B4-BE49-F238E27FC236}">
                <a16:creationId xmlns:a16="http://schemas.microsoft.com/office/drawing/2014/main" id="{64F89964-B30D-2480-70C6-0C046888C6C3}"/>
              </a:ext>
            </a:extLst>
          </p:cNvPr>
          <p:cNvSpPr txBox="1"/>
          <p:nvPr/>
        </p:nvSpPr>
        <p:spPr>
          <a:xfrm>
            <a:off x="2589027" y="2711361"/>
            <a:ext cx="6517760" cy="461665"/>
          </a:xfrm>
          <a:prstGeom prst="rect">
            <a:avLst/>
          </a:prstGeom>
          <a:noFill/>
        </p:spPr>
        <p:txBody>
          <a:bodyPr wrap="square" rtlCol="0">
            <a:spAutoFit/>
          </a:bodyPr>
          <a:lstStyle/>
          <a:p>
            <a:r>
              <a:rPr lang="en-US" sz="2400" b="1" dirty="0">
                <a:solidFill>
                  <a:srgbClr val="C00000"/>
                </a:solidFill>
              </a:rPr>
              <a:t>that survive the first year ultimately fail</a:t>
            </a:r>
          </a:p>
        </p:txBody>
      </p:sp>
      <p:graphicFrame>
        <p:nvGraphicFramePr>
          <p:cNvPr id="29" name="Diagram 28">
            <a:extLst>
              <a:ext uri="{FF2B5EF4-FFF2-40B4-BE49-F238E27FC236}">
                <a16:creationId xmlns:a16="http://schemas.microsoft.com/office/drawing/2014/main" id="{A06B6A02-C1D3-ACA1-5B97-824784777FE6}"/>
              </a:ext>
            </a:extLst>
          </p:cNvPr>
          <p:cNvGraphicFramePr/>
          <p:nvPr>
            <p:extLst>
              <p:ext uri="{D42A27DB-BD31-4B8C-83A1-F6EECF244321}">
                <p14:modId xmlns:p14="http://schemas.microsoft.com/office/powerpoint/2010/main" val="2334512230"/>
              </p:ext>
            </p:extLst>
          </p:nvPr>
        </p:nvGraphicFramePr>
        <p:xfrm>
          <a:off x="3459126" y="3849552"/>
          <a:ext cx="5482856" cy="2148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 name="TextBox 29">
            <a:extLst>
              <a:ext uri="{FF2B5EF4-FFF2-40B4-BE49-F238E27FC236}">
                <a16:creationId xmlns:a16="http://schemas.microsoft.com/office/drawing/2014/main" id="{7011F2A5-B9B8-1F1C-BF40-918526CF2269}"/>
              </a:ext>
            </a:extLst>
          </p:cNvPr>
          <p:cNvSpPr txBox="1"/>
          <p:nvPr/>
        </p:nvSpPr>
        <p:spPr>
          <a:xfrm>
            <a:off x="871867" y="4056453"/>
            <a:ext cx="1828800" cy="1938992"/>
          </a:xfrm>
          <a:prstGeom prst="rect">
            <a:avLst/>
          </a:prstGeom>
          <a:solidFill>
            <a:schemeClr val="accent6">
              <a:lumMod val="20000"/>
              <a:lumOff val="80000"/>
            </a:schemeClr>
          </a:solidFill>
          <a:ln>
            <a:solidFill>
              <a:srgbClr val="C00000"/>
            </a:solidFill>
          </a:ln>
        </p:spPr>
        <p:txBody>
          <a:bodyPr wrap="square" rtlCol="0">
            <a:spAutoFit/>
          </a:bodyPr>
          <a:lstStyle/>
          <a:p>
            <a:pPr algn="ctr"/>
            <a:endParaRPr lang="en-US" sz="2400" b="1" dirty="0">
              <a:solidFill>
                <a:srgbClr val="C00000"/>
              </a:solidFill>
            </a:endParaRPr>
          </a:p>
          <a:p>
            <a:pPr algn="ctr"/>
            <a:r>
              <a:rPr lang="en-US" sz="2400" b="1" dirty="0">
                <a:solidFill>
                  <a:srgbClr val="C00000"/>
                </a:solidFill>
              </a:rPr>
              <a:t>Barriers to</a:t>
            </a:r>
          </a:p>
          <a:p>
            <a:pPr algn="ctr"/>
            <a:r>
              <a:rPr lang="en-US" sz="2400" b="1" dirty="0">
                <a:solidFill>
                  <a:srgbClr val="C00000"/>
                </a:solidFill>
              </a:rPr>
              <a:t>Success</a:t>
            </a:r>
          </a:p>
          <a:p>
            <a:pPr algn="ctr"/>
            <a:r>
              <a:rPr lang="en-US" sz="2400" b="1" dirty="0">
                <a:solidFill>
                  <a:srgbClr val="C00000"/>
                </a:solidFill>
              </a:rPr>
              <a:t>Include:</a:t>
            </a:r>
          </a:p>
          <a:p>
            <a:endParaRPr lang="en-US" sz="2400" dirty="0"/>
          </a:p>
        </p:txBody>
      </p:sp>
      <p:sp>
        <p:nvSpPr>
          <p:cNvPr id="31" name="Arrow: Right 30">
            <a:extLst>
              <a:ext uri="{FF2B5EF4-FFF2-40B4-BE49-F238E27FC236}">
                <a16:creationId xmlns:a16="http://schemas.microsoft.com/office/drawing/2014/main" id="{9E5960DD-600D-D45B-0D95-CFACD4ADBAFA}"/>
              </a:ext>
            </a:extLst>
          </p:cNvPr>
          <p:cNvSpPr/>
          <p:nvPr/>
        </p:nvSpPr>
        <p:spPr bwMode="auto">
          <a:xfrm>
            <a:off x="2819293" y="4783633"/>
            <a:ext cx="521207" cy="484632"/>
          </a:xfrm>
          <a:prstGeom prst="rightArrow">
            <a:avLst/>
          </a:prstGeom>
          <a:solidFill>
            <a:schemeClr val="accent6">
              <a:lumMod val="20000"/>
              <a:lumOff val="80000"/>
            </a:schemeClr>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cs typeface="Lucida Sans Unicode" pitchFamily="34" charset="0"/>
            </a:endParaRPr>
          </a:p>
        </p:txBody>
      </p:sp>
      <p:pic>
        <p:nvPicPr>
          <p:cNvPr id="33" name="Graphic 32" descr="Exclamation mark with solid fill">
            <a:extLst>
              <a:ext uri="{FF2B5EF4-FFF2-40B4-BE49-F238E27FC236}">
                <a16:creationId xmlns:a16="http://schemas.microsoft.com/office/drawing/2014/main" id="{FCDE5CE4-FA2C-C7E3-240A-7A626112AAD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643" y="4014822"/>
            <a:ext cx="1244010" cy="2022253"/>
          </a:xfrm>
          <a:prstGeom prst="rect">
            <a:avLst/>
          </a:prstGeom>
        </p:spPr>
      </p:pic>
    </p:spTree>
    <p:extLst>
      <p:ext uri="{BB962C8B-B14F-4D97-AF65-F5344CB8AC3E}">
        <p14:creationId xmlns:p14="http://schemas.microsoft.com/office/powerpoint/2010/main" val="3368481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6C1512-3C76-2EAC-A7B0-FAD843B59255}"/>
              </a:ext>
            </a:extLst>
          </p:cNvPr>
          <p:cNvSpPr>
            <a:spLocks noGrp="1"/>
          </p:cNvSpPr>
          <p:nvPr>
            <p:ph sz="half" idx="1"/>
          </p:nvPr>
        </p:nvSpPr>
        <p:spPr>
          <a:xfrm>
            <a:off x="241300" y="2456121"/>
            <a:ext cx="4254500" cy="3250945"/>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a:p>
            <a:r>
              <a:rPr lang="en-US" dirty="0">
                <a:solidFill>
                  <a:srgbClr val="C00000"/>
                </a:solidFill>
              </a:rPr>
              <a:t>Veterans are employed in the trucking industry at </a:t>
            </a:r>
            <a:r>
              <a:rPr lang="en-US" b="1" u="sng" dirty="0">
                <a:solidFill>
                  <a:srgbClr val="C00000"/>
                </a:solidFill>
              </a:rPr>
              <a:t>twice</a:t>
            </a:r>
            <a:r>
              <a:rPr lang="en-US" dirty="0">
                <a:solidFill>
                  <a:srgbClr val="C00000"/>
                </a:solidFill>
              </a:rPr>
              <a:t> the rate of the civilian population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43D266C6-D822-FAC5-4607-E942707B6069}"/>
              </a:ext>
            </a:extLst>
          </p:cNvPr>
          <p:cNvSpPr>
            <a:spLocks noGrp="1"/>
          </p:cNvSpPr>
          <p:nvPr>
            <p:ph sz="half" idx="2"/>
          </p:nvPr>
        </p:nvSpPr>
        <p:spPr>
          <a:xfrm>
            <a:off x="4648201" y="2456121"/>
            <a:ext cx="4254500" cy="3250945"/>
          </a:xfrm>
        </p:spPr>
        <p:txBody>
          <a:bodyPr/>
          <a:lstStyle/>
          <a:p>
            <a:r>
              <a:rPr lang="en-US" dirty="0">
                <a:solidFill>
                  <a:srgbClr val="C00000"/>
                </a:solidFill>
              </a:rPr>
              <a:t>Many veterans have experience operating and maintaining heavy equipment</a:t>
            </a:r>
          </a:p>
          <a:p>
            <a:pPr marL="0" indent="0">
              <a:buNone/>
            </a:pPr>
            <a:endParaRPr lang="en-US" dirty="0">
              <a:solidFill>
                <a:srgbClr val="C00000"/>
              </a:solidFill>
            </a:endParaRPr>
          </a:p>
          <a:p>
            <a:r>
              <a:rPr lang="en-US" dirty="0">
                <a:solidFill>
                  <a:srgbClr val="C00000"/>
                </a:solidFill>
              </a:rPr>
              <a:t>Soft skills common to the military are in demand in the trucking industry: reliability, punctuality, professionalism, safety, honesty </a:t>
            </a:r>
          </a:p>
        </p:txBody>
      </p:sp>
      <p:sp>
        <p:nvSpPr>
          <p:cNvPr id="5" name="Slide Number Placeholder 4">
            <a:extLst>
              <a:ext uri="{FF2B5EF4-FFF2-40B4-BE49-F238E27FC236}">
                <a16:creationId xmlns:a16="http://schemas.microsoft.com/office/drawing/2014/main" id="{18ED3DC5-5B49-DC4C-9D99-1BE44A53F52A}"/>
              </a:ext>
            </a:extLst>
          </p:cNvPr>
          <p:cNvSpPr>
            <a:spLocks noGrp="1"/>
          </p:cNvSpPr>
          <p:nvPr>
            <p:ph type="sldNum" sz="quarter" idx="11"/>
          </p:nvPr>
        </p:nvSpPr>
        <p:spPr/>
        <p:txBody>
          <a:bodyPr/>
          <a:lstStyle/>
          <a:p>
            <a:fld id="{7624EAA1-9750-4C74-A2A1-51F0CB268CE2}" type="slidenum">
              <a:rPr lang="de-DE" smtClean="0"/>
              <a:pPr/>
              <a:t>15</a:t>
            </a:fld>
            <a:endParaRPr lang="de-DE"/>
          </a:p>
        </p:txBody>
      </p:sp>
      <p:sp>
        <p:nvSpPr>
          <p:cNvPr id="6" name="Footer Placeholder 5">
            <a:extLst>
              <a:ext uri="{FF2B5EF4-FFF2-40B4-BE49-F238E27FC236}">
                <a16:creationId xmlns:a16="http://schemas.microsoft.com/office/drawing/2014/main" id="{6F3A825B-665D-14EB-AE20-773B256C52FB}"/>
              </a:ext>
            </a:extLst>
          </p:cNvPr>
          <p:cNvSpPr>
            <a:spLocks noGrp="1"/>
          </p:cNvSpPr>
          <p:nvPr>
            <p:ph type="ftr" sz="quarter" idx="10"/>
          </p:nvPr>
        </p:nvSpPr>
        <p:spPr/>
        <p:txBody>
          <a:bodyPr/>
          <a:lstStyle/>
          <a:p>
            <a:r>
              <a:rPr lang="en-US"/>
              <a:t>All Rights Reserved, Copyright 2025, Dixon Center for Military and Veterans Services</a:t>
            </a:r>
            <a:endParaRPr lang="de-DE"/>
          </a:p>
        </p:txBody>
      </p:sp>
      <p:sp>
        <p:nvSpPr>
          <p:cNvPr id="7" name="TextBox 6">
            <a:extLst>
              <a:ext uri="{FF2B5EF4-FFF2-40B4-BE49-F238E27FC236}">
                <a16:creationId xmlns:a16="http://schemas.microsoft.com/office/drawing/2014/main" id="{52239F56-24DE-AA84-7261-8BAAFEC5702A}"/>
              </a:ext>
            </a:extLst>
          </p:cNvPr>
          <p:cNvSpPr txBox="1"/>
          <p:nvPr/>
        </p:nvSpPr>
        <p:spPr>
          <a:xfrm>
            <a:off x="0" y="247703"/>
            <a:ext cx="8665535" cy="1477328"/>
          </a:xfrm>
          <a:prstGeom prst="rect">
            <a:avLst/>
          </a:prstGeom>
          <a:noFill/>
        </p:spPr>
        <p:txBody>
          <a:bodyPr wrap="square" rtlCol="0">
            <a:spAutoFit/>
          </a:bodyPr>
          <a:lstStyle/>
          <a:p>
            <a:r>
              <a:rPr lang="en-US" sz="2400" b="1" dirty="0">
                <a:solidFill>
                  <a:srgbClr val="C00000"/>
                </a:solidFill>
                <a:latin typeface="Cambria" panose="02040503050406030204" pitchFamily="18" charset="0"/>
                <a:ea typeface="Cambria" panose="02040503050406030204" pitchFamily="18" charset="0"/>
              </a:rPr>
              <a:t>Trucking Business Academy</a:t>
            </a:r>
          </a:p>
          <a:p>
            <a:endParaRPr lang="en-US" sz="2400" dirty="0">
              <a:solidFill>
                <a:srgbClr val="C00000"/>
              </a:solidFill>
              <a:latin typeface="Cambria" panose="02040503050406030204" pitchFamily="18" charset="0"/>
              <a:ea typeface="Cambria" panose="02040503050406030204" pitchFamily="18" charset="0"/>
            </a:endParaRPr>
          </a:p>
          <a:p>
            <a:pPr algn="ctr"/>
            <a:r>
              <a:rPr lang="en-US" sz="2400" b="1" dirty="0">
                <a:latin typeface="Cambria" panose="02040503050406030204" pitchFamily="18" charset="0"/>
                <a:ea typeface="Cambria" panose="02040503050406030204" pitchFamily="18" charset="0"/>
              </a:rPr>
              <a:t>Why do veterans need it?</a:t>
            </a:r>
            <a:br>
              <a:rPr lang="en-US" dirty="0">
                <a:solidFill>
                  <a:srgbClr val="C00000"/>
                </a:solidFill>
                <a:latin typeface="Cambria" panose="02040503050406030204" pitchFamily="18" charset="0"/>
                <a:ea typeface="Cambria" panose="02040503050406030204" pitchFamily="18" charset="0"/>
              </a:rPr>
            </a:br>
            <a:endParaRPr lang="en-US" dirty="0"/>
          </a:p>
        </p:txBody>
      </p:sp>
      <p:pic>
        <p:nvPicPr>
          <p:cNvPr id="9218" name="Picture 2" descr="veteran owned small business logo 10 free Cliparts | Download images on ...">
            <a:extLst>
              <a:ext uri="{FF2B5EF4-FFF2-40B4-BE49-F238E27FC236}">
                <a16:creationId xmlns:a16="http://schemas.microsoft.com/office/drawing/2014/main" id="{D422A9AF-AA65-9628-A471-F7562AC721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1773673"/>
            <a:ext cx="390525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627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A5EE-2F23-52DE-C590-0B780364A3CC}"/>
              </a:ext>
            </a:extLst>
          </p:cNvPr>
          <p:cNvSpPr>
            <a:spLocks noGrp="1"/>
          </p:cNvSpPr>
          <p:nvPr>
            <p:ph type="title"/>
          </p:nvPr>
        </p:nvSpPr>
        <p:spPr/>
        <p:txBody>
          <a:bodyPr/>
          <a:lstStyle/>
          <a:p>
            <a:r>
              <a:rPr lang="en-US" sz="2400" dirty="0">
                <a:solidFill>
                  <a:srgbClr val="C00000"/>
                </a:solidFill>
                <a:latin typeface="Cambria" panose="02040503050406030204" pitchFamily="18" charset="0"/>
                <a:ea typeface="Cambria" panose="02040503050406030204" pitchFamily="18" charset="0"/>
              </a:rPr>
              <a:t>Trucking Business Academy</a:t>
            </a:r>
            <a:endParaRPr lang="en-US" sz="2400" dirty="0"/>
          </a:p>
        </p:txBody>
      </p:sp>
      <p:sp>
        <p:nvSpPr>
          <p:cNvPr id="5" name="Slide Number Placeholder 4">
            <a:extLst>
              <a:ext uri="{FF2B5EF4-FFF2-40B4-BE49-F238E27FC236}">
                <a16:creationId xmlns:a16="http://schemas.microsoft.com/office/drawing/2014/main" id="{C7ED3167-838D-5D19-909C-FFF755397F60}"/>
              </a:ext>
            </a:extLst>
          </p:cNvPr>
          <p:cNvSpPr>
            <a:spLocks noGrp="1"/>
          </p:cNvSpPr>
          <p:nvPr>
            <p:ph type="sldNum" sz="quarter" idx="11"/>
          </p:nvPr>
        </p:nvSpPr>
        <p:spPr/>
        <p:txBody>
          <a:bodyPr/>
          <a:lstStyle/>
          <a:p>
            <a:fld id="{7624EAA1-9750-4C74-A2A1-51F0CB268CE2}" type="slidenum">
              <a:rPr lang="de-DE" smtClean="0"/>
              <a:pPr/>
              <a:t>16</a:t>
            </a:fld>
            <a:endParaRPr lang="de-DE"/>
          </a:p>
        </p:txBody>
      </p:sp>
      <p:sp>
        <p:nvSpPr>
          <p:cNvPr id="6" name="Footer Placeholder 5">
            <a:extLst>
              <a:ext uri="{FF2B5EF4-FFF2-40B4-BE49-F238E27FC236}">
                <a16:creationId xmlns:a16="http://schemas.microsoft.com/office/drawing/2014/main" id="{7CD5DE13-183B-277E-15C7-EF65E0A9D0DC}"/>
              </a:ext>
            </a:extLst>
          </p:cNvPr>
          <p:cNvSpPr>
            <a:spLocks noGrp="1"/>
          </p:cNvSpPr>
          <p:nvPr>
            <p:ph type="ftr" sz="quarter" idx="10"/>
          </p:nvPr>
        </p:nvSpPr>
        <p:spPr>
          <a:xfrm>
            <a:off x="2561943" y="6241163"/>
            <a:ext cx="3867714" cy="409575"/>
          </a:xfrm>
        </p:spPr>
        <p:txBody>
          <a:bodyPr/>
          <a:lstStyle/>
          <a:p>
            <a:r>
              <a:rPr lang="en-US" dirty="0"/>
              <a:t>All Rights Reserved, Copyright 2025, Dixon Center for Military and Veterans Services</a:t>
            </a:r>
            <a:endParaRPr lang="de-DE" dirty="0"/>
          </a:p>
        </p:txBody>
      </p:sp>
      <p:graphicFrame>
        <p:nvGraphicFramePr>
          <p:cNvPr id="9" name="Content Placeholder 8">
            <a:extLst>
              <a:ext uri="{FF2B5EF4-FFF2-40B4-BE49-F238E27FC236}">
                <a16:creationId xmlns:a16="http://schemas.microsoft.com/office/drawing/2014/main" id="{FF986030-5053-3AA5-7DCE-45DEB41ED296}"/>
              </a:ext>
            </a:extLst>
          </p:cNvPr>
          <p:cNvGraphicFramePr>
            <a:graphicFrameLocks noGrp="1"/>
          </p:cNvGraphicFramePr>
          <p:nvPr>
            <p:ph sz="half" idx="1"/>
            <p:extLst>
              <p:ext uri="{D42A27DB-BD31-4B8C-83A1-F6EECF244321}">
                <p14:modId xmlns:p14="http://schemas.microsoft.com/office/powerpoint/2010/main" val="2597502797"/>
              </p:ext>
            </p:extLst>
          </p:nvPr>
        </p:nvGraphicFramePr>
        <p:xfrm>
          <a:off x="241300" y="1605516"/>
          <a:ext cx="4254500" cy="4101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8">
            <a:extLst>
              <a:ext uri="{FF2B5EF4-FFF2-40B4-BE49-F238E27FC236}">
                <a16:creationId xmlns:a16="http://schemas.microsoft.com/office/drawing/2014/main" id="{08A2E1A6-624F-924A-6601-8BE7A90C18B5}"/>
              </a:ext>
            </a:extLst>
          </p:cNvPr>
          <p:cNvGraphicFramePr>
            <a:graphicFrameLocks noGrp="1"/>
          </p:cNvGraphicFramePr>
          <p:nvPr>
            <p:ph sz="half" idx="2"/>
            <p:extLst>
              <p:ext uri="{D42A27DB-BD31-4B8C-83A1-F6EECF244321}">
                <p14:modId xmlns:p14="http://schemas.microsoft.com/office/powerpoint/2010/main" val="11495526"/>
              </p:ext>
            </p:extLst>
          </p:nvPr>
        </p:nvGraphicFramePr>
        <p:xfrm>
          <a:off x="4648200" y="1605516"/>
          <a:ext cx="4254500" cy="41015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a:extLst>
              <a:ext uri="{FF2B5EF4-FFF2-40B4-BE49-F238E27FC236}">
                <a16:creationId xmlns:a16="http://schemas.microsoft.com/office/drawing/2014/main" id="{2E85958E-AF63-AA7D-3CDF-FFD853C08D42}"/>
              </a:ext>
            </a:extLst>
          </p:cNvPr>
          <p:cNvSpPr txBox="1"/>
          <p:nvPr/>
        </p:nvSpPr>
        <p:spPr>
          <a:xfrm>
            <a:off x="2559247" y="829279"/>
            <a:ext cx="4040373" cy="523220"/>
          </a:xfrm>
          <a:prstGeom prst="rect">
            <a:avLst/>
          </a:prstGeom>
          <a:noFill/>
        </p:spPr>
        <p:txBody>
          <a:bodyPr wrap="square" rtlCol="0">
            <a:spAutoFit/>
          </a:bodyPr>
          <a:lstStyle/>
          <a:p>
            <a:r>
              <a:rPr lang="en-US" sz="2800" b="1" dirty="0">
                <a:latin typeface="Cambria" panose="02040503050406030204" pitchFamily="18" charset="0"/>
                <a:ea typeface="Cambria" panose="02040503050406030204" pitchFamily="18" charset="0"/>
              </a:rPr>
              <a:t>What is the content?</a:t>
            </a:r>
          </a:p>
        </p:txBody>
      </p:sp>
    </p:spTree>
    <p:extLst>
      <p:ext uri="{BB962C8B-B14F-4D97-AF65-F5344CB8AC3E}">
        <p14:creationId xmlns:p14="http://schemas.microsoft.com/office/powerpoint/2010/main" val="2626482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EE28B4-E405-3D60-9128-2C18395BE6BA}"/>
              </a:ext>
            </a:extLst>
          </p:cNvPr>
          <p:cNvSpPr>
            <a:spLocks noGrp="1"/>
          </p:cNvSpPr>
          <p:nvPr>
            <p:ph type="sldNum" sz="quarter" idx="11"/>
          </p:nvPr>
        </p:nvSpPr>
        <p:spPr/>
        <p:txBody>
          <a:bodyPr/>
          <a:lstStyle/>
          <a:p>
            <a:fld id="{0BBCCAE9-8849-468A-B0B9-D49B55086E39}" type="slidenum">
              <a:rPr lang="de-DE" smtClean="0"/>
              <a:pPr/>
              <a:t>17</a:t>
            </a:fld>
            <a:endParaRPr lang="de-DE"/>
          </a:p>
        </p:txBody>
      </p:sp>
      <p:sp>
        <p:nvSpPr>
          <p:cNvPr id="3" name="Footer Placeholder 2">
            <a:extLst>
              <a:ext uri="{FF2B5EF4-FFF2-40B4-BE49-F238E27FC236}">
                <a16:creationId xmlns:a16="http://schemas.microsoft.com/office/drawing/2014/main" id="{5329FF27-4293-60AA-14EE-0BED18D05777}"/>
              </a:ext>
            </a:extLst>
          </p:cNvPr>
          <p:cNvSpPr>
            <a:spLocks noGrp="1"/>
          </p:cNvSpPr>
          <p:nvPr>
            <p:ph type="ftr" sz="quarter" idx="10"/>
          </p:nvPr>
        </p:nvSpPr>
        <p:spPr/>
        <p:txBody>
          <a:bodyPr/>
          <a:lstStyle/>
          <a:p>
            <a:r>
              <a:rPr lang="en-US"/>
              <a:t>All Rights Reserved, Copyright 2025, Dixon Center for Military and Veterans Services</a:t>
            </a:r>
            <a:endParaRPr lang="de-DE"/>
          </a:p>
        </p:txBody>
      </p:sp>
      <p:sp>
        <p:nvSpPr>
          <p:cNvPr id="4" name="TextBox 3">
            <a:extLst>
              <a:ext uri="{FF2B5EF4-FFF2-40B4-BE49-F238E27FC236}">
                <a16:creationId xmlns:a16="http://schemas.microsoft.com/office/drawing/2014/main" id="{C1965018-6876-013E-2AB9-B0016D01EA08}"/>
              </a:ext>
            </a:extLst>
          </p:cNvPr>
          <p:cNvSpPr txBox="1"/>
          <p:nvPr/>
        </p:nvSpPr>
        <p:spPr>
          <a:xfrm>
            <a:off x="0" y="247703"/>
            <a:ext cx="8665535" cy="1477328"/>
          </a:xfrm>
          <a:prstGeom prst="rect">
            <a:avLst/>
          </a:prstGeom>
          <a:noFill/>
        </p:spPr>
        <p:txBody>
          <a:bodyPr wrap="square" rtlCol="0">
            <a:spAutoFit/>
          </a:bodyPr>
          <a:lstStyle/>
          <a:p>
            <a:r>
              <a:rPr lang="en-US" sz="2400" b="1" dirty="0">
                <a:solidFill>
                  <a:srgbClr val="C00000"/>
                </a:solidFill>
                <a:latin typeface="Cambria" panose="02040503050406030204" pitchFamily="18" charset="0"/>
                <a:ea typeface="Cambria" panose="02040503050406030204" pitchFamily="18" charset="0"/>
              </a:rPr>
              <a:t>Trucking Business Academy</a:t>
            </a:r>
          </a:p>
          <a:p>
            <a:endParaRPr lang="en-US" sz="2400" dirty="0">
              <a:solidFill>
                <a:srgbClr val="C00000"/>
              </a:solidFill>
              <a:latin typeface="Cambria" panose="02040503050406030204" pitchFamily="18" charset="0"/>
              <a:ea typeface="Cambria" panose="02040503050406030204" pitchFamily="18" charset="0"/>
            </a:endParaRPr>
          </a:p>
          <a:p>
            <a:pPr algn="ctr"/>
            <a:r>
              <a:rPr lang="en-US" sz="2400" b="1" dirty="0">
                <a:latin typeface="Cambria" panose="02040503050406030204" pitchFamily="18" charset="0"/>
                <a:ea typeface="Cambria" panose="02040503050406030204" pitchFamily="18" charset="0"/>
              </a:rPr>
              <a:t>What is the student contribution?</a:t>
            </a:r>
            <a:br>
              <a:rPr lang="en-US" dirty="0">
                <a:solidFill>
                  <a:srgbClr val="C00000"/>
                </a:solidFill>
                <a:latin typeface="Cambria" panose="02040503050406030204" pitchFamily="18" charset="0"/>
                <a:ea typeface="Cambria" panose="02040503050406030204" pitchFamily="18" charset="0"/>
              </a:rPr>
            </a:br>
            <a:endParaRPr lang="en-US" dirty="0"/>
          </a:p>
        </p:txBody>
      </p:sp>
      <p:pic>
        <p:nvPicPr>
          <p:cNvPr id="10244" name="Picture 4" descr="Business Plan icon - vector illustration . business, plan, innovation ...">
            <a:extLst>
              <a:ext uri="{FF2B5EF4-FFF2-40B4-BE49-F238E27FC236}">
                <a16:creationId xmlns:a16="http://schemas.microsoft.com/office/drawing/2014/main" id="{923FE429-2267-2613-BC7F-D65950809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8050" y="1531202"/>
            <a:ext cx="4933506" cy="18757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D1E92E6-30B1-3E4E-209E-951AB3CD7574}"/>
              </a:ext>
            </a:extLst>
          </p:cNvPr>
          <p:cNvSpPr txBox="1"/>
          <p:nvPr/>
        </p:nvSpPr>
        <p:spPr>
          <a:xfrm>
            <a:off x="393405" y="3561907"/>
            <a:ext cx="3961398" cy="2308324"/>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C00000"/>
                </a:solidFill>
              </a:rPr>
              <a:t>Students draft their own business plan</a:t>
            </a:r>
          </a:p>
          <a:p>
            <a:endParaRPr lang="en-US" b="1" dirty="0">
              <a:solidFill>
                <a:srgbClr val="C00000"/>
              </a:solidFill>
            </a:endParaRPr>
          </a:p>
          <a:p>
            <a:pPr marL="285750" indent="-285750">
              <a:buFont typeface="Arial" panose="020B0604020202020204" pitchFamily="34" charset="0"/>
              <a:buChar char="•"/>
            </a:pPr>
            <a:r>
              <a:rPr lang="en-US" b="1" dirty="0">
                <a:solidFill>
                  <a:srgbClr val="C00000"/>
                </a:solidFill>
              </a:rPr>
              <a:t>Individually tailored to each student’s vision</a:t>
            </a:r>
          </a:p>
          <a:p>
            <a:endParaRPr lang="en-US" b="1" dirty="0">
              <a:solidFill>
                <a:srgbClr val="C00000"/>
              </a:solidFill>
            </a:endParaRPr>
          </a:p>
          <a:p>
            <a:pPr marL="285750" indent="-285750">
              <a:buFont typeface="Arial" panose="020B0604020202020204" pitchFamily="34" charset="0"/>
              <a:buChar char="•"/>
            </a:pPr>
            <a:r>
              <a:rPr lang="en-US" b="1" dirty="0">
                <a:solidFill>
                  <a:srgbClr val="C00000"/>
                </a:solidFill>
              </a:rPr>
              <a:t>Incorporates all material covered in class</a:t>
            </a:r>
          </a:p>
        </p:txBody>
      </p:sp>
      <p:sp>
        <p:nvSpPr>
          <p:cNvPr id="13" name="TextBox 12">
            <a:extLst>
              <a:ext uri="{FF2B5EF4-FFF2-40B4-BE49-F238E27FC236}">
                <a16:creationId xmlns:a16="http://schemas.microsoft.com/office/drawing/2014/main" id="{ACBF68E6-C793-A65D-E613-503433B45972}"/>
              </a:ext>
            </a:extLst>
          </p:cNvPr>
          <p:cNvSpPr txBox="1"/>
          <p:nvPr/>
        </p:nvSpPr>
        <p:spPr>
          <a:xfrm>
            <a:off x="4659603" y="3535618"/>
            <a:ext cx="3961398" cy="2585323"/>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C00000"/>
                </a:solidFill>
              </a:rPr>
              <a:t>Budgeting is comprehensive and includes realistic estimates</a:t>
            </a:r>
          </a:p>
          <a:p>
            <a:endParaRPr lang="en-US" b="1" dirty="0">
              <a:solidFill>
                <a:srgbClr val="C00000"/>
              </a:solidFill>
            </a:endParaRPr>
          </a:p>
          <a:p>
            <a:pPr marL="285750" indent="-285750">
              <a:buFont typeface="Arial" panose="020B0604020202020204" pitchFamily="34" charset="0"/>
              <a:buChar char="•"/>
            </a:pPr>
            <a:r>
              <a:rPr lang="en-US" b="1" dirty="0">
                <a:solidFill>
                  <a:srgbClr val="C00000"/>
                </a:solidFill>
              </a:rPr>
              <a:t>Marries operational vision to related costs to ensure resilience</a:t>
            </a:r>
          </a:p>
          <a:p>
            <a:pPr marL="285750" indent="-285750">
              <a:buFont typeface="Arial" panose="020B0604020202020204" pitchFamily="34" charset="0"/>
              <a:buChar char="•"/>
            </a:pPr>
            <a:endParaRPr lang="en-US" b="1" dirty="0">
              <a:solidFill>
                <a:srgbClr val="C00000"/>
              </a:solidFill>
            </a:endParaRPr>
          </a:p>
          <a:p>
            <a:pPr marL="285750" indent="-285750">
              <a:buFont typeface="Arial" panose="020B0604020202020204" pitchFamily="34" charset="0"/>
              <a:buChar char="•"/>
            </a:pPr>
            <a:r>
              <a:rPr lang="en-US" b="1" dirty="0">
                <a:solidFill>
                  <a:srgbClr val="C00000"/>
                </a:solidFill>
              </a:rPr>
              <a:t>Can be leveraged to obtain financing </a:t>
            </a:r>
          </a:p>
          <a:p>
            <a:pPr marL="285750" indent="-285750">
              <a:buFont typeface="Arial" panose="020B0604020202020204" pitchFamily="34" charset="0"/>
              <a:buChar char="•"/>
            </a:pPr>
            <a:endParaRPr lang="en-US" b="1" dirty="0">
              <a:solidFill>
                <a:srgbClr val="C00000"/>
              </a:solidFill>
            </a:endParaRPr>
          </a:p>
        </p:txBody>
      </p:sp>
    </p:spTree>
    <p:extLst>
      <p:ext uri="{BB962C8B-B14F-4D97-AF65-F5344CB8AC3E}">
        <p14:creationId xmlns:p14="http://schemas.microsoft.com/office/powerpoint/2010/main" val="4010311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8385EE-2073-FCA0-0638-03E6BCAE2F30}"/>
              </a:ext>
            </a:extLst>
          </p:cNvPr>
          <p:cNvSpPr>
            <a:spLocks noGrp="1"/>
          </p:cNvSpPr>
          <p:nvPr>
            <p:ph type="sldNum" sz="quarter" idx="11"/>
          </p:nvPr>
        </p:nvSpPr>
        <p:spPr/>
        <p:txBody>
          <a:bodyPr/>
          <a:lstStyle/>
          <a:p>
            <a:fld id="{0BBCCAE9-8849-468A-B0B9-D49B55086E39}" type="slidenum">
              <a:rPr lang="de-DE" smtClean="0"/>
              <a:pPr/>
              <a:t>18</a:t>
            </a:fld>
            <a:endParaRPr lang="de-DE"/>
          </a:p>
        </p:txBody>
      </p:sp>
      <p:sp>
        <p:nvSpPr>
          <p:cNvPr id="3" name="Footer Placeholder 2">
            <a:extLst>
              <a:ext uri="{FF2B5EF4-FFF2-40B4-BE49-F238E27FC236}">
                <a16:creationId xmlns:a16="http://schemas.microsoft.com/office/drawing/2014/main" id="{8993B762-2201-58BE-2EC1-6EFE8F06F301}"/>
              </a:ext>
            </a:extLst>
          </p:cNvPr>
          <p:cNvSpPr>
            <a:spLocks noGrp="1"/>
          </p:cNvSpPr>
          <p:nvPr>
            <p:ph type="ftr" sz="quarter" idx="10"/>
          </p:nvPr>
        </p:nvSpPr>
        <p:spPr/>
        <p:txBody>
          <a:bodyPr/>
          <a:lstStyle/>
          <a:p>
            <a:r>
              <a:rPr lang="en-US"/>
              <a:t>All Rights Reserved, Copyright 2025, Dixon Center for Military and Veterans Services</a:t>
            </a:r>
            <a:endParaRPr lang="de-DE"/>
          </a:p>
        </p:txBody>
      </p:sp>
      <p:sp>
        <p:nvSpPr>
          <p:cNvPr id="4" name="TextBox 3">
            <a:extLst>
              <a:ext uri="{FF2B5EF4-FFF2-40B4-BE49-F238E27FC236}">
                <a16:creationId xmlns:a16="http://schemas.microsoft.com/office/drawing/2014/main" id="{E232369C-7679-3111-E2B1-2433096BC404}"/>
              </a:ext>
            </a:extLst>
          </p:cNvPr>
          <p:cNvSpPr txBox="1"/>
          <p:nvPr/>
        </p:nvSpPr>
        <p:spPr>
          <a:xfrm>
            <a:off x="0" y="247703"/>
            <a:ext cx="8665535" cy="1477328"/>
          </a:xfrm>
          <a:prstGeom prst="rect">
            <a:avLst/>
          </a:prstGeom>
          <a:noFill/>
        </p:spPr>
        <p:txBody>
          <a:bodyPr wrap="square" rtlCol="0">
            <a:spAutoFit/>
          </a:bodyPr>
          <a:lstStyle/>
          <a:p>
            <a:r>
              <a:rPr lang="en-US" sz="2400" b="1" dirty="0">
                <a:solidFill>
                  <a:srgbClr val="C00000"/>
                </a:solidFill>
                <a:latin typeface="Cambria" panose="02040503050406030204" pitchFamily="18" charset="0"/>
                <a:ea typeface="Cambria" panose="02040503050406030204" pitchFamily="18" charset="0"/>
              </a:rPr>
              <a:t>Trucking Business Academy</a:t>
            </a:r>
          </a:p>
          <a:p>
            <a:endParaRPr lang="en-US" sz="2400" dirty="0">
              <a:solidFill>
                <a:srgbClr val="C00000"/>
              </a:solidFill>
              <a:latin typeface="Cambria" panose="02040503050406030204" pitchFamily="18" charset="0"/>
              <a:ea typeface="Cambria" panose="02040503050406030204" pitchFamily="18" charset="0"/>
            </a:endParaRPr>
          </a:p>
          <a:p>
            <a:pPr algn="ctr"/>
            <a:r>
              <a:rPr lang="en-US" sz="2400" b="1" dirty="0">
                <a:latin typeface="Cambria" panose="02040503050406030204" pitchFamily="18" charset="0"/>
                <a:ea typeface="Cambria" panose="02040503050406030204" pitchFamily="18" charset="0"/>
              </a:rPr>
              <a:t>What is the impact of Artificial Intelligence (AI)?</a:t>
            </a:r>
            <a:br>
              <a:rPr lang="en-US" dirty="0">
                <a:solidFill>
                  <a:srgbClr val="C00000"/>
                </a:solidFill>
                <a:latin typeface="Cambria" panose="02040503050406030204" pitchFamily="18" charset="0"/>
                <a:ea typeface="Cambria" panose="02040503050406030204" pitchFamily="18" charset="0"/>
              </a:rPr>
            </a:br>
            <a:endParaRPr lang="en-US" dirty="0"/>
          </a:p>
        </p:txBody>
      </p:sp>
      <p:pic>
        <p:nvPicPr>
          <p:cNvPr id="6" name="Picture 5">
            <a:extLst>
              <a:ext uri="{FF2B5EF4-FFF2-40B4-BE49-F238E27FC236}">
                <a16:creationId xmlns:a16="http://schemas.microsoft.com/office/drawing/2014/main" id="{7B95EB0C-B376-2621-A173-94E9B14A6E91}"/>
              </a:ext>
            </a:extLst>
          </p:cNvPr>
          <p:cNvPicPr>
            <a:picLocks noChangeAspect="1"/>
          </p:cNvPicPr>
          <p:nvPr/>
        </p:nvPicPr>
        <p:blipFill>
          <a:blip r:embed="rId2"/>
          <a:stretch>
            <a:fillRect/>
          </a:stretch>
        </p:blipFill>
        <p:spPr>
          <a:xfrm>
            <a:off x="312016" y="2265287"/>
            <a:ext cx="2689484" cy="2965931"/>
          </a:xfrm>
          <a:prstGeom prst="rect">
            <a:avLst/>
          </a:prstGeom>
        </p:spPr>
      </p:pic>
      <p:sp>
        <p:nvSpPr>
          <p:cNvPr id="7" name="TextBox 6">
            <a:extLst>
              <a:ext uri="{FF2B5EF4-FFF2-40B4-BE49-F238E27FC236}">
                <a16:creationId xmlns:a16="http://schemas.microsoft.com/office/drawing/2014/main" id="{6A989985-6B09-C025-2749-77473A8387CF}"/>
              </a:ext>
            </a:extLst>
          </p:cNvPr>
          <p:cNvSpPr txBox="1"/>
          <p:nvPr/>
        </p:nvSpPr>
        <p:spPr>
          <a:xfrm>
            <a:off x="3157870" y="1463364"/>
            <a:ext cx="5693181" cy="5078313"/>
          </a:xfrm>
          <a:prstGeom prst="rect">
            <a:avLst/>
          </a:prstGeom>
          <a:noFill/>
        </p:spPr>
        <p:txBody>
          <a:bodyPr wrap="square" rtlCol="0">
            <a:spAutoFit/>
          </a:bodyPr>
          <a:lstStyle/>
          <a:p>
            <a:pPr marL="285750" indent="-285750">
              <a:buFont typeface="Arial" panose="020B0604020202020204" pitchFamily="34" charset="0"/>
              <a:buChar char="•"/>
            </a:pPr>
            <a:r>
              <a:rPr lang="en-US" sz="1700" b="1" dirty="0">
                <a:solidFill>
                  <a:srgbClr val="C00000"/>
                </a:solidFill>
              </a:rPr>
              <a:t>Rise of autonomous vehicles is inevitable</a:t>
            </a:r>
          </a:p>
          <a:p>
            <a:endParaRPr lang="en-US" sz="1700" b="1" dirty="0">
              <a:solidFill>
                <a:srgbClr val="C00000"/>
              </a:solidFill>
            </a:endParaRPr>
          </a:p>
          <a:p>
            <a:pPr marL="285750" indent="-285750">
              <a:buFont typeface="Arial" panose="020B0604020202020204" pitchFamily="34" charset="0"/>
              <a:buChar char="•"/>
            </a:pPr>
            <a:r>
              <a:rPr lang="en-US" sz="1700" b="1" dirty="0">
                <a:solidFill>
                  <a:srgbClr val="C00000"/>
                </a:solidFill>
              </a:rPr>
              <a:t>Role of the driver will undoubtedly be marginalized</a:t>
            </a:r>
          </a:p>
          <a:p>
            <a:endParaRPr lang="en-US" sz="1700" b="1" dirty="0">
              <a:solidFill>
                <a:srgbClr val="C00000"/>
              </a:solidFill>
            </a:endParaRPr>
          </a:p>
          <a:p>
            <a:pPr marL="285750" indent="-285750">
              <a:buFont typeface="Arial" panose="020B0604020202020204" pitchFamily="34" charset="0"/>
              <a:buChar char="•"/>
            </a:pPr>
            <a:r>
              <a:rPr lang="en-US" sz="1700" b="1" dirty="0">
                <a:solidFill>
                  <a:srgbClr val="C00000"/>
                </a:solidFill>
              </a:rPr>
              <a:t>Trucking businesses, however, will remain in demand regardless of AI</a:t>
            </a:r>
          </a:p>
          <a:p>
            <a:endParaRPr lang="en-US" sz="1700" b="1" dirty="0">
              <a:solidFill>
                <a:srgbClr val="C00000"/>
              </a:solidFill>
            </a:endParaRPr>
          </a:p>
          <a:p>
            <a:pPr marL="285750" indent="-285750">
              <a:buFont typeface="Arial" panose="020B0604020202020204" pitchFamily="34" charset="0"/>
              <a:buChar char="•"/>
            </a:pPr>
            <a:r>
              <a:rPr lang="en-US" sz="1700" b="1" dirty="0">
                <a:solidFill>
                  <a:srgbClr val="C00000"/>
                </a:solidFill>
              </a:rPr>
              <a:t>Ownership is the key to long-term viability</a:t>
            </a:r>
          </a:p>
          <a:p>
            <a:endParaRPr lang="en-US" sz="1700" b="1" dirty="0">
              <a:solidFill>
                <a:srgbClr val="C00000"/>
              </a:solidFill>
            </a:endParaRPr>
          </a:p>
          <a:p>
            <a:pPr marL="285750" indent="-285750">
              <a:buFont typeface="Arial" panose="020B0604020202020204" pitchFamily="34" charset="0"/>
              <a:buChar char="•"/>
            </a:pPr>
            <a:r>
              <a:rPr lang="en-US" sz="1700" b="1" dirty="0">
                <a:solidFill>
                  <a:srgbClr val="C00000"/>
                </a:solidFill>
              </a:rPr>
              <a:t>Lots of “dumb money” is being spent on AI right now</a:t>
            </a:r>
          </a:p>
          <a:p>
            <a:pPr marL="285750" indent="-285750">
              <a:buFont typeface="Arial" panose="020B0604020202020204" pitchFamily="34" charset="0"/>
              <a:buChar char="•"/>
            </a:pPr>
            <a:endParaRPr lang="en-US" sz="1700" b="1" dirty="0">
              <a:solidFill>
                <a:srgbClr val="C00000"/>
              </a:solidFill>
            </a:endParaRPr>
          </a:p>
          <a:p>
            <a:pPr marL="285750" indent="-285750">
              <a:buFont typeface="Arial" panose="020B0604020202020204" pitchFamily="34" charset="0"/>
              <a:buChar char="•"/>
            </a:pPr>
            <a:r>
              <a:rPr lang="en-US" sz="1700" b="1" dirty="0">
                <a:solidFill>
                  <a:srgbClr val="C00000"/>
                </a:solidFill>
              </a:rPr>
              <a:t>New owner/operators </a:t>
            </a:r>
            <a:r>
              <a:rPr lang="en-US" sz="1700" b="1" u="sng" cap="all" dirty="0">
                <a:solidFill>
                  <a:srgbClr val="C00000"/>
                </a:solidFill>
              </a:rPr>
              <a:t>do not</a:t>
            </a:r>
            <a:r>
              <a:rPr lang="en-US" sz="1700" b="1" cap="all" dirty="0">
                <a:solidFill>
                  <a:srgbClr val="C00000"/>
                </a:solidFill>
              </a:rPr>
              <a:t> </a:t>
            </a:r>
            <a:r>
              <a:rPr lang="en-US" sz="1700" b="1" dirty="0">
                <a:solidFill>
                  <a:srgbClr val="C00000"/>
                </a:solidFill>
              </a:rPr>
              <a:t>need to be on the forefront</a:t>
            </a:r>
          </a:p>
          <a:p>
            <a:pPr marL="285750" indent="-285750">
              <a:buFont typeface="Arial" panose="020B0604020202020204" pitchFamily="34" charset="0"/>
              <a:buChar char="•"/>
            </a:pPr>
            <a:endParaRPr lang="en-US" sz="1700" b="1" dirty="0">
              <a:solidFill>
                <a:srgbClr val="C00000"/>
              </a:solidFill>
            </a:endParaRPr>
          </a:p>
          <a:p>
            <a:pPr marL="285750" indent="-285750">
              <a:buFont typeface="Arial" panose="020B0604020202020204" pitchFamily="34" charset="0"/>
              <a:buChar char="•"/>
            </a:pPr>
            <a:r>
              <a:rPr lang="en-US" sz="1700" b="1" dirty="0">
                <a:solidFill>
                  <a:srgbClr val="C00000"/>
                </a:solidFill>
              </a:rPr>
              <a:t>New owner/operators </a:t>
            </a:r>
            <a:r>
              <a:rPr lang="en-US" sz="1700" b="1" u="sng" dirty="0">
                <a:solidFill>
                  <a:srgbClr val="C00000"/>
                </a:solidFill>
              </a:rPr>
              <a:t>DO NEED</a:t>
            </a:r>
            <a:r>
              <a:rPr lang="en-US" sz="1700" b="1" dirty="0">
                <a:solidFill>
                  <a:srgbClr val="C00000"/>
                </a:solidFill>
              </a:rPr>
              <a:t> to be prepared to jump when AI matures</a:t>
            </a:r>
          </a:p>
          <a:p>
            <a:pPr marL="285750" indent="-285750">
              <a:buFont typeface="Arial" panose="020B0604020202020204" pitchFamily="34" charset="0"/>
              <a:buChar char="•"/>
            </a:pPr>
            <a:endParaRPr lang="en-US" sz="1700" b="1" dirty="0">
              <a:solidFill>
                <a:srgbClr val="C00000"/>
              </a:solidFill>
            </a:endParaRPr>
          </a:p>
          <a:p>
            <a:pPr marL="285750" indent="-285750">
              <a:buFont typeface="Arial" panose="020B0604020202020204" pitchFamily="34" charset="0"/>
              <a:buChar char="•"/>
            </a:pPr>
            <a:r>
              <a:rPr lang="en-US" sz="1700" b="1" dirty="0">
                <a:solidFill>
                  <a:srgbClr val="C00000"/>
                </a:solidFill>
              </a:rPr>
              <a:t>Budget </a:t>
            </a:r>
            <a:r>
              <a:rPr lang="en-US" sz="1700" b="1" u="sng" dirty="0">
                <a:solidFill>
                  <a:srgbClr val="C00000"/>
                </a:solidFill>
              </a:rPr>
              <a:t>NOW</a:t>
            </a:r>
            <a:r>
              <a:rPr lang="en-US" sz="1700" b="1" dirty="0">
                <a:solidFill>
                  <a:srgbClr val="C00000"/>
                </a:solidFill>
              </a:rPr>
              <a:t> for future cap ex</a:t>
            </a:r>
          </a:p>
          <a:p>
            <a:pPr marL="285750" indent="-285750">
              <a:buFont typeface="Arial" panose="020B0604020202020204" pitchFamily="34" charset="0"/>
              <a:buChar char="•"/>
            </a:pPr>
            <a:endParaRPr lang="en-US" b="1" dirty="0">
              <a:solidFill>
                <a:srgbClr val="C00000"/>
              </a:solidFill>
            </a:endParaRPr>
          </a:p>
        </p:txBody>
      </p:sp>
    </p:spTree>
    <p:extLst>
      <p:ext uri="{BB962C8B-B14F-4D97-AF65-F5344CB8AC3E}">
        <p14:creationId xmlns:p14="http://schemas.microsoft.com/office/powerpoint/2010/main" val="3090955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4F6A2-2125-4068-F7B1-E1CB8D045C06}"/>
              </a:ext>
            </a:extLst>
          </p:cNvPr>
          <p:cNvSpPr>
            <a:spLocks noGrp="1"/>
          </p:cNvSpPr>
          <p:nvPr>
            <p:ph type="title"/>
          </p:nvPr>
        </p:nvSpPr>
        <p:spPr/>
        <p:txBody>
          <a:bodyPr/>
          <a:lstStyle/>
          <a:p>
            <a:r>
              <a:rPr lang="en-US" sz="2400" dirty="0">
                <a:solidFill>
                  <a:srgbClr val="C00000"/>
                </a:solidFill>
                <a:latin typeface="Cambria" panose="02040503050406030204" pitchFamily="18" charset="0"/>
                <a:ea typeface="Cambria" panose="02040503050406030204" pitchFamily="18" charset="0"/>
              </a:rPr>
              <a:t>Trucking Business Academy</a:t>
            </a:r>
            <a:br>
              <a:rPr lang="en-US" sz="2400" dirty="0">
                <a:solidFill>
                  <a:srgbClr val="C00000"/>
                </a:solidFill>
                <a:latin typeface="Cambria" panose="02040503050406030204" pitchFamily="18" charset="0"/>
                <a:ea typeface="Cambria" panose="02040503050406030204" pitchFamily="18" charset="0"/>
              </a:rPr>
            </a:br>
            <a:endParaRPr lang="en-US" sz="2400" dirty="0"/>
          </a:p>
        </p:txBody>
      </p:sp>
      <p:sp>
        <p:nvSpPr>
          <p:cNvPr id="3" name="Content Placeholder 2">
            <a:extLst>
              <a:ext uri="{FF2B5EF4-FFF2-40B4-BE49-F238E27FC236}">
                <a16:creationId xmlns:a16="http://schemas.microsoft.com/office/drawing/2014/main" id="{1E4779F5-E1C6-53AC-0200-C20C69676EAB}"/>
              </a:ext>
            </a:extLst>
          </p:cNvPr>
          <p:cNvSpPr>
            <a:spLocks noGrp="1"/>
          </p:cNvSpPr>
          <p:nvPr>
            <p:ph sz="half" idx="1"/>
          </p:nvPr>
        </p:nvSpPr>
        <p:spPr>
          <a:xfrm>
            <a:off x="241299" y="1003303"/>
            <a:ext cx="8661400" cy="5046623"/>
          </a:xfrm>
        </p:spPr>
        <p:txBody>
          <a:bodyPr/>
          <a:lstStyle/>
          <a:p>
            <a:pPr marL="0" indent="0" algn="ctr">
              <a:buNone/>
            </a:pPr>
            <a:r>
              <a:rPr lang="en-US" b="1" dirty="0"/>
              <a:t>     </a:t>
            </a:r>
            <a:r>
              <a:rPr lang="en-US" sz="2800" b="1" dirty="0">
                <a:latin typeface="Cambria" panose="02040503050406030204" pitchFamily="18" charset="0"/>
                <a:ea typeface="Cambria" panose="02040503050406030204" pitchFamily="18" charset="0"/>
              </a:rPr>
              <a:t>Who are the Partners?</a:t>
            </a:r>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pPr marL="0" indent="0">
              <a:buNone/>
            </a:pPr>
            <a:r>
              <a:rPr lang="en-US" sz="1100" dirty="0"/>
              <a:t>                                </a:t>
            </a:r>
          </a:p>
          <a:p>
            <a:pPr marL="0" indent="0">
              <a:buNone/>
            </a:pPr>
            <a:r>
              <a:rPr lang="en-US" sz="1100" dirty="0"/>
              <a:t>          </a:t>
            </a:r>
            <a:r>
              <a:rPr lang="en-US" sz="1100" b="1" dirty="0"/>
              <a:t>Camden County College</a:t>
            </a:r>
          </a:p>
          <a:p>
            <a:pPr marL="0" indent="0">
              <a:buNone/>
            </a:pPr>
            <a:r>
              <a:rPr lang="en-US" sz="1100" dirty="0"/>
              <a:t>                                                                                                                                                               </a:t>
            </a:r>
            <a:r>
              <a:rPr lang="en-US" sz="1100" b="1" dirty="0"/>
              <a:t>Hudson County Community College</a:t>
            </a:r>
          </a:p>
          <a:p>
            <a:pPr marL="0" indent="0">
              <a:buNone/>
            </a:pPr>
            <a:endParaRPr lang="en-US" sz="1100" dirty="0"/>
          </a:p>
          <a:p>
            <a:pPr marL="0" indent="0">
              <a:buNone/>
            </a:pPr>
            <a:endParaRPr lang="en-US" sz="1100" dirty="0"/>
          </a:p>
          <a:p>
            <a:pPr marL="0" indent="0">
              <a:buNone/>
            </a:pPr>
            <a:r>
              <a:rPr lang="en-US" sz="1100" dirty="0"/>
              <a:t>  </a:t>
            </a:r>
          </a:p>
          <a:p>
            <a:pPr marL="0" indent="0">
              <a:buNone/>
            </a:pPr>
            <a:endParaRPr lang="en-US" sz="1100" dirty="0"/>
          </a:p>
          <a:p>
            <a:pPr marL="0" indent="0">
              <a:buNone/>
            </a:pPr>
            <a:r>
              <a:rPr lang="en-US" sz="1100" dirty="0"/>
              <a:t>  </a:t>
            </a:r>
          </a:p>
          <a:p>
            <a:pPr marL="0" indent="0">
              <a:buNone/>
            </a:pPr>
            <a:endParaRPr lang="en-US" sz="1100" dirty="0"/>
          </a:p>
          <a:p>
            <a:pPr marL="0" indent="0">
              <a:buNone/>
            </a:pPr>
            <a:r>
              <a:rPr lang="en-US" sz="1100" b="1" dirty="0"/>
              <a:t>                                                                                                            Dixon Center</a:t>
            </a:r>
          </a:p>
          <a:p>
            <a:pPr marL="0" indent="0">
              <a:buNone/>
            </a:pPr>
            <a:endParaRPr lang="en-US" sz="1100" b="1" dirty="0"/>
          </a:p>
          <a:p>
            <a:pPr marL="0" indent="0">
              <a:buNone/>
            </a:pPr>
            <a:endParaRPr lang="en-US" sz="1100" b="1" dirty="0"/>
          </a:p>
          <a:p>
            <a:pPr marL="0" indent="0">
              <a:buNone/>
            </a:pPr>
            <a:r>
              <a:rPr lang="en-US" sz="1100" b="1" dirty="0"/>
              <a:t>African American Chamber of Commerce of New Jersey</a:t>
            </a:r>
            <a:r>
              <a:rPr lang="en-US" sz="1800" dirty="0"/>
              <a:t>  </a:t>
            </a:r>
          </a:p>
          <a:p>
            <a:pPr marL="0" indent="0">
              <a:buNone/>
            </a:pPr>
            <a:r>
              <a:rPr lang="en-US" sz="1100" dirty="0"/>
              <a:t>                                                                                                </a:t>
            </a:r>
            <a:r>
              <a:rPr lang="en-US" sz="1100" b="1" dirty="0"/>
              <a:t>                                                                   Funding Provided by:</a:t>
            </a:r>
          </a:p>
          <a:p>
            <a:pPr marL="0" indent="0">
              <a:buNone/>
            </a:pPr>
            <a:r>
              <a:rPr lang="en-US" sz="1100" b="1" dirty="0"/>
              <a:t>                                                                                                                                                    New Jersey Council of County Colleges</a:t>
            </a:r>
          </a:p>
        </p:txBody>
      </p:sp>
      <p:sp>
        <p:nvSpPr>
          <p:cNvPr id="5" name="Slide Number Placeholder 4">
            <a:extLst>
              <a:ext uri="{FF2B5EF4-FFF2-40B4-BE49-F238E27FC236}">
                <a16:creationId xmlns:a16="http://schemas.microsoft.com/office/drawing/2014/main" id="{0E370EE1-E10F-FF0A-4D26-3437F07D08DE}"/>
              </a:ext>
            </a:extLst>
          </p:cNvPr>
          <p:cNvSpPr>
            <a:spLocks noGrp="1"/>
          </p:cNvSpPr>
          <p:nvPr>
            <p:ph type="sldNum" sz="quarter" idx="11"/>
          </p:nvPr>
        </p:nvSpPr>
        <p:spPr/>
        <p:txBody>
          <a:bodyPr/>
          <a:lstStyle/>
          <a:p>
            <a:fld id="{7624EAA1-9750-4C74-A2A1-51F0CB268CE2}" type="slidenum">
              <a:rPr lang="de-DE" smtClean="0"/>
              <a:pPr/>
              <a:t>19</a:t>
            </a:fld>
            <a:endParaRPr lang="de-DE"/>
          </a:p>
        </p:txBody>
      </p:sp>
      <p:sp>
        <p:nvSpPr>
          <p:cNvPr id="6" name="Footer Placeholder 5">
            <a:extLst>
              <a:ext uri="{FF2B5EF4-FFF2-40B4-BE49-F238E27FC236}">
                <a16:creationId xmlns:a16="http://schemas.microsoft.com/office/drawing/2014/main" id="{1D68332E-1BAA-C820-9557-280836C04CCD}"/>
              </a:ext>
            </a:extLst>
          </p:cNvPr>
          <p:cNvSpPr>
            <a:spLocks noGrp="1"/>
          </p:cNvSpPr>
          <p:nvPr>
            <p:ph type="ftr" sz="quarter" idx="10"/>
          </p:nvPr>
        </p:nvSpPr>
        <p:spPr>
          <a:xfrm>
            <a:off x="2296633" y="6299867"/>
            <a:ext cx="4816547" cy="447730"/>
          </a:xfrm>
        </p:spPr>
        <p:txBody>
          <a:bodyPr/>
          <a:lstStyle/>
          <a:p>
            <a:r>
              <a:rPr lang="en-US"/>
              <a:t>All Rights Reserved, Copyright 2025, Dixon Center for Military and Veterans Services</a:t>
            </a:r>
            <a:endParaRPr lang="de-DE"/>
          </a:p>
        </p:txBody>
      </p:sp>
      <p:pic>
        <p:nvPicPr>
          <p:cNvPr id="1026" name="Picture 2">
            <a:extLst>
              <a:ext uri="{FF2B5EF4-FFF2-40B4-BE49-F238E27FC236}">
                <a16:creationId xmlns:a16="http://schemas.microsoft.com/office/drawing/2014/main" id="{D9928901-8DDD-05C0-2B2C-EC1FFAF697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889" y="1520544"/>
            <a:ext cx="1046129" cy="13683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10;&#10;Description automatically generated">
            <a:extLst>
              <a:ext uri="{FF2B5EF4-FFF2-40B4-BE49-F238E27FC236}">
                <a16:creationId xmlns:a16="http://schemas.microsoft.com/office/drawing/2014/main" id="{43F4538B-9579-D964-5106-DA2E8C3ECB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8814" y="2347700"/>
            <a:ext cx="1950527" cy="2139239"/>
          </a:xfrm>
          <a:prstGeom prst="rect">
            <a:avLst/>
          </a:prstGeom>
        </p:spPr>
      </p:pic>
      <p:pic>
        <p:nvPicPr>
          <p:cNvPr id="1028" name="Picture 4">
            <a:extLst>
              <a:ext uri="{FF2B5EF4-FFF2-40B4-BE49-F238E27FC236}">
                <a16:creationId xmlns:a16="http://schemas.microsoft.com/office/drawing/2014/main" id="{752F91E1-2A12-3AE0-CF99-187E8F7C7D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6320" y="1663533"/>
            <a:ext cx="1218791" cy="13683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New Jersey Council of County Colleges (NJCCC)">
            <a:extLst>
              <a:ext uri="{FF2B5EF4-FFF2-40B4-BE49-F238E27FC236}">
                <a16:creationId xmlns:a16="http://schemas.microsoft.com/office/drawing/2014/main" id="{E44EA2D9-62DC-536C-5571-9D1B5FD593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3493" y="3826133"/>
            <a:ext cx="1529644" cy="152964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e African American Chamber of Commerce of New Jersey Announces ...">
            <a:extLst>
              <a:ext uri="{FF2B5EF4-FFF2-40B4-BE49-F238E27FC236}">
                <a16:creationId xmlns:a16="http://schemas.microsoft.com/office/drawing/2014/main" id="{5F032F9D-C3E8-7600-C7B8-37138A1B67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320" y="4188933"/>
            <a:ext cx="3308365" cy="1095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524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B4C21D-8E2A-838B-F5AB-23BEF67FBE71}"/>
              </a:ext>
            </a:extLst>
          </p:cNvPr>
          <p:cNvSpPr>
            <a:spLocks noGrp="1"/>
          </p:cNvSpPr>
          <p:nvPr>
            <p:ph type="sldNum" sz="quarter" idx="11"/>
          </p:nvPr>
        </p:nvSpPr>
        <p:spPr/>
        <p:txBody>
          <a:bodyPr/>
          <a:lstStyle/>
          <a:p>
            <a:fld id="{0BBCCAE9-8849-468A-B0B9-D49B55086E39}" type="slidenum">
              <a:rPr lang="de-DE" smtClean="0"/>
              <a:pPr/>
              <a:t>2</a:t>
            </a:fld>
            <a:endParaRPr lang="de-DE"/>
          </a:p>
        </p:txBody>
      </p:sp>
      <p:sp>
        <p:nvSpPr>
          <p:cNvPr id="3" name="Footer Placeholder 2">
            <a:extLst>
              <a:ext uri="{FF2B5EF4-FFF2-40B4-BE49-F238E27FC236}">
                <a16:creationId xmlns:a16="http://schemas.microsoft.com/office/drawing/2014/main" id="{EAE5F57A-6990-716A-76E4-604B59666B84}"/>
              </a:ext>
            </a:extLst>
          </p:cNvPr>
          <p:cNvSpPr>
            <a:spLocks noGrp="1"/>
          </p:cNvSpPr>
          <p:nvPr>
            <p:ph type="ftr" sz="quarter" idx="10"/>
          </p:nvPr>
        </p:nvSpPr>
        <p:spPr/>
        <p:txBody>
          <a:bodyPr/>
          <a:lstStyle/>
          <a:p>
            <a:r>
              <a:rPr lang="en-US"/>
              <a:t>All Rights Reserved, Copyright 2025, Dixon Center for Military and Veterans Services</a:t>
            </a:r>
            <a:endParaRPr lang="de-DE"/>
          </a:p>
        </p:txBody>
      </p:sp>
      <p:pic>
        <p:nvPicPr>
          <p:cNvPr id="4" name="Picture 4">
            <a:extLst>
              <a:ext uri="{FF2B5EF4-FFF2-40B4-BE49-F238E27FC236}">
                <a16:creationId xmlns:a16="http://schemas.microsoft.com/office/drawing/2014/main" id="{E6A08429-1A03-3B0A-C37D-154C6C8202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670" r="965" b="24198"/>
          <a:stretch>
            <a:fillRect/>
          </a:stretch>
        </p:blipFill>
        <p:spPr bwMode="auto">
          <a:xfrm>
            <a:off x="145373" y="1273996"/>
            <a:ext cx="8848000" cy="42802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C74C7D5-F2EC-8F01-7B5D-998B758C5B52}"/>
              </a:ext>
            </a:extLst>
          </p:cNvPr>
          <p:cNvSpPr txBox="1"/>
          <p:nvPr/>
        </p:nvSpPr>
        <p:spPr>
          <a:xfrm>
            <a:off x="318501" y="575357"/>
            <a:ext cx="8330101" cy="523220"/>
          </a:xfrm>
          <a:prstGeom prst="rect">
            <a:avLst/>
          </a:prstGeom>
          <a:noFill/>
        </p:spPr>
        <p:txBody>
          <a:bodyPr wrap="none" rtlCol="0">
            <a:spAutoFit/>
          </a:bodyPr>
          <a:lstStyle/>
          <a:p>
            <a:r>
              <a:rPr lang="en-US" sz="2800" dirty="0">
                <a:solidFill>
                  <a:srgbClr val="0070C0"/>
                </a:solidFill>
                <a:latin typeface="Abadi" panose="020F0502020204030204" pitchFamily="34" charset="0"/>
              </a:rPr>
              <a:t>Over one in three adults have a nondegree credential</a:t>
            </a:r>
          </a:p>
        </p:txBody>
      </p:sp>
    </p:spTree>
    <p:extLst>
      <p:ext uri="{BB962C8B-B14F-4D97-AF65-F5344CB8AC3E}">
        <p14:creationId xmlns:p14="http://schemas.microsoft.com/office/powerpoint/2010/main" val="2004210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6A5D1-BC29-D6EB-C4A5-9E5ACDA9B6C4}"/>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D1272FED-D9EA-7200-F9AB-545B4295012B}"/>
              </a:ext>
            </a:extLst>
          </p:cNvPr>
          <p:cNvSpPr>
            <a:spLocks noGrp="1"/>
          </p:cNvSpPr>
          <p:nvPr>
            <p:ph type="body" idx="1"/>
          </p:nvPr>
        </p:nvSpPr>
        <p:spPr>
          <a:xfrm>
            <a:off x="457201" y="1182103"/>
            <a:ext cx="7501688" cy="738377"/>
          </a:xfrm>
        </p:spPr>
        <p:txBody>
          <a:bodyPr/>
          <a:lstStyle/>
          <a:p>
            <a:pPr algn="ctr"/>
            <a:r>
              <a:rPr lang="en-US" sz="2700"/>
              <a:t>Questions?</a:t>
            </a:r>
          </a:p>
        </p:txBody>
      </p:sp>
      <p:sp>
        <p:nvSpPr>
          <p:cNvPr id="2" name="Slide Number Placeholder 1">
            <a:extLst>
              <a:ext uri="{FF2B5EF4-FFF2-40B4-BE49-F238E27FC236}">
                <a16:creationId xmlns:a16="http://schemas.microsoft.com/office/drawing/2014/main" id="{DB8878A3-214F-31F5-056C-8C6EC6C1C53E}"/>
              </a:ext>
            </a:extLst>
          </p:cNvPr>
          <p:cNvSpPr>
            <a:spLocks noGrp="1"/>
          </p:cNvSpPr>
          <p:nvPr>
            <p:ph type="sldNum" sz="quarter" idx="11"/>
          </p:nvPr>
        </p:nvSpPr>
        <p:spPr/>
        <p:txBody>
          <a:bodyPr/>
          <a:lstStyle/>
          <a:p>
            <a:pPr defTabSz="342900" fontAlgn="base">
              <a:spcBef>
                <a:spcPct val="0"/>
              </a:spcBef>
              <a:spcAft>
                <a:spcPct val="0"/>
              </a:spcAft>
              <a:defRPr/>
            </a:pPr>
            <a:fld id="{0BBCCAE9-8849-468A-B0B9-D49B55086E39}" type="slidenum">
              <a:rPr lang="de-DE" sz="1350">
                <a:solidFill>
                  <a:srgbClr val="FFFFFF"/>
                </a:solidFill>
                <a:latin typeface="Arial" charset="0"/>
                <a:cs typeface="Lucida Sans Unicode" pitchFamily="34" charset="0"/>
              </a:rPr>
              <a:pPr defTabSz="342900" fontAlgn="base">
                <a:spcBef>
                  <a:spcPct val="0"/>
                </a:spcBef>
                <a:spcAft>
                  <a:spcPct val="0"/>
                </a:spcAft>
                <a:defRPr/>
              </a:pPr>
              <a:t>20</a:t>
            </a:fld>
            <a:endParaRPr lang="de-DE" sz="1350">
              <a:solidFill>
                <a:srgbClr val="FFFFFF"/>
              </a:solidFill>
              <a:latin typeface="Arial" charset="0"/>
              <a:cs typeface="Lucida Sans Unicode" pitchFamily="34" charset="0"/>
            </a:endParaRPr>
          </a:p>
        </p:txBody>
      </p:sp>
      <p:sp>
        <p:nvSpPr>
          <p:cNvPr id="3" name="Footer Placeholder 2">
            <a:extLst>
              <a:ext uri="{FF2B5EF4-FFF2-40B4-BE49-F238E27FC236}">
                <a16:creationId xmlns:a16="http://schemas.microsoft.com/office/drawing/2014/main" id="{DF3B4D99-A949-8859-F2F8-E0D2A063F64D}"/>
              </a:ext>
            </a:extLst>
          </p:cNvPr>
          <p:cNvSpPr>
            <a:spLocks noGrp="1"/>
          </p:cNvSpPr>
          <p:nvPr>
            <p:ph type="ftr" sz="quarter" idx="10"/>
          </p:nvPr>
        </p:nvSpPr>
        <p:spPr>
          <a:xfrm>
            <a:off x="2685422" y="5636032"/>
            <a:ext cx="3338763" cy="267317"/>
          </a:xfrm>
        </p:spPr>
        <p:txBody>
          <a:bodyPr/>
          <a:lstStyle/>
          <a:p>
            <a:pPr defTabSz="342900" fontAlgn="base">
              <a:spcBef>
                <a:spcPct val="0"/>
              </a:spcBef>
              <a:spcAft>
                <a:spcPct val="0"/>
              </a:spcAft>
              <a:defRPr/>
            </a:pPr>
            <a:r>
              <a:rPr lang="en-US">
                <a:solidFill>
                  <a:srgbClr val="FFFFFF">
                    <a:lumMod val="50000"/>
                  </a:srgbClr>
                </a:solidFill>
              </a:rPr>
              <a:t>All Rights Reserved, Copyright 2025, Dixon Center for Military and Veterans Services</a:t>
            </a:r>
          </a:p>
          <a:p>
            <a:pPr defTabSz="342900" fontAlgn="base">
              <a:spcBef>
                <a:spcPct val="0"/>
              </a:spcBef>
              <a:spcAft>
                <a:spcPct val="0"/>
              </a:spcAft>
              <a:defRPr/>
            </a:pPr>
            <a:r>
              <a:rPr lang="de-DE">
                <a:solidFill>
                  <a:srgbClr val="FFFFFF">
                    <a:lumMod val="50000"/>
                  </a:srgbClr>
                </a:solidFill>
              </a:rPr>
              <a:t>PC: : Miltary.Co,</a:t>
            </a:r>
          </a:p>
        </p:txBody>
      </p:sp>
      <p:sp>
        <p:nvSpPr>
          <p:cNvPr id="5" name="TextBox 4">
            <a:extLst>
              <a:ext uri="{FF2B5EF4-FFF2-40B4-BE49-F238E27FC236}">
                <a16:creationId xmlns:a16="http://schemas.microsoft.com/office/drawing/2014/main" id="{096BAA44-1E1C-DA32-1687-DB1A44EF47BF}"/>
              </a:ext>
            </a:extLst>
          </p:cNvPr>
          <p:cNvSpPr txBox="1"/>
          <p:nvPr/>
        </p:nvSpPr>
        <p:spPr>
          <a:xfrm flipH="1" flipV="1">
            <a:off x="-3360420" y="8901308"/>
            <a:ext cx="1838507" cy="9394880"/>
          </a:xfrm>
          <a:prstGeom prst="rect">
            <a:avLst/>
          </a:prstGeom>
          <a:noFill/>
        </p:spPr>
        <p:txBody>
          <a:bodyPr wrap="square">
            <a:spAutoFit/>
          </a:bodyPr>
          <a:lstStyle/>
          <a:p>
            <a:pPr defTabSz="685800">
              <a:defRPr/>
            </a:pPr>
            <a:r>
              <a:rPr lang="en-US" sz="1350">
                <a:solidFill>
                  <a:srgbClr val="FFFFFF"/>
                </a:solidFill>
                <a:latin typeface="Arial" charset="0"/>
                <a:cs typeface="Lucida Sans Unicode" pitchFamily="34" charset="0"/>
              </a:rPr>
              <a:t>	</a:t>
            </a:r>
            <a:r>
              <a:rPr lang="en-US" sz="1350" b="1" i="1">
                <a:solidFill>
                  <a:srgbClr val="005DA2"/>
                </a:solidFill>
                <a:latin typeface="Calibri" panose="020F0502020204030204"/>
                <a:ea typeface="Calibri"/>
                <a:cs typeface="Calibri"/>
              </a:rPr>
              <a:t>Pathway Connection Executive Summary:</a:t>
            </a:r>
            <a:endParaRPr lang="en-US" sz="1350" b="1" i="1">
              <a:solidFill>
                <a:srgbClr val="005DA2"/>
              </a:solidFill>
              <a:latin typeface="Calibri" panose="020F0502020204030204"/>
              <a:cs typeface="Lucida Sans Unicode" pitchFamily="34" charset="0"/>
            </a:endParaRPr>
          </a:p>
          <a:p>
            <a:pPr defTabSz="685800">
              <a:defRPr/>
            </a:pPr>
            <a:endParaRPr lang="en-US" sz="1200" b="1" i="1">
              <a:solidFill>
                <a:srgbClr val="005DA2"/>
              </a:solidFill>
              <a:latin typeface="Calibri" panose="020F0502020204030204"/>
              <a:ea typeface="Calibri"/>
              <a:cs typeface="Calibri"/>
            </a:endParaRPr>
          </a:p>
          <a:p>
            <a:pPr defTabSz="685800">
              <a:defRPr/>
            </a:pPr>
            <a:r>
              <a:rPr lang="en-US" sz="1200">
                <a:solidFill>
                  <a:prstClr val="black"/>
                </a:solidFill>
                <a:latin typeface="Cambria" panose="02040503050406030204" pitchFamily="18" charset="0"/>
                <a:ea typeface="Cambria" panose="02040503050406030204" pitchFamily="18" charset="0"/>
                <a:cs typeface="Lucida Sans Unicode" pitchFamily="34" charset="0"/>
              </a:rPr>
              <a:t>The non-credit Trucking Business Academy pilot officially launched on July 28, 2025, at both Camden County College and Hudson County Community College. This pilot represents a significant milestone in the collaborative effort to provide accessible, high-quality training for individuals interested in becoming owner-operators in the trucking industry. Currently, 13 students are enrolled and actively participating in the program across both institutions. These students are engaging with a curriculum specifically designed to build both their business and industry-specific skills, laying the foundation to become successful business owners in commercial trucking.</a:t>
            </a:r>
          </a:p>
          <a:p>
            <a:pPr defTabSz="685800">
              <a:defRPr/>
            </a:pPr>
            <a:r>
              <a:rPr lang="en-US" sz="1200">
                <a:solidFill>
                  <a:prstClr val="black"/>
                </a:solidFill>
                <a:latin typeface="Cambria" panose="02040503050406030204" pitchFamily="18" charset="0"/>
                <a:ea typeface="Cambria" panose="02040503050406030204" pitchFamily="18" charset="0"/>
                <a:cs typeface="Lucida Sans Unicode" pitchFamily="34" charset="0"/>
              </a:rPr>
              <a:t> </a:t>
            </a:r>
          </a:p>
          <a:p>
            <a:pPr defTabSz="685800">
              <a:defRPr/>
            </a:pPr>
            <a:r>
              <a:rPr lang="en-US" sz="1200">
                <a:solidFill>
                  <a:prstClr val="black"/>
                </a:solidFill>
                <a:latin typeface="Cambria" panose="02040503050406030204" pitchFamily="18" charset="0"/>
                <a:ea typeface="Cambria" panose="02040503050406030204" pitchFamily="18" charset="0"/>
                <a:cs typeface="Lucida Sans Unicode" pitchFamily="34" charset="0"/>
              </a:rPr>
              <a:t>The pilot cohort serves as a valuable test group, allowing faculty and </a:t>
            </a:r>
            <a:r>
              <a:rPr lang="en-US" sz="1200" err="1">
                <a:solidFill>
                  <a:prstClr val="black"/>
                </a:solidFill>
                <a:latin typeface="Cambria" panose="02040503050406030204" pitchFamily="18" charset="0"/>
                <a:ea typeface="Cambria" panose="02040503050406030204" pitchFamily="18" charset="0"/>
                <a:cs typeface="Lucida Sans Unicode" pitchFamily="34" charset="0"/>
              </a:rPr>
              <a:t>administrato</a:t>
            </a:r>
            <a:r>
              <a:rPr lang="en-US" sz="1200">
                <a:solidFill>
                  <a:prstClr val="black"/>
                </a:solidFill>
                <a:latin typeface="Cambria" panose="02040503050406030204" pitchFamily="18" charset="0"/>
                <a:ea typeface="Cambria" panose="02040503050406030204" pitchFamily="18" charset="0"/>
                <a:cs typeface="Lucida Sans Unicode" pitchFamily="34" charset="0"/>
              </a:rPr>
              <a:t> to evaluate the effectiveness of the curriculum, instructional methods, and student engagement strategies. Feedback collected from this pilot will inform future enhancements to the program and ensure it remains aligned with both academic standards and</a:t>
            </a:r>
            <a:endParaRPr lang="en-US" sz="1350">
              <a:solidFill>
                <a:srgbClr val="FFFFFF"/>
              </a:solidFill>
              <a:latin typeface="Arial" charset="0"/>
              <a:cs typeface="Lucida Sans Unicode" pitchFamily="34" charset="0"/>
            </a:endParaRPr>
          </a:p>
        </p:txBody>
      </p:sp>
      <p:pic>
        <p:nvPicPr>
          <p:cNvPr id="3074" name="Picture 2" descr="On target: Army veteran Brandon Meredith thrives in new career as truck ...">
            <a:extLst>
              <a:ext uri="{FF2B5EF4-FFF2-40B4-BE49-F238E27FC236}">
                <a16:creationId xmlns:a16="http://schemas.microsoft.com/office/drawing/2014/main" id="{7922222F-ED9D-1AED-00D3-1CC5A9CB8C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411" y="2346113"/>
            <a:ext cx="4916281" cy="281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459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839A9-3C49-A32D-895B-B0ACAC19DD9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A0C5B0-2715-E735-BA6E-E0BE4821A09C}"/>
              </a:ext>
            </a:extLst>
          </p:cNvPr>
          <p:cNvSpPr>
            <a:spLocks noGrp="1"/>
          </p:cNvSpPr>
          <p:nvPr>
            <p:ph type="sldNum" sz="quarter" idx="11"/>
          </p:nvPr>
        </p:nvSpPr>
        <p:spPr/>
        <p:txBody>
          <a:bodyPr/>
          <a:lstStyle/>
          <a:p>
            <a:fld id="{0BBCCAE9-8849-468A-B0B9-D49B55086E39}" type="slidenum">
              <a:rPr lang="de-DE" smtClean="0"/>
              <a:pPr/>
              <a:t>3</a:t>
            </a:fld>
            <a:endParaRPr lang="de-DE"/>
          </a:p>
        </p:txBody>
      </p:sp>
      <p:sp>
        <p:nvSpPr>
          <p:cNvPr id="3" name="Footer Placeholder 2">
            <a:extLst>
              <a:ext uri="{FF2B5EF4-FFF2-40B4-BE49-F238E27FC236}">
                <a16:creationId xmlns:a16="http://schemas.microsoft.com/office/drawing/2014/main" id="{45AF0551-D27B-6BA7-7A1E-B786B37F34F6}"/>
              </a:ext>
            </a:extLst>
          </p:cNvPr>
          <p:cNvSpPr>
            <a:spLocks noGrp="1"/>
          </p:cNvSpPr>
          <p:nvPr>
            <p:ph type="ftr" sz="quarter" idx="10"/>
          </p:nvPr>
        </p:nvSpPr>
        <p:spPr/>
        <p:txBody>
          <a:bodyPr/>
          <a:lstStyle/>
          <a:p>
            <a:r>
              <a:rPr lang="en-US"/>
              <a:t>All Rights Reserved, Copyright 2025, Dixon Center for Military and Veterans Services</a:t>
            </a:r>
            <a:endParaRPr lang="de-DE"/>
          </a:p>
        </p:txBody>
      </p:sp>
      <p:pic>
        <p:nvPicPr>
          <p:cNvPr id="4" name="Picture 2">
            <a:extLst>
              <a:ext uri="{FF2B5EF4-FFF2-40B4-BE49-F238E27FC236}">
                <a16:creationId xmlns:a16="http://schemas.microsoft.com/office/drawing/2014/main" id="{0BE851E0-1232-EFCD-D90D-9D8562337A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1" t="11979" r="652" b="24351"/>
          <a:stretch>
            <a:fillRect/>
          </a:stretch>
        </p:blipFill>
        <p:spPr bwMode="auto">
          <a:xfrm>
            <a:off x="163247" y="774700"/>
            <a:ext cx="8806092" cy="55075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7D8D186-E07A-19A0-3820-67633EACFCAF}"/>
              </a:ext>
            </a:extLst>
          </p:cNvPr>
          <p:cNvSpPr txBox="1"/>
          <p:nvPr/>
        </p:nvSpPr>
        <p:spPr>
          <a:xfrm>
            <a:off x="318501" y="328780"/>
            <a:ext cx="6753837" cy="523220"/>
          </a:xfrm>
          <a:prstGeom prst="rect">
            <a:avLst/>
          </a:prstGeom>
          <a:noFill/>
        </p:spPr>
        <p:txBody>
          <a:bodyPr wrap="none" rtlCol="0">
            <a:spAutoFit/>
          </a:bodyPr>
          <a:lstStyle/>
          <a:p>
            <a:r>
              <a:rPr lang="en-US" sz="2800" dirty="0">
                <a:solidFill>
                  <a:srgbClr val="0070C0"/>
                </a:solidFill>
                <a:latin typeface="Abadi" panose="020F0502020204030204" pitchFamily="34" charset="0"/>
              </a:rPr>
              <a:t>Growth in nondegree credential attainment</a:t>
            </a:r>
          </a:p>
        </p:txBody>
      </p:sp>
    </p:spTree>
    <p:extLst>
      <p:ext uri="{BB962C8B-B14F-4D97-AF65-F5344CB8AC3E}">
        <p14:creationId xmlns:p14="http://schemas.microsoft.com/office/powerpoint/2010/main" val="844540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AB9BF-FE38-999A-FC0A-1DF7858890A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25B3A1-D586-0D7F-6C73-D63AFDFAE56F}"/>
              </a:ext>
            </a:extLst>
          </p:cNvPr>
          <p:cNvSpPr>
            <a:spLocks noGrp="1"/>
          </p:cNvSpPr>
          <p:nvPr>
            <p:ph type="sldNum" sz="quarter" idx="11"/>
          </p:nvPr>
        </p:nvSpPr>
        <p:spPr/>
        <p:txBody>
          <a:bodyPr/>
          <a:lstStyle/>
          <a:p>
            <a:fld id="{0BBCCAE9-8849-468A-B0B9-D49B55086E39}" type="slidenum">
              <a:rPr lang="de-DE" smtClean="0"/>
              <a:pPr/>
              <a:t>4</a:t>
            </a:fld>
            <a:endParaRPr lang="de-DE"/>
          </a:p>
        </p:txBody>
      </p:sp>
      <p:sp>
        <p:nvSpPr>
          <p:cNvPr id="3" name="Footer Placeholder 2">
            <a:extLst>
              <a:ext uri="{FF2B5EF4-FFF2-40B4-BE49-F238E27FC236}">
                <a16:creationId xmlns:a16="http://schemas.microsoft.com/office/drawing/2014/main" id="{5F81A4AA-8E21-A942-C98B-9DA30B8EF035}"/>
              </a:ext>
            </a:extLst>
          </p:cNvPr>
          <p:cNvSpPr>
            <a:spLocks noGrp="1"/>
          </p:cNvSpPr>
          <p:nvPr>
            <p:ph type="ftr" sz="quarter" idx="10"/>
          </p:nvPr>
        </p:nvSpPr>
        <p:spPr/>
        <p:txBody>
          <a:bodyPr/>
          <a:lstStyle/>
          <a:p>
            <a:r>
              <a:rPr lang="en-US"/>
              <a:t>All Rights Reserved, Copyright 2025, Dixon Center for Military and Veterans Services</a:t>
            </a:r>
            <a:endParaRPr lang="de-DE"/>
          </a:p>
        </p:txBody>
      </p:sp>
      <p:pic>
        <p:nvPicPr>
          <p:cNvPr id="4" name="Picture 2">
            <a:extLst>
              <a:ext uri="{FF2B5EF4-FFF2-40B4-BE49-F238E27FC236}">
                <a16:creationId xmlns:a16="http://schemas.microsoft.com/office/drawing/2014/main" id="{9F84D68E-8A8A-6942-72BE-223898A10C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8" t="11194" r="207" b="18687"/>
          <a:stretch>
            <a:fillRect/>
          </a:stretch>
        </p:blipFill>
        <p:spPr bwMode="auto">
          <a:xfrm>
            <a:off x="297951" y="903336"/>
            <a:ext cx="8548097" cy="54047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055C360-6EFE-A8D1-E873-72D3B6B4C3BE}"/>
              </a:ext>
            </a:extLst>
          </p:cNvPr>
          <p:cNvSpPr txBox="1"/>
          <p:nvPr/>
        </p:nvSpPr>
        <p:spPr>
          <a:xfrm>
            <a:off x="318501" y="328780"/>
            <a:ext cx="7172348" cy="523220"/>
          </a:xfrm>
          <a:prstGeom prst="rect">
            <a:avLst/>
          </a:prstGeom>
          <a:noFill/>
        </p:spPr>
        <p:txBody>
          <a:bodyPr wrap="none" rtlCol="0">
            <a:spAutoFit/>
          </a:bodyPr>
          <a:lstStyle/>
          <a:p>
            <a:r>
              <a:rPr lang="en-US" sz="2800" dirty="0">
                <a:solidFill>
                  <a:srgbClr val="0070C0"/>
                </a:solidFill>
                <a:latin typeface="Abadi" panose="020F0502020204030204" pitchFamily="34" charset="0"/>
              </a:rPr>
              <a:t>How people pay for nondegree credentials …</a:t>
            </a:r>
          </a:p>
        </p:txBody>
      </p:sp>
    </p:spTree>
    <p:extLst>
      <p:ext uri="{BB962C8B-B14F-4D97-AF65-F5344CB8AC3E}">
        <p14:creationId xmlns:p14="http://schemas.microsoft.com/office/powerpoint/2010/main" val="3047509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CB464-092A-3DC2-C4F6-41770BCB279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3C670-46F4-87CC-78D3-0B98DCCC3476}"/>
              </a:ext>
            </a:extLst>
          </p:cNvPr>
          <p:cNvSpPr>
            <a:spLocks noGrp="1"/>
          </p:cNvSpPr>
          <p:nvPr>
            <p:ph type="sldNum" sz="quarter" idx="11"/>
          </p:nvPr>
        </p:nvSpPr>
        <p:spPr/>
        <p:txBody>
          <a:bodyPr/>
          <a:lstStyle/>
          <a:p>
            <a:pPr defTabSz="342900" fontAlgn="base">
              <a:spcBef>
                <a:spcPct val="0"/>
              </a:spcBef>
              <a:spcAft>
                <a:spcPct val="0"/>
              </a:spcAft>
              <a:defRPr/>
            </a:pPr>
            <a:fld id="{0BBCCAE9-8849-468A-B0B9-D49B55086E39}" type="slidenum">
              <a:rPr lang="de-DE" sz="1350">
                <a:solidFill>
                  <a:srgbClr val="FFFFFF"/>
                </a:solidFill>
                <a:latin typeface="Arial" charset="0"/>
                <a:cs typeface="Lucida Sans Unicode" pitchFamily="34" charset="0"/>
              </a:rPr>
              <a:pPr defTabSz="342900" fontAlgn="base">
                <a:spcBef>
                  <a:spcPct val="0"/>
                </a:spcBef>
                <a:spcAft>
                  <a:spcPct val="0"/>
                </a:spcAft>
                <a:defRPr/>
              </a:pPr>
              <a:t>5</a:t>
            </a:fld>
            <a:endParaRPr lang="de-DE" sz="1350">
              <a:solidFill>
                <a:srgbClr val="FFFFFF"/>
              </a:solidFill>
              <a:latin typeface="Arial" charset="0"/>
              <a:cs typeface="Lucida Sans Unicode" pitchFamily="34" charset="0"/>
            </a:endParaRPr>
          </a:p>
        </p:txBody>
      </p:sp>
      <p:sp>
        <p:nvSpPr>
          <p:cNvPr id="4" name="Content Placeholder 2">
            <a:extLst>
              <a:ext uri="{FF2B5EF4-FFF2-40B4-BE49-F238E27FC236}">
                <a16:creationId xmlns:a16="http://schemas.microsoft.com/office/drawing/2014/main" id="{538D8BF2-0B65-37FC-5411-96BEE50C5DD3}"/>
              </a:ext>
            </a:extLst>
          </p:cNvPr>
          <p:cNvSpPr txBox="1">
            <a:spLocks/>
          </p:cNvSpPr>
          <p:nvPr/>
        </p:nvSpPr>
        <p:spPr>
          <a:xfrm>
            <a:off x="265814" y="1509823"/>
            <a:ext cx="8601740" cy="1563116"/>
          </a:xfrm>
          <a:prstGeom prst="rect">
            <a:avLst/>
          </a:prstGeom>
        </p:spPr>
        <p:txBody>
          <a:bodyPr vert="horz" lIns="68580" tIns="34290" rIns="68580" bIns="34290" rtlCol="0">
            <a:normAutofit/>
          </a:bodyPr>
          <a:lstStyle>
            <a:lvl1pPr marL="228600" indent="-228600" algn="l" defTabSz="914400" rtl="0" eaLnBrk="1" latinLnBrk="0" hangingPunct="1">
              <a:spcBef>
                <a:spcPts val="2000"/>
              </a:spcBef>
              <a:buClr>
                <a:srgbClr val="00205B"/>
              </a:buClr>
              <a:buSzPct val="75000"/>
              <a:buFont typeface="Wingdings" pitchFamily="2" charset="2"/>
              <a:buChar char="n"/>
              <a:defRPr sz="2000" kern="1200" baseline="0">
                <a:solidFill>
                  <a:schemeClr val="tx1">
                    <a:lumMod val="65000"/>
                    <a:lumOff val="35000"/>
                  </a:schemeClr>
                </a:solidFill>
                <a:latin typeface="Calibri" pitchFamily="34" charset="0"/>
                <a:ea typeface="+mn-ea"/>
                <a:cs typeface="+mn-cs"/>
              </a:defRPr>
            </a:lvl1pPr>
            <a:lvl2pPr marL="457200" indent="-228600" algn="l" defTabSz="914400" rtl="0" eaLnBrk="1" latinLnBrk="0" hangingPunct="1">
              <a:spcBef>
                <a:spcPts val="600"/>
              </a:spcBef>
              <a:buClr>
                <a:srgbClr val="866D4B"/>
              </a:buClr>
              <a:buSzPct val="75000"/>
              <a:buFont typeface="Wingdings" pitchFamily="2" charset="2"/>
              <a:buChar char="n"/>
              <a:defRPr sz="1800" kern="1200" baseline="0">
                <a:solidFill>
                  <a:schemeClr val="tx1">
                    <a:lumMod val="65000"/>
                    <a:lumOff val="35000"/>
                  </a:schemeClr>
                </a:solidFill>
                <a:latin typeface="Calibri" pitchFamily="34" charset="0"/>
                <a:ea typeface="+mn-ea"/>
                <a:cs typeface="+mn-cs"/>
              </a:defRPr>
            </a:lvl2pPr>
            <a:lvl3pPr marL="685800" indent="-228600" algn="l" defTabSz="914400" rtl="0" eaLnBrk="1" latinLnBrk="0" hangingPunct="1">
              <a:spcBef>
                <a:spcPts val="600"/>
              </a:spcBef>
              <a:buClr>
                <a:srgbClr val="00205B"/>
              </a:buClr>
              <a:buSzPct val="75000"/>
              <a:buFont typeface="Wingdings" pitchFamily="2" charset="2"/>
              <a:buChar char="n"/>
              <a:defRPr sz="1800" kern="1200" baseline="0">
                <a:solidFill>
                  <a:schemeClr val="tx1">
                    <a:lumMod val="65000"/>
                    <a:lumOff val="35000"/>
                  </a:schemeClr>
                </a:solidFill>
                <a:latin typeface="Calibri" pitchFamily="34" charset="0"/>
                <a:ea typeface="+mn-ea"/>
                <a:cs typeface="+mn-cs"/>
              </a:defRPr>
            </a:lvl3pPr>
            <a:lvl4pPr marL="914400" indent="-228600" algn="l" defTabSz="914400" rtl="0" eaLnBrk="1" latinLnBrk="0" hangingPunct="1">
              <a:spcBef>
                <a:spcPts val="600"/>
              </a:spcBef>
              <a:buClr>
                <a:srgbClr val="00205B"/>
              </a:buClr>
              <a:buSzPct val="75000"/>
              <a:buFont typeface="Wingdings" pitchFamily="2" charset="2"/>
              <a:buChar char="n"/>
              <a:defRPr sz="1800" kern="1200" baseline="0">
                <a:solidFill>
                  <a:schemeClr val="tx1">
                    <a:lumMod val="65000"/>
                    <a:lumOff val="35000"/>
                  </a:schemeClr>
                </a:solidFill>
                <a:latin typeface="Calibri" pitchFamily="34" charset="0"/>
                <a:ea typeface="+mn-ea"/>
                <a:cs typeface="+mn-cs"/>
              </a:defRPr>
            </a:lvl4pPr>
            <a:lvl5pPr marL="1143000" indent="-228600" algn="l" defTabSz="914400" rtl="0" eaLnBrk="1" latinLnBrk="0" hangingPunct="1">
              <a:spcBef>
                <a:spcPts val="600"/>
              </a:spcBef>
              <a:buClr>
                <a:srgbClr val="00205B"/>
              </a:buClr>
              <a:buSzPct val="75000"/>
              <a:buFont typeface="Wingdings" pitchFamily="2" charset="2"/>
              <a:buChar char="n"/>
              <a:defRPr sz="1800" kern="1200" baseline="0">
                <a:solidFill>
                  <a:schemeClr val="tx1">
                    <a:lumMod val="65000"/>
                    <a:lumOff val="35000"/>
                  </a:schemeClr>
                </a:solidFill>
                <a:latin typeface="Calibri" pitchFamily="34" charset="0"/>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678180" indent="0" defTabSz="685800">
              <a:spcBef>
                <a:spcPts val="0"/>
              </a:spcBef>
              <a:buNone/>
              <a:defRPr/>
            </a:pPr>
            <a:endParaRPr lang="en-US" sz="1350" b="1" dirty="0">
              <a:solidFill>
                <a:srgbClr val="000000"/>
              </a:solidFill>
              <a:latin typeface="Arial" panose="020B0604020202020204" pitchFamily="34" charset="0"/>
              <a:ea typeface="Arial" panose="020B0604020202020204" pitchFamily="34" charset="0"/>
            </a:endParaRPr>
          </a:p>
          <a:p>
            <a:pPr marL="0" marR="678180" indent="0" algn="ctr" defTabSz="685800">
              <a:spcBef>
                <a:spcPts val="0"/>
              </a:spcBef>
              <a:buNone/>
              <a:defRPr/>
            </a:pPr>
            <a:r>
              <a:rPr lang="en-US" sz="1800" b="1" dirty="0">
                <a:solidFill>
                  <a:srgbClr val="C00000"/>
                </a:solidFill>
                <a:latin typeface="Cambria" panose="02040503050406030204" pitchFamily="18" charset="0"/>
                <a:ea typeface="Cambria" panose="02040503050406030204" pitchFamily="18" charset="0"/>
              </a:rPr>
              <a:t>Dixon Center for Military and Veterans Services connects individuals, organizations, and community stakeholders to collaborate and contribute to the overall well-being of veterans and their families</a:t>
            </a:r>
          </a:p>
        </p:txBody>
      </p:sp>
      <p:sp>
        <p:nvSpPr>
          <p:cNvPr id="12" name="Content Placeholder 2">
            <a:extLst>
              <a:ext uri="{FF2B5EF4-FFF2-40B4-BE49-F238E27FC236}">
                <a16:creationId xmlns:a16="http://schemas.microsoft.com/office/drawing/2014/main" id="{4DFE9D4D-B2FE-BCC4-61E2-165BC4381BD1}"/>
              </a:ext>
            </a:extLst>
          </p:cNvPr>
          <p:cNvSpPr txBox="1">
            <a:spLocks/>
          </p:cNvSpPr>
          <p:nvPr/>
        </p:nvSpPr>
        <p:spPr>
          <a:xfrm>
            <a:off x="374212" y="3707865"/>
            <a:ext cx="8698151" cy="812432"/>
          </a:xfrm>
          <a:prstGeom prst="rect">
            <a:avLst/>
          </a:prstGeom>
        </p:spPr>
        <p:txBody>
          <a:bodyPr vert="horz" lIns="68580" tIns="34290" rIns="68580" bIns="34290" rtlCol="0">
            <a:normAutofit/>
          </a:bodyPr>
          <a:lstStyle>
            <a:lvl1pPr marL="228600" indent="-228600" algn="l" defTabSz="914400" rtl="0" eaLnBrk="1" latinLnBrk="0" hangingPunct="1">
              <a:spcBef>
                <a:spcPts val="2000"/>
              </a:spcBef>
              <a:buClr>
                <a:srgbClr val="00205B"/>
              </a:buClr>
              <a:buSzPct val="75000"/>
              <a:buFont typeface="Wingdings" pitchFamily="2" charset="2"/>
              <a:buChar char="n"/>
              <a:defRPr sz="2000" kern="1200" baseline="0">
                <a:solidFill>
                  <a:schemeClr val="tx1">
                    <a:lumMod val="65000"/>
                    <a:lumOff val="35000"/>
                  </a:schemeClr>
                </a:solidFill>
                <a:latin typeface="Calibri" pitchFamily="34" charset="0"/>
                <a:ea typeface="+mn-ea"/>
                <a:cs typeface="+mn-cs"/>
              </a:defRPr>
            </a:lvl1pPr>
            <a:lvl2pPr marL="457200" indent="-228600" algn="l" defTabSz="914400" rtl="0" eaLnBrk="1" latinLnBrk="0" hangingPunct="1">
              <a:spcBef>
                <a:spcPts val="600"/>
              </a:spcBef>
              <a:buClr>
                <a:srgbClr val="866D4B"/>
              </a:buClr>
              <a:buSzPct val="75000"/>
              <a:buFont typeface="Wingdings" pitchFamily="2" charset="2"/>
              <a:buChar char="n"/>
              <a:defRPr sz="1800" kern="1200" baseline="0">
                <a:solidFill>
                  <a:schemeClr val="tx1">
                    <a:lumMod val="65000"/>
                    <a:lumOff val="35000"/>
                  </a:schemeClr>
                </a:solidFill>
                <a:latin typeface="Calibri" pitchFamily="34" charset="0"/>
                <a:ea typeface="+mn-ea"/>
                <a:cs typeface="+mn-cs"/>
              </a:defRPr>
            </a:lvl2pPr>
            <a:lvl3pPr marL="685800" indent="-228600" algn="l" defTabSz="914400" rtl="0" eaLnBrk="1" latinLnBrk="0" hangingPunct="1">
              <a:spcBef>
                <a:spcPts val="600"/>
              </a:spcBef>
              <a:buClr>
                <a:srgbClr val="00205B"/>
              </a:buClr>
              <a:buSzPct val="75000"/>
              <a:buFont typeface="Wingdings" pitchFamily="2" charset="2"/>
              <a:buChar char="n"/>
              <a:defRPr sz="1800" kern="1200" baseline="0">
                <a:solidFill>
                  <a:schemeClr val="tx1">
                    <a:lumMod val="65000"/>
                    <a:lumOff val="35000"/>
                  </a:schemeClr>
                </a:solidFill>
                <a:latin typeface="Calibri" pitchFamily="34" charset="0"/>
                <a:ea typeface="+mn-ea"/>
                <a:cs typeface="+mn-cs"/>
              </a:defRPr>
            </a:lvl3pPr>
            <a:lvl4pPr marL="914400" indent="-228600" algn="l" defTabSz="914400" rtl="0" eaLnBrk="1" latinLnBrk="0" hangingPunct="1">
              <a:spcBef>
                <a:spcPts val="600"/>
              </a:spcBef>
              <a:buClr>
                <a:srgbClr val="00205B"/>
              </a:buClr>
              <a:buSzPct val="75000"/>
              <a:buFont typeface="Wingdings" pitchFamily="2" charset="2"/>
              <a:buChar char="n"/>
              <a:defRPr sz="1800" kern="1200" baseline="0">
                <a:solidFill>
                  <a:schemeClr val="tx1">
                    <a:lumMod val="65000"/>
                    <a:lumOff val="35000"/>
                  </a:schemeClr>
                </a:solidFill>
                <a:latin typeface="Calibri" pitchFamily="34" charset="0"/>
                <a:ea typeface="+mn-ea"/>
                <a:cs typeface="+mn-cs"/>
              </a:defRPr>
            </a:lvl4pPr>
            <a:lvl5pPr marL="1143000" indent="-228600" algn="l" defTabSz="914400" rtl="0" eaLnBrk="1" latinLnBrk="0" hangingPunct="1">
              <a:spcBef>
                <a:spcPts val="600"/>
              </a:spcBef>
              <a:buClr>
                <a:srgbClr val="00205B"/>
              </a:buClr>
              <a:buSzPct val="75000"/>
              <a:buFont typeface="Wingdings" pitchFamily="2" charset="2"/>
              <a:buChar char="n"/>
              <a:defRPr sz="1800" kern="1200" baseline="0">
                <a:solidFill>
                  <a:schemeClr val="tx1">
                    <a:lumMod val="65000"/>
                    <a:lumOff val="35000"/>
                  </a:schemeClr>
                </a:solidFill>
                <a:latin typeface="Calibri" pitchFamily="34" charset="0"/>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678180" indent="0" defTabSz="685800">
              <a:spcBef>
                <a:spcPts val="0"/>
              </a:spcBef>
              <a:buNone/>
              <a:defRPr/>
            </a:pPr>
            <a:endParaRPr lang="en-US" sz="1350" b="1">
              <a:solidFill>
                <a:srgbClr val="000000"/>
              </a:solidFill>
              <a:latin typeface="Arial" panose="020B0604020202020204" pitchFamily="34" charset="0"/>
              <a:ea typeface="Arial" panose="020B0604020202020204" pitchFamily="34" charset="0"/>
            </a:endParaRPr>
          </a:p>
          <a:p>
            <a:pPr marL="0" marR="678180" indent="0" defTabSz="685800">
              <a:spcBef>
                <a:spcPts val="0"/>
              </a:spcBef>
              <a:buNone/>
              <a:defRPr/>
            </a:pPr>
            <a:endParaRPr lang="en-US" sz="1800" b="1">
              <a:solidFill>
                <a:srgbClr val="000000"/>
              </a:solidFill>
              <a:latin typeface="Arial" panose="020B0604020202020204" pitchFamily="34" charset="0"/>
              <a:ea typeface="Arial" panose="020B0604020202020204" pitchFamily="34" charset="0"/>
            </a:endParaRPr>
          </a:p>
        </p:txBody>
      </p:sp>
      <p:sp>
        <p:nvSpPr>
          <p:cNvPr id="6" name="TextBox 5">
            <a:extLst>
              <a:ext uri="{FF2B5EF4-FFF2-40B4-BE49-F238E27FC236}">
                <a16:creationId xmlns:a16="http://schemas.microsoft.com/office/drawing/2014/main" id="{D846D3BB-35BE-9D33-93F5-907A82952EC1}"/>
              </a:ext>
            </a:extLst>
          </p:cNvPr>
          <p:cNvSpPr txBox="1"/>
          <p:nvPr/>
        </p:nvSpPr>
        <p:spPr>
          <a:xfrm>
            <a:off x="71638" y="3331511"/>
            <a:ext cx="8698150" cy="3747180"/>
          </a:xfrm>
          <a:prstGeom prst="rect">
            <a:avLst/>
          </a:prstGeom>
          <a:noFill/>
        </p:spPr>
        <p:txBody>
          <a:bodyPr wrap="square" rtlCol="0">
            <a:spAutoFit/>
          </a:bodyPr>
          <a:lstStyle/>
          <a:p>
            <a:pPr marL="214313" indent="-214313">
              <a:buFont typeface="Courier New" panose="02070309020205020404" pitchFamily="49" charset="0"/>
              <a:buChar char="o"/>
            </a:pPr>
            <a:endParaRPr lang="en-US" sz="1600" b="1" i="1" dirty="0">
              <a:solidFill>
                <a:srgbClr val="000099"/>
              </a:solidFill>
              <a:latin typeface="Cambria" panose="02040503050406030204" pitchFamily="18" charset="0"/>
              <a:ea typeface="Cambria" panose="02040503050406030204" pitchFamily="18" charset="0"/>
            </a:endParaRPr>
          </a:p>
          <a:p>
            <a:pPr marL="214313" indent="-214313">
              <a:buFont typeface="Courier New" panose="02070309020205020404" pitchFamily="49" charset="0"/>
              <a:buChar char="o"/>
            </a:pPr>
            <a:r>
              <a:rPr lang="en-US" sz="1600" b="1" i="1" dirty="0">
                <a:solidFill>
                  <a:srgbClr val="000099"/>
                </a:solidFill>
                <a:latin typeface="Cambria" panose="02040503050406030204" pitchFamily="18" charset="0"/>
                <a:ea typeface="Cambria" panose="02040503050406030204" pitchFamily="18" charset="0"/>
              </a:rPr>
              <a:t>Heal with Honor: </a:t>
            </a:r>
            <a:r>
              <a:rPr lang="en-US" sz="1600" dirty="0">
                <a:latin typeface="Cambria" panose="02040503050406030204" pitchFamily="18" charset="0"/>
                <a:ea typeface="Cambria" panose="02040503050406030204" pitchFamily="18" charset="0"/>
              </a:rPr>
              <a:t>Creating solutions that focus on the </a:t>
            </a:r>
            <a:r>
              <a:rPr lang="en-US" sz="1600" b="1" dirty="0">
                <a:latin typeface="Cambria" panose="02040503050406030204" pitchFamily="18" charset="0"/>
                <a:ea typeface="Cambria" panose="02040503050406030204" pitchFamily="18" charset="0"/>
              </a:rPr>
              <a:t>overall wellness </a:t>
            </a:r>
            <a:r>
              <a:rPr lang="en-US" sz="1600" dirty="0">
                <a:latin typeface="Cambria" panose="02040503050406030204" pitchFamily="18" charset="0"/>
                <a:ea typeface="Cambria" panose="02040503050406030204" pitchFamily="18" charset="0"/>
              </a:rPr>
              <a:t>and well-being of veterans and their families.  (</a:t>
            </a:r>
            <a:r>
              <a:rPr lang="en-US" sz="1600" b="1" dirty="0">
                <a:latin typeface="Cambria" panose="02040503050406030204" pitchFamily="18" charset="0"/>
                <a:ea typeface="Cambria" panose="02040503050406030204" pitchFamily="18" charset="0"/>
              </a:rPr>
              <a:t>Mental Health</a:t>
            </a:r>
            <a:r>
              <a:rPr lang="en-US" sz="1600" dirty="0">
                <a:latin typeface="Cambria" panose="02040503050406030204" pitchFamily="18" charset="0"/>
                <a:ea typeface="Cambria" panose="02040503050406030204" pitchFamily="18" charset="0"/>
              </a:rPr>
              <a:t>)</a:t>
            </a:r>
            <a:endParaRPr lang="en-US" sz="1600" dirty="0">
              <a:solidFill>
                <a:srgbClr val="000099"/>
              </a:solidFill>
              <a:latin typeface="Cambria" panose="02040503050406030204" pitchFamily="18" charset="0"/>
              <a:ea typeface="Cambria" panose="02040503050406030204" pitchFamily="18" charset="0"/>
            </a:endParaRPr>
          </a:p>
          <a:p>
            <a:pPr marL="214313" indent="-214313">
              <a:buFont typeface="Courier New" panose="02070309020205020404" pitchFamily="49" charset="0"/>
              <a:buChar char="o"/>
            </a:pPr>
            <a:endParaRPr lang="en-US" sz="1350" dirty="0">
              <a:latin typeface="Cambria" panose="02040503050406030204" pitchFamily="18" charset="0"/>
              <a:ea typeface="Cambria" panose="02040503050406030204" pitchFamily="18" charset="0"/>
            </a:endParaRPr>
          </a:p>
          <a:p>
            <a:pPr marL="214313" indent="-214313">
              <a:buFont typeface="Courier New" panose="02070309020205020404" pitchFamily="49" charset="0"/>
              <a:buChar char="o"/>
            </a:pPr>
            <a:r>
              <a:rPr lang="en-US" sz="1600" b="1" i="1" dirty="0">
                <a:solidFill>
                  <a:srgbClr val="000099"/>
                </a:solidFill>
                <a:latin typeface="Cambria" panose="02040503050406030204" pitchFamily="18" charset="0"/>
                <a:ea typeface="Cambria" panose="02040503050406030204" pitchFamily="18" charset="0"/>
              </a:rPr>
              <a:t>Live with Hope: </a:t>
            </a:r>
            <a:r>
              <a:rPr lang="en-US" sz="1600" b="1" dirty="0">
                <a:solidFill>
                  <a:srgbClr val="57585A"/>
                </a:solidFill>
                <a:latin typeface="Cambria" panose="02040503050406030204" pitchFamily="18" charset="0"/>
                <a:ea typeface="Cambria" panose="02040503050406030204" pitchFamily="18" charset="0"/>
              </a:rPr>
              <a:t>Accessing affordable housing</a:t>
            </a:r>
            <a:r>
              <a:rPr lang="en-US" sz="1600" dirty="0">
                <a:solidFill>
                  <a:srgbClr val="57585A"/>
                </a:solidFill>
                <a:latin typeface="Cambria" panose="02040503050406030204" pitchFamily="18" charset="0"/>
                <a:ea typeface="Cambria" panose="02040503050406030204" pitchFamily="18" charset="0"/>
              </a:rPr>
              <a:t>—living in a safe, secure, and comfortable environment in harmony with a local community.  (</a:t>
            </a:r>
            <a:r>
              <a:rPr lang="en-US" sz="1600" b="1" dirty="0">
                <a:solidFill>
                  <a:srgbClr val="57585A"/>
                </a:solidFill>
                <a:latin typeface="Cambria" panose="02040503050406030204" pitchFamily="18" charset="0"/>
                <a:ea typeface="Cambria" panose="02040503050406030204" pitchFamily="18" charset="0"/>
              </a:rPr>
              <a:t>Operation Veterans Empowerment</a:t>
            </a:r>
            <a:r>
              <a:rPr lang="en-US" sz="1600" dirty="0">
                <a:solidFill>
                  <a:srgbClr val="57585A"/>
                </a:solidFill>
                <a:latin typeface="Cambria" panose="02040503050406030204" pitchFamily="18" charset="0"/>
                <a:ea typeface="Cambria" panose="02040503050406030204" pitchFamily="18" charset="0"/>
              </a:rPr>
              <a:t>)</a:t>
            </a:r>
          </a:p>
          <a:p>
            <a:endParaRPr lang="en-US" sz="1600" dirty="0">
              <a:solidFill>
                <a:srgbClr val="57585A"/>
              </a:solidFill>
              <a:latin typeface="Cambria" panose="02040503050406030204" pitchFamily="18" charset="0"/>
              <a:ea typeface="Cambria" panose="02040503050406030204" pitchFamily="18" charset="0"/>
            </a:endParaRPr>
          </a:p>
          <a:p>
            <a:pPr marL="214313" indent="-214313">
              <a:buFont typeface="Courier New" panose="02070309020205020404" pitchFamily="49" charset="0"/>
              <a:buChar char="o"/>
            </a:pPr>
            <a:r>
              <a:rPr lang="en-US" sz="1600" b="1" i="1" dirty="0">
                <a:solidFill>
                  <a:srgbClr val="000099"/>
                </a:solidFill>
                <a:latin typeface="Cambria" panose="02040503050406030204" pitchFamily="18" charset="0"/>
                <a:ea typeface="Cambria" panose="02040503050406030204" pitchFamily="18" charset="0"/>
              </a:rPr>
              <a:t>Work with Purpose: </a:t>
            </a:r>
            <a:r>
              <a:rPr lang="en-US" sz="1600" dirty="0">
                <a:latin typeface="Cambria" panose="02040503050406030204" pitchFamily="18" charset="0"/>
                <a:ea typeface="Cambria" panose="02040503050406030204" pitchFamily="18" charset="0"/>
              </a:rPr>
              <a:t>Careers that allow veterans to support their family and to save for their future—competitive wages, healthcare, and benefits. </a:t>
            </a:r>
          </a:p>
          <a:p>
            <a:endParaRPr lang="en-US" sz="1600" dirty="0">
              <a:latin typeface="Cambria" panose="02040503050406030204" pitchFamily="18" charset="0"/>
              <a:ea typeface="Cambria" panose="02040503050406030204" pitchFamily="18" charset="0"/>
            </a:endParaRPr>
          </a:p>
          <a:p>
            <a:r>
              <a:rPr lang="en-US" sz="1600" b="1" dirty="0"/>
              <a:t>Focus today: Alternative pathways and micro-credentials translate real-world experience into fast, flexible career opportunities beyond the four-year degree</a:t>
            </a:r>
            <a:r>
              <a:rPr lang="en-US" sz="1600" dirty="0"/>
              <a:t>. Examples include apprenticeships, industry certifications, community-college certificates, and on-the-job training programs.</a:t>
            </a:r>
            <a:endParaRPr lang="en-US" sz="1600" dirty="0">
              <a:latin typeface="Cambria" panose="02040503050406030204" pitchFamily="18" charset="0"/>
              <a:ea typeface="Cambria" panose="02040503050406030204" pitchFamily="18" charset="0"/>
            </a:endParaRPr>
          </a:p>
          <a:p>
            <a:endParaRPr lang="en-US" sz="1600" dirty="0">
              <a:latin typeface="Cambria" panose="02040503050406030204" pitchFamily="18" charset="0"/>
              <a:ea typeface="Cambria" panose="02040503050406030204" pitchFamily="18" charset="0"/>
            </a:endParaRPr>
          </a:p>
          <a:p>
            <a:pPr marL="214313" indent="-214313">
              <a:buFont typeface="Courier New" panose="02070309020205020404" pitchFamily="49" charset="0"/>
              <a:buChar char="o"/>
            </a:pPr>
            <a:endParaRPr lang="en-US" sz="1600" dirty="0">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A2792D80-25B2-AB9C-381B-7E8A761D4EB5}"/>
              </a:ext>
            </a:extLst>
          </p:cNvPr>
          <p:cNvSpPr txBox="1"/>
          <p:nvPr/>
        </p:nvSpPr>
        <p:spPr>
          <a:xfrm>
            <a:off x="1626392" y="2674531"/>
            <a:ext cx="5667543" cy="646331"/>
          </a:xfrm>
          <a:prstGeom prst="rect">
            <a:avLst/>
          </a:prstGeom>
          <a:noFill/>
        </p:spPr>
        <p:txBody>
          <a:bodyPr wrap="square" rtlCol="0">
            <a:spAutoFit/>
          </a:bodyPr>
          <a:lstStyle/>
          <a:p>
            <a:pPr algn="ctr"/>
            <a:r>
              <a:rPr lang="en-US" b="1" i="1" dirty="0"/>
              <a:t>Our mission is to increase the impact of organizations and programs that serve veterans and their families.  </a:t>
            </a:r>
          </a:p>
        </p:txBody>
      </p:sp>
      <p:pic>
        <p:nvPicPr>
          <p:cNvPr id="3" name="Picture 2" descr="Logo&#10;&#10;Description automatically generated">
            <a:extLst>
              <a:ext uri="{FF2B5EF4-FFF2-40B4-BE49-F238E27FC236}">
                <a16:creationId xmlns:a16="http://schemas.microsoft.com/office/drawing/2014/main" id="{30056975-76AD-B986-A527-F4B13D75E9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9961" y="279479"/>
            <a:ext cx="979239" cy="1073980"/>
          </a:xfrm>
          <a:prstGeom prst="rect">
            <a:avLst/>
          </a:prstGeom>
        </p:spPr>
      </p:pic>
    </p:spTree>
    <p:extLst>
      <p:ext uri="{BB962C8B-B14F-4D97-AF65-F5344CB8AC3E}">
        <p14:creationId xmlns:p14="http://schemas.microsoft.com/office/powerpoint/2010/main" val="4077769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4DA89-346B-C37D-FD2E-038D8D21502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C90D61-096F-3169-3CFB-7EC857EFE402}"/>
              </a:ext>
            </a:extLst>
          </p:cNvPr>
          <p:cNvSpPr>
            <a:spLocks noGrp="1"/>
          </p:cNvSpPr>
          <p:nvPr>
            <p:ph type="sldNum" sz="quarter" idx="11"/>
          </p:nvPr>
        </p:nvSpPr>
        <p:spPr/>
        <p:txBody>
          <a:bodyPr/>
          <a:lstStyle/>
          <a:p>
            <a:fld id="{0BBCCAE9-8849-468A-B0B9-D49B55086E39}" type="slidenum">
              <a:rPr lang="de-DE" smtClean="0"/>
              <a:pPr/>
              <a:t>6</a:t>
            </a:fld>
            <a:endParaRPr lang="de-DE"/>
          </a:p>
        </p:txBody>
      </p:sp>
      <p:sp>
        <p:nvSpPr>
          <p:cNvPr id="3" name="Title 1">
            <a:extLst>
              <a:ext uri="{FF2B5EF4-FFF2-40B4-BE49-F238E27FC236}">
                <a16:creationId xmlns:a16="http://schemas.microsoft.com/office/drawing/2014/main" id="{FFDF9208-B46B-E9FF-31F7-89AE45D8A8AA}"/>
              </a:ext>
            </a:extLst>
          </p:cNvPr>
          <p:cNvSpPr txBox="1">
            <a:spLocks/>
          </p:cNvSpPr>
          <p:nvPr/>
        </p:nvSpPr>
        <p:spPr>
          <a:xfrm>
            <a:off x="-63740" y="2434612"/>
            <a:ext cx="9144000" cy="3570855"/>
          </a:xfrm>
          <a:prstGeom prst="rect">
            <a:avLst/>
          </a:prstGeom>
        </p:spPr>
        <p:txBody>
          <a:bodyPr vert="horz" lIns="68580" tIns="34290" rIns="68580" bIns="34290" rtlCol="0" anchor="ctr" anchorCtr="0">
            <a:noAutofit/>
          </a:bodyPr>
          <a:lstStyle>
            <a:lvl1pPr algn="l" defTabSz="914400" rtl="0" eaLnBrk="1" latinLnBrk="0" hangingPunct="1">
              <a:spcBef>
                <a:spcPct val="0"/>
              </a:spcBef>
              <a:buNone/>
              <a:defRPr sz="3600" b="0" kern="1200" baseline="0">
                <a:solidFill>
                  <a:srgbClr val="00205B"/>
                </a:solidFill>
                <a:latin typeface="Calibri" pitchFamily="34" charset="0"/>
                <a:ea typeface="+mj-ea"/>
                <a:cs typeface="+mj-cs"/>
              </a:defRPr>
            </a:lvl1pPr>
          </a:lstStyle>
          <a:p>
            <a:pPr algn="ctr">
              <a:defRPr/>
            </a:pPr>
            <a:endParaRPr lang="en-US" sz="2400" b="1">
              <a:ea typeface="Calibri"/>
              <a:cs typeface="Calibri"/>
            </a:endParaRPr>
          </a:p>
        </p:txBody>
      </p:sp>
      <p:sp>
        <p:nvSpPr>
          <p:cNvPr id="5" name="TextBox 4">
            <a:extLst>
              <a:ext uri="{FF2B5EF4-FFF2-40B4-BE49-F238E27FC236}">
                <a16:creationId xmlns:a16="http://schemas.microsoft.com/office/drawing/2014/main" id="{F9184333-4CE4-3F50-5E86-B85CDC5C4379}"/>
              </a:ext>
            </a:extLst>
          </p:cNvPr>
          <p:cNvSpPr txBox="1"/>
          <p:nvPr/>
        </p:nvSpPr>
        <p:spPr>
          <a:xfrm>
            <a:off x="63738" y="1206475"/>
            <a:ext cx="9143999" cy="5186035"/>
          </a:xfrm>
          <a:prstGeom prst="rect">
            <a:avLst/>
          </a:prstGeom>
          <a:noFill/>
        </p:spPr>
        <p:txBody>
          <a:bodyPr wrap="square" rtlCol="0">
            <a:spAutoFit/>
          </a:bodyPr>
          <a:lstStyle/>
          <a:p>
            <a:r>
              <a:rPr lang="en-US" sz="1600" b="1" dirty="0">
                <a:latin typeface="Cambria" panose="02040503050406030204" pitchFamily="18" charset="0"/>
                <a:ea typeface="Cambria" panose="02040503050406030204" pitchFamily="18" charset="0"/>
              </a:rPr>
              <a:t>Who We Are</a:t>
            </a:r>
          </a:p>
          <a:p>
            <a:endParaRPr lang="en-US" sz="1600" b="1" dirty="0">
              <a:latin typeface="Cambria" panose="02040503050406030204" pitchFamily="18" charset="0"/>
              <a:ea typeface="Cambria" panose="02040503050406030204" pitchFamily="18" charset="0"/>
            </a:endParaRPr>
          </a:p>
          <a:p>
            <a:r>
              <a:rPr lang="en-US" sz="1600" dirty="0">
                <a:latin typeface="Cambria" panose="02040503050406030204" pitchFamily="18" charset="0"/>
                <a:ea typeface="Cambria" panose="02040503050406030204" pitchFamily="18" charset="0"/>
              </a:rPr>
              <a:t>The Dixon Center Research Collaborative is a focused initiative that generates actionable, nimble research, training, and advocacy, serving as </a:t>
            </a:r>
            <a:r>
              <a:rPr lang="en-US" sz="1600" b="1" dirty="0">
                <a:latin typeface="Cambria" panose="02040503050406030204" pitchFamily="18" charset="0"/>
                <a:ea typeface="Cambria" panose="02040503050406030204" pitchFamily="18" charset="0"/>
              </a:rPr>
              <a:t>the nexus for colleges, employers, and service providers </a:t>
            </a:r>
            <a:r>
              <a:rPr lang="en-US" sz="1600" dirty="0">
                <a:latin typeface="Cambria" panose="02040503050406030204" pitchFamily="18" charset="0"/>
                <a:ea typeface="Cambria" panose="02040503050406030204" pitchFamily="18" charset="0"/>
              </a:rPr>
              <a:t>— removing barriers and creating </a:t>
            </a:r>
            <a:r>
              <a:rPr lang="en-US" sz="1600" b="1" dirty="0">
                <a:latin typeface="Cambria" panose="02040503050406030204" pitchFamily="18" charset="0"/>
                <a:ea typeface="Cambria" panose="02040503050406030204" pitchFamily="18" charset="0"/>
              </a:rPr>
              <a:t>sustainable support systems</a:t>
            </a:r>
            <a:r>
              <a:rPr lang="en-US" sz="1600" dirty="0">
                <a:latin typeface="Cambria" panose="02040503050406030204" pitchFamily="18" charset="0"/>
                <a:ea typeface="Cambria" panose="02040503050406030204" pitchFamily="18" charset="0"/>
              </a:rPr>
              <a:t> for veteran transition.</a:t>
            </a:r>
            <a:r>
              <a:rPr lang="en-US" sz="1600" b="1" dirty="0">
                <a:latin typeface="Cambria" panose="02040503050406030204" pitchFamily="18" charset="0"/>
                <a:ea typeface="Cambria" panose="02040503050406030204" pitchFamily="18" charset="0"/>
              </a:rPr>
              <a:t> </a:t>
            </a:r>
            <a:r>
              <a:rPr lang="en-US" sz="1600" dirty="0">
                <a:latin typeface="Cambria" panose="02040503050406030204" pitchFamily="18" charset="0"/>
                <a:ea typeface="Cambria" panose="02040503050406030204" pitchFamily="18" charset="0"/>
              </a:rPr>
              <a:t>The DCRC stands apart by </a:t>
            </a:r>
            <a:r>
              <a:rPr lang="en-US" sz="1600" b="1" dirty="0">
                <a:latin typeface="Cambria" panose="02040503050406030204" pitchFamily="18" charset="0"/>
                <a:ea typeface="Cambria" panose="02040503050406030204" pitchFamily="18" charset="0"/>
              </a:rPr>
              <a:t>closing system-level gaps</a:t>
            </a:r>
            <a:r>
              <a:rPr lang="en-US" sz="1600" dirty="0">
                <a:latin typeface="Cambria" panose="02040503050406030204" pitchFamily="18" charset="0"/>
                <a:ea typeface="Cambria" panose="02040503050406030204" pitchFamily="18" charset="0"/>
              </a:rPr>
              <a:t>—turning research into tools, practices, and policies that improve outcomes for veterans nationwide.</a:t>
            </a:r>
            <a:endParaRPr lang="en-US" sz="1600" b="1" dirty="0">
              <a:latin typeface="Cambria" panose="02040503050406030204" pitchFamily="18" charset="0"/>
              <a:ea typeface="Cambria" panose="02040503050406030204" pitchFamily="18" charset="0"/>
            </a:endParaRPr>
          </a:p>
          <a:p>
            <a:endParaRPr lang="en-US" sz="1600" b="1" dirty="0">
              <a:latin typeface="Cambria" panose="02040503050406030204" pitchFamily="18" charset="0"/>
              <a:ea typeface="Cambria" panose="02040503050406030204" pitchFamily="18" charset="0"/>
            </a:endParaRPr>
          </a:p>
          <a:p>
            <a:r>
              <a:rPr lang="en-US" sz="1600" b="1" dirty="0">
                <a:latin typeface="Cambria" panose="02040503050406030204" pitchFamily="18" charset="0"/>
                <a:ea typeface="Cambria" panose="02040503050406030204" pitchFamily="18" charset="0"/>
              </a:rPr>
              <a:t>What We Do</a:t>
            </a:r>
          </a:p>
          <a:p>
            <a:endParaRPr lang="en-US" sz="1600" b="1" dirty="0">
              <a:latin typeface="Cambria" panose="02040503050406030204" pitchFamily="18" charset="0"/>
              <a:ea typeface="Cambria" panose="02040503050406030204" pitchFamily="18" charset="0"/>
            </a:endParaRPr>
          </a:p>
          <a:p>
            <a:pPr marL="214313" indent="-214313">
              <a:buFont typeface="Arial" panose="020B0604020202020204" pitchFamily="34" charset="0"/>
              <a:buChar char="•"/>
            </a:pPr>
            <a:r>
              <a:rPr lang="en-US" sz="1600" dirty="0">
                <a:latin typeface="Cambria" panose="02040503050406030204" pitchFamily="18" charset="0"/>
                <a:ea typeface="Cambria" panose="02040503050406030204" pitchFamily="18" charset="0"/>
              </a:rPr>
              <a:t>Identify barriers and enablers in veterans’ education and career outcomes</a:t>
            </a:r>
          </a:p>
          <a:p>
            <a:pPr marL="214313" indent="-214313">
              <a:buFont typeface="Arial" panose="020B0604020202020204" pitchFamily="34" charset="0"/>
              <a:buChar char="•"/>
            </a:pPr>
            <a:r>
              <a:rPr lang="en-US" sz="1600" dirty="0">
                <a:latin typeface="Cambria" panose="02040503050406030204" pitchFamily="18" charset="0"/>
                <a:ea typeface="Cambria" panose="02040503050406030204" pitchFamily="18" charset="0"/>
              </a:rPr>
              <a:t>Study</a:t>
            </a:r>
            <a:r>
              <a:rPr lang="en-US" sz="1600" b="1" dirty="0">
                <a:latin typeface="Cambria" panose="02040503050406030204" pitchFamily="18" charset="0"/>
                <a:ea typeface="Cambria" panose="02040503050406030204" pitchFamily="18" charset="0"/>
              </a:rPr>
              <a:t> alternative, non-traditional career and education pathways</a:t>
            </a:r>
          </a:p>
          <a:p>
            <a:pPr marL="214313" indent="-214313">
              <a:buFont typeface="Arial" panose="020B0604020202020204" pitchFamily="34" charset="0"/>
              <a:buChar char="•"/>
            </a:pPr>
            <a:r>
              <a:rPr lang="en-US" sz="1600" dirty="0">
                <a:latin typeface="Cambria" panose="02040503050406030204" pitchFamily="18" charset="0"/>
                <a:ea typeface="Cambria" panose="02040503050406030204" pitchFamily="18" charset="0"/>
              </a:rPr>
              <a:t>Share findings to inform policy, practice, and program development</a:t>
            </a:r>
          </a:p>
          <a:p>
            <a:pPr marL="214313" indent="-214313">
              <a:buFont typeface="Arial" panose="020B0604020202020204" pitchFamily="34" charset="0"/>
              <a:buChar char="•"/>
            </a:pPr>
            <a:endParaRPr lang="en-US" sz="1600" dirty="0">
              <a:latin typeface="Cambria" panose="02040503050406030204" pitchFamily="18" charset="0"/>
              <a:ea typeface="Cambria" panose="02040503050406030204" pitchFamily="18" charset="0"/>
            </a:endParaRPr>
          </a:p>
          <a:p>
            <a:r>
              <a:rPr lang="en-US" sz="1600" b="1" dirty="0">
                <a:latin typeface="Cambria" panose="02040503050406030204" pitchFamily="18" charset="0"/>
                <a:ea typeface="Cambria" panose="02040503050406030204" pitchFamily="18" charset="0"/>
              </a:rPr>
              <a:t>Our Impact</a:t>
            </a:r>
          </a:p>
          <a:p>
            <a:endParaRPr lang="en-US" sz="1600" b="1" dirty="0">
              <a:latin typeface="Cambria" panose="02040503050406030204" pitchFamily="18" charset="0"/>
              <a:ea typeface="Cambria" panose="02040503050406030204" pitchFamily="18" charset="0"/>
            </a:endParaRPr>
          </a:p>
          <a:p>
            <a:pPr marL="214313" indent="-214313">
              <a:buFont typeface="Arial" panose="020B0604020202020204" pitchFamily="34" charset="0"/>
              <a:buChar char="•"/>
            </a:pPr>
            <a:r>
              <a:rPr lang="en-US" sz="1600" dirty="0">
                <a:latin typeface="Cambria" panose="02040503050406030204" pitchFamily="18" charset="0"/>
                <a:ea typeface="Cambria" panose="02040503050406030204" pitchFamily="18" charset="0"/>
              </a:rPr>
              <a:t>Guide institutions in creating veteran-inclusive practices and programs</a:t>
            </a:r>
          </a:p>
          <a:p>
            <a:pPr marL="214313" indent="-214313">
              <a:buFont typeface="Arial" panose="020B0604020202020204" pitchFamily="34" charset="0"/>
              <a:buChar char="•"/>
            </a:pPr>
            <a:r>
              <a:rPr lang="en-US" sz="1600" dirty="0">
                <a:latin typeface="Cambria" panose="02040503050406030204" pitchFamily="18" charset="0"/>
                <a:ea typeface="Cambria" panose="02040503050406030204" pitchFamily="18" charset="0"/>
              </a:rPr>
              <a:t>Enhance the capacity of stakeholders to provide effective, scalable veteran support	</a:t>
            </a:r>
          </a:p>
          <a:p>
            <a:pPr marL="214313" indent="-214313" defTabSz="342900" fontAlgn="base">
              <a:spcBef>
                <a:spcPct val="0"/>
              </a:spcBef>
              <a:spcAft>
                <a:spcPct val="0"/>
              </a:spcAft>
              <a:buFont typeface="Arial" panose="020B0604020202020204" pitchFamily="34" charset="0"/>
              <a:buChar char="•"/>
              <a:defRPr/>
            </a:pPr>
            <a:r>
              <a:rPr lang="en-US" sz="1600" dirty="0">
                <a:solidFill>
                  <a:srgbClr val="000000"/>
                </a:solidFill>
                <a:latin typeface="Cambria" panose="02040503050406030204" pitchFamily="18" charset="0"/>
                <a:ea typeface="Cambria" panose="02040503050406030204" pitchFamily="18" charset="0"/>
                <a:cs typeface="Lucida Sans Unicode" pitchFamily="34" charset="0"/>
              </a:rPr>
              <a:t>Grow access and awareness </a:t>
            </a:r>
            <a:r>
              <a:rPr lang="en-US" sz="1600" b="1" dirty="0">
                <a:solidFill>
                  <a:srgbClr val="000000"/>
                </a:solidFill>
                <a:latin typeface="Cambria" panose="02040503050406030204" pitchFamily="18" charset="0"/>
                <a:ea typeface="Cambria" panose="02040503050406030204" pitchFamily="18" charset="0"/>
                <a:cs typeface="Lucida Sans Unicode" pitchFamily="34" charset="0"/>
              </a:rPr>
              <a:t>of alternative pathways to military learners</a:t>
            </a:r>
            <a:endParaRPr lang="en-US" sz="1350" b="1" dirty="0">
              <a:solidFill>
                <a:srgbClr val="000000"/>
              </a:solidFill>
              <a:latin typeface="Cambria" panose="02040503050406030204" pitchFamily="18" charset="0"/>
              <a:ea typeface="Cambria" panose="02040503050406030204" pitchFamily="18" charset="0"/>
              <a:cs typeface="Lucida Sans Unicode" pitchFamily="34" charset="0"/>
            </a:endParaRPr>
          </a:p>
          <a:p>
            <a:r>
              <a:rPr lang="en-US" sz="1350" dirty="0">
                <a:latin typeface="Cambria" panose="02040503050406030204" pitchFamily="18" charset="0"/>
                <a:ea typeface="Cambria" panose="02040503050406030204" pitchFamily="18" charset="0"/>
              </a:rPr>
              <a:t>	</a:t>
            </a:r>
            <a:endParaRPr lang="en-US" sz="750" dirty="0">
              <a:solidFill>
                <a:schemeClr val="tx2"/>
              </a:solidFill>
            </a:endParaRPr>
          </a:p>
          <a:p>
            <a:pPr marL="128588" indent="-128588">
              <a:buFont typeface="Arial" panose="020B0604020202020204" pitchFamily="34" charset="0"/>
              <a:buChar char="•"/>
            </a:pPr>
            <a:endParaRPr lang="en-US" sz="1350" dirty="0">
              <a:solidFill>
                <a:schemeClr val="tx2"/>
              </a:solidFill>
            </a:endParaRPr>
          </a:p>
        </p:txBody>
      </p:sp>
      <p:sp>
        <p:nvSpPr>
          <p:cNvPr id="7" name="TextBox 6">
            <a:extLst>
              <a:ext uri="{FF2B5EF4-FFF2-40B4-BE49-F238E27FC236}">
                <a16:creationId xmlns:a16="http://schemas.microsoft.com/office/drawing/2014/main" id="{804321E0-DCC7-BC2B-8731-07C3C9F28626}"/>
              </a:ext>
            </a:extLst>
          </p:cNvPr>
          <p:cNvSpPr txBox="1"/>
          <p:nvPr/>
        </p:nvSpPr>
        <p:spPr>
          <a:xfrm>
            <a:off x="0" y="297712"/>
            <a:ext cx="9080261" cy="830997"/>
          </a:xfrm>
          <a:prstGeom prst="rect">
            <a:avLst/>
          </a:prstGeom>
          <a:noFill/>
        </p:spPr>
        <p:txBody>
          <a:bodyPr wrap="square">
            <a:spAutoFit/>
          </a:bodyPr>
          <a:lstStyle/>
          <a:p>
            <a:r>
              <a:rPr lang="en-US" sz="2400" b="1" cap="all" dirty="0">
                <a:solidFill>
                  <a:srgbClr val="C00000"/>
                </a:solidFill>
                <a:latin typeface="Cambria" panose="02040503050406030204" pitchFamily="18" charset="0"/>
                <a:ea typeface="Cambria" panose="02040503050406030204" pitchFamily="18" charset="0"/>
                <a:cs typeface="+mj-cs"/>
              </a:rPr>
              <a:t>DIXON </a:t>
            </a:r>
            <a:r>
              <a:rPr lang="en-US" sz="2400" b="1" cap="all" dirty="0" err="1">
                <a:solidFill>
                  <a:srgbClr val="C00000"/>
                </a:solidFill>
                <a:latin typeface="Cambria" panose="02040503050406030204" pitchFamily="18" charset="0"/>
                <a:ea typeface="Cambria" panose="02040503050406030204" pitchFamily="18" charset="0"/>
                <a:cs typeface="+mj-cs"/>
              </a:rPr>
              <a:t>CeNTER</a:t>
            </a:r>
            <a:r>
              <a:rPr lang="en-US" sz="2400" b="1" cap="all" dirty="0">
                <a:solidFill>
                  <a:srgbClr val="C00000"/>
                </a:solidFill>
                <a:latin typeface="Cambria" panose="02040503050406030204" pitchFamily="18" charset="0"/>
                <a:ea typeface="Cambria" panose="02040503050406030204" pitchFamily="18" charset="0"/>
                <a:cs typeface="+mj-cs"/>
              </a:rPr>
              <a:t> Research collaborative  - BUILDING CAPACITY FOR  Opportunity</a:t>
            </a:r>
            <a:endParaRPr lang="en-US" sz="2400" b="1" dirty="0">
              <a:latin typeface="Cambria" panose="02040503050406030204" pitchFamily="18" charset="0"/>
              <a:ea typeface="Cambria" panose="02040503050406030204" pitchFamily="18" charset="0"/>
            </a:endParaRPr>
          </a:p>
        </p:txBody>
      </p:sp>
      <p:sp>
        <p:nvSpPr>
          <p:cNvPr id="8" name="Footer Placeholder 7">
            <a:extLst>
              <a:ext uri="{FF2B5EF4-FFF2-40B4-BE49-F238E27FC236}">
                <a16:creationId xmlns:a16="http://schemas.microsoft.com/office/drawing/2014/main" id="{7C65FA76-B75F-2080-075B-C80826293EFE}"/>
              </a:ext>
            </a:extLst>
          </p:cNvPr>
          <p:cNvSpPr>
            <a:spLocks noGrp="1"/>
          </p:cNvSpPr>
          <p:nvPr>
            <p:ph type="ftr" sz="quarter" idx="10"/>
          </p:nvPr>
        </p:nvSpPr>
        <p:spPr>
          <a:xfrm>
            <a:off x="2642992" y="6177067"/>
            <a:ext cx="4044887" cy="208551"/>
          </a:xfrm>
        </p:spPr>
        <p:txBody>
          <a:bodyPr/>
          <a:lstStyle/>
          <a:p>
            <a:r>
              <a:rPr lang="en-US"/>
              <a:t>All Rights Reserved, Copyright 2025, Dixon Center for Military and Veterans Services</a:t>
            </a:r>
            <a:endParaRPr lang="de-DE" dirty="0"/>
          </a:p>
        </p:txBody>
      </p:sp>
      <p:pic>
        <p:nvPicPr>
          <p:cNvPr id="4" name="Picture 3">
            <a:extLst>
              <a:ext uri="{FF2B5EF4-FFF2-40B4-BE49-F238E27FC236}">
                <a16:creationId xmlns:a16="http://schemas.microsoft.com/office/drawing/2014/main" id="{DE59EB2F-0B47-235A-137A-1AC977E64C28}"/>
              </a:ext>
            </a:extLst>
          </p:cNvPr>
          <p:cNvPicPr>
            <a:picLocks noChangeAspect="1"/>
          </p:cNvPicPr>
          <p:nvPr/>
        </p:nvPicPr>
        <p:blipFill>
          <a:blip r:embed="rId3"/>
          <a:srcRect l="-4281" t="10116" r="11333" b="7544"/>
          <a:stretch>
            <a:fillRect/>
          </a:stretch>
        </p:blipFill>
        <p:spPr>
          <a:xfrm>
            <a:off x="6635618" y="3288145"/>
            <a:ext cx="2997910" cy="1967346"/>
          </a:xfrm>
          <a:prstGeom prst="rect">
            <a:avLst/>
          </a:prstGeom>
        </p:spPr>
      </p:pic>
    </p:spTree>
    <p:extLst>
      <p:ext uri="{BB962C8B-B14F-4D97-AF65-F5344CB8AC3E}">
        <p14:creationId xmlns:p14="http://schemas.microsoft.com/office/powerpoint/2010/main" val="1911006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53514-C3D9-3486-CA6F-2C2C9655217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37C9B3-6C19-4EB9-2018-077D93CAEE79}"/>
              </a:ext>
            </a:extLst>
          </p:cNvPr>
          <p:cNvSpPr>
            <a:spLocks noGrp="1"/>
          </p:cNvSpPr>
          <p:nvPr>
            <p:ph type="sldNum" sz="quarter" idx="11"/>
          </p:nvPr>
        </p:nvSpPr>
        <p:spPr/>
        <p:txBody>
          <a:bodyPr/>
          <a:lstStyle/>
          <a:p>
            <a:fld id="{0BBCCAE9-8849-468A-B0B9-D49B55086E39}" type="slidenum">
              <a:rPr lang="de-DE" smtClean="0"/>
              <a:pPr/>
              <a:t>7</a:t>
            </a:fld>
            <a:endParaRPr lang="de-DE"/>
          </a:p>
        </p:txBody>
      </p:sp>
      <p:sp>
        <p:nvSpPr>
          <p:cNvPr id="3" name="Title 1">
            <a:extLst>
              <a:ext uri="{FF2B5EF4-FFF2-40B4-BE49-F238E27FC236}">
                <a16:creationId xmlns:a16="http://schemas.microsoft.com/office/drawing/2014/main" id="{9E96A81F-519A-6298-9F9A-746A44823D53}"/>
              </a:ext>
            </a:extLst>
          </p:cNvPr>
          <p:cNvSpPr txBox="1">
            <a:spLocks/>
          </p:cNvSpPr>
          <p:nvPr/>
        </p:nvSpPr>
        <p:spPr>
          <a:xfrm>
            <a:off x="-63740" y="2434612"/>
            <a:ext cx="9144000" cy="3570855"/>
          </a:xfrm>
          <a:prstGeom prst="rect">
            <a:avLst/>
          </a:prstGeom>
        </p:spPr>
        <p:txBody>
          <a:bodyPr vert="horz" lIns="68580" tIns="34290" rIns="68580" bIns="34290" rtlCol="0" anchor="ctr" anchorCtr="0">
            <a:noAutofit/>
          </a:bodyPr>
          <a:lstStyle>
            <a:lvl1pPr algn="l" defTabSz="914400" rtl="0" eaLnBrk="1" latinLnBrk="0" hangingPunct="1">
              <a:spcBef>
                <a:spcPct val="0"/>
              </a:spcBef>
              <a:buNone/>
              <a:defRPr sz="3600" b="0" kern="1200" baseline="0">
                <a:solidFill>
                  <a:srgbClr val="00205B"/>
                </a:solidFill>
                <a:latin typeface="Calibri" pitchFamily="34" charset="0"/>
                <a:ea typeface="+mj-ea"/>
                <a:cs typeface="+mj-cs"/>
              </a:defRPr>
            </a:lvl1pPr>
          </a:lstStyle>
          <a:p>
            <a:pPr algn="ctr">
              <a:defRPr/>
            </a:pPr>
            <a:endParaRPr lang="en-US" sz="2400" b="1">
              <a:ea typeface="Calibri"/>
              <a:cs typeface="Calibri"/>
            </a:endParaRPr>
          </a:p>
        </p:txBody>
      </p:sp>
      <p:sp>
        <p:nvSpPr>
          <p:cNvPr id="5" name="TextBox 4">
            <a:extLst>
              <a:ext uri="{FF2B5EF4-FFF2-40B4-BE49-F238E27FC236}">
                <a16:creationId xmlns:a16="http://schemas.microsoft.com/office/drawing/2014/main" id="{C3DAE6F9-C1AB-7E1C-5DAF-576E34B79A28}"/>
              </a:ext>
            </a:extLst>
          </p:cNvPr>
          <p:cNvSpPr txBox="1"/>
          <p:nvPr/>
        </p:nvSpPr>
        <p:spPr>
          <a:xfrm>
            <a:off x="4572000" y="3168502"/>
            <a:ext cx="4325816" cy="2677656"/>
          </a:xfrm>
          <a:prstGeom prst="rect">
            <a:avLst/>
          </a:prstGeom>
          <a:noFill/>
        </p:spPr>
        <p:txBody>
          <a:bodyPr wrap="square" rtlCol="0">
            <a:spAutoFit/>
          </a:bodyPr>
          <a:lstStyle/>
          <a:p>
            <a:r>
              <a:rPr lang="en-US" sz="1350" dirty="0">
                <a:solidFill>
                  <a:schemeClr val="tx2"/>
                </a:solidFill>
              </a:rPr>
              <a:t>					</a:t>
            </a:r>
            <a:endParaRPr lang="en-US" sz="1500" b="1" dirty="0">
              <a:latin typeface="Cambria" panose="02040503050406030204" pitchFamily="18" charset="0"/>
              <a:ea typeface="Cambria" panose="02040503050406030204" pitchFamily="18" charset="0"/>
            </a:endParaRPr>
          </a:p>
          <a:p>
            <a:endParaRPr lang="en-US" sz="1500" b="1" dirty="0">
              <a:latin typeface="Cambria" panose="02040503050406030204" pitchFamily="18" charset="0"/>
              <a:ea typeface="Cambria" panose="02040503050406030204" pitchFamily="18" charset="0"/>
            </a:endParaRPr>
          </a:p>
          <a:p>
            <a:endParaRPr lang="en-US" sz="1500" b="1" dirty="0">
              <a:latin typeface="Cambria" panose="02040503050406030204" pitchFamily="18" charset="0"/>
              <a:ea typeface="Cambria" panose="02040503050406030204" pitchFamily="18" charset="0"/>
            </a:endParaRPr>
          </a:p>
          <a:p>
            <a:endParaRPr lang="en-US" sz="1500" b="1" dirty="0">
              <a:latin typeface="Cambria" panose="02040503050406030204" pitchFamily="18" charset="0"/>
              <a:ea typeface="Cambria" panose="02040503050406030204" pitchFamily="18" charset="0"/>
            </a:endParaRPr>
          </a:p>
          <a:p>
            <a:endParaRPr lang="en-US" sz="1500" b="1" dirty="0">
              <a:latin typeface="Cambria" panose="02040503050406030204" pitchFamily="18" charset="0"/>
              <a:ea typeface="Cambria" panose="02040503050406030204" pitchFamily="18" charset="0"/>
            </a:endParaRPr>
          </a:p>
          <a:p>
            <a:endParaRPr lang="en-US" sz="1500" b="1" dirty="0">
              <a:latin typeface="Cambria" panose="02040503050406030204" pitchFamily="18" charset="0"/>
              <a:ea typeface="Cambria" panose="02040503050406030204" pitchFamily="18" charset="0"/>
            </a:endParaRPr>
          </a:p>
          <a:p>
            <a:endParaRPr lang="en-US" sz="1500" b="1" dirty="0">
              <a:latin typeface="Cambria" panose="02040503050406030204" pitchFamily="18" charset="0"/>
              <a:ea typeface="Cambria" panose="02040503050406030204" pitchFamily="18" charset="0"/>
            </a:endParaRPr>
          </a:p>
          <a:p>
            <a:endParaRPr lang="en-US" sz="1500" b="1" dirty="0">
              <a:latin typeface="Cambria" panose="02040503050406030204" pitchFamily="18" charset="0"/>
              <a:ea typeface="Cambria" panose="02040503050406030204" pitchFamily="18" charset="0"/>
            </a:endParaRPr>
          </a:p>
          <a:p>
            <a:endParaRPr lang="en-US" sz="1500" b="1" dirty="0">
              <a:latin typeface="Cambria" panose="02040503050406030204" pitchFamily="18" charset="0"/>
              <a:ea typeface="Cambria" panose="02040503050406030204" pitchFamily="18" charset="0"/>
            </a:endParaRPr>
          </a:p>
          <a:p>
            <a:endParaRPr lang="en-US" sz="1350" dirty="0">
              <a:solidFill>
                <a:schemeClr val="tx2"/>
              </a:solidFill>
            </a:endParaRPr>
          </a:p>
          <a:p>
            <a:endParaRPr lang="en-US" sz="1350" dirty="0">
              <a:solidFill>
                <a:schemeClr val="tx2"/>
              </a:solidFill>
            </a:endParaRPr>
          </a:p>
          <a:p>
            <a:pPr defTabSz="342900" fontAlgn="base">
              <a:spcBef>
                <a:spcPct val="0"/>
              </a:spcBef>
              <a:spcAft>
                <a:spcPct val="0"/>
              </a:spcAft>
              <a:defRPr/>
            </a:pPr>
            <a:r>
              <a:rPr lang="en-US" sz="750" dirty="0">
                <a:solidFill>
                  <a:srgbClr val="000000"/>
                </a:solidFill>
                <a:latin typeface="Arial" charset="0"/>
                <a:cs typeface="Lucida Sans Unicode" pitchFamily="34" charset="0"/>
              </a:rPr>
              <a:t>									©</a:t>
            </a:r>
            <a:r>
              <a:rPr lang="en-US" sz="750" dirty="0">
                <a:solidFill>
                  <a:schemeClr val="tx2"/>
                </a:solidFill>
              </a:rPr>
              <a:t>			</a:t>
            </a:r>
            <a:endParaRPr lang="en-US" sz="1350" dirty="0">
              <a:solidFill>
                <a:schemeClr val="tx2"/>
              </a:solidFill>
            </a:endParaRPr>
          </a:p>
        </p:txBody>
      </p:sp>
      <p:sp>
        <p:nvSpPr>
          <p:cNvPr id="6" name="Footer Placeholder 5">
            <a:extLst>
              <a:ext uri="{FF2B5EF4-FFF2-40B4-BE49-F238E27FC236}">
                <a16:creationId xmlns:a16="http://schemas.microsoft.com/office/drawing/2014/main" id="{9B516477-B606-66E0-C481-8C039A37647B}"/>
              </a:ext>
            </a:extLst>
          </p:cNvPr>
          <p:cNvSpPr>
            <a:spLocks noGrp="1"/>
          </p:cNvSpPr>
          <p:nvPr>
            <p:ph type="ftr" sz="quarter" idx="10"/>
          </p:nvPr>
        </p:nvSpPr>
        <p:spPr>
          <a:xfrm>
            <a:off x="2796363" y="5962136"/>
            <a:ext cx="3508744" cy="409575"/>
          </a:xfrm>
        </p:spPr>
        <p:txBody>
          <a:bodyPr/>
          <a:lstStyle/>
          <a:p>
            <a:pPr defTabSz="342900" fontAlgn="base">
              <a:spcBef>
                <a:spcPct val="0"/>
              </a:spcBef>
              <a:spcAft>
                <a:spcPct val="0"/>
              </a:spcAft>
              <a:defRPr/>
            </a:pPr>
            <a:r>
              <a:rPr lang="en-US" dirty="0" err="1">
                <a:solidFill>
                  <a:srgbClr val="FFFFFF">
                    <a:lumMod val="50000"/>
                  </a:srgbClr>
                </a:solidFill>
              </a:rPr>
              <a:t>ll</a:t>
            </a:r>
            <a:r>
              <a:rPr lang="en-US" dirty="0">
                <a:solidFill>
                  <a:srgbClr val="FFFFFF">
                    <a:lumMod val="50000"/>
                  </a:srgbClr>
                </a:solidFill>
              </a:rPr>
              <a:t> All Rights Reserved, Copyright 2025 Dixon Center for Military and Veterans Services</a:t>
            </a:r>
            <a:endParaRPr lang="de-DE" dirty="0">
              <a:solidFill>
                <a:srgbClr val="FFFFFF">
                  <a:lumMod val="50000"/>
                </a:srgbClr>
              </a:solidFill>
            </a:endParaRPr>
          </a:p>
          <a:p>
            <a:r>
              <a:rPr lang="en-US" sz="750" dirty="0">
                <a:solidFill>
                  <a:srgbClr val="000000"/>
                </a:solidFill>
                <a:latin typeface="Arial" charset="0"/>
                <a:cs typeface="Lucida Sans Unicode" pitchFamily="34" charset="0"/>
              </a:rPr>
              <a:t>	</a:t>
            </a:r>
            <a:endParaRPr lang="de-DE" dirty="0"/>
          </a:p>
        </p:txBody>
      </p:sp>
      <p:pic>
        <p:nvPicPr>
          <p:cNvPr id="2050" name="Picture 2">
            <a:extLst>
              <a:ext uri="{FF2B5EF4-FFF2-40B4-BE49-F238E27FC236}">
                <a16:creationId xmlns:a16="http://schemas.microsoft.com/office/drawing/2014/main" id="{88AE159F-A1BC-654F-1FCD-B6F2B2D1D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512" y="1161880"/>
            <a:ext cx="5975496" cy="4552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739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245323-C80C-55BF-1194-E5621A997E98}"/>
              </a:ext>
            </a:extLst>
          </p:cNvPr>
          <p:cNvSpPr>
            <a:spLocks noGrp="1"/>
          </p:cNvSpPr>
          <p:nvPr>
            <p:ph type="title"/>
          </p:nvPr>
        </p:nvSpPr>
        <p:spPr>
          <a:xfrm>
            <a:off x="457202" y="273052"/>
            <a:ext cx="8218965" cy="907162"/>
          </a:xfrm>
        </p:spPr>
        <p:txBody>
          <a:bodyPr anchor="b">
            <a:normAutofit fontScale="90000"/>
          </a:bodyPr>
          <a:lstStyle/>
          <a:p>
            <a:r>
              <a:rPr lang="en-US" dirty="0"/>
              <a:t>  </a:t>
            </a:r>
            <a:br>
              <a:rPr lang="en-US" dirty="0"/>
            </a:br>
            <a:r>
              <a:rPr lang="en-US" sz="2400" dirty="0">
                <a:solidFill>
                  <a:srgbClr val="C00000"/>
                </a:solidFill>
                <a:latin typeface="Cambria" panose="02040503050406030204" pitchFamily="18" charset="0"/>
                <a:ea typeface="Cambria" panose="02040503050406030204" pitchFamily="18" charset="0"/>
              </a:rPr>
              <a:t>The Needs of Adult and Military Learners Driving Credential-Based Learning</a:t>
            </a:r>
          </a:p>
        </p:txBody>
      </p:sp>
      <p:sp>
        <p:nvSpPr>
          <p:cNvPr id="7" name="Slide Number Placeholder 6">
            <a:extLst>
              <a:ext uri="{FF2B5EF4-FFF2-40B4-BE49-F238E27FC236}">
                <a16:creationId xmlns:a16="http://schemas.microsoft.com/office/drawing/2014/main" id="{75C8CA67-5926-6F13-8A0A-DE5FA9040F2D}"/>
              </a:ext>
            </a:extLst>
          </p:cNvPr>
          <p:cNvSpPr>
            <a:spLocks noGrp="1"/>
          </p:cNvSpPr>
          <p:nvPr>
            <p:ph type="sldNum" sz="quarter" idx="11"/>
          </p:nvPr>
        </p:nvSpPr>
        <p:spPr>
          <a:xfrm>
            <a:off x="4354803" y="6371711"/>
            <a:ext cx="449262" cy="409575"/>
          </a:xfrm>
        </p:spPr>
        <p:txBody>
          <a:bodyPr>
            <a:normAutofit/>
          </a:bodyPr>
          <a:lstStyle/>
          <a:p>
            <a:pPr defTabSz="342900" fontAlgn="base">
              <a:spcBef>
                <a:spcPct val="0"/>
              </a:spcBef>
              <a:spcAft>
                <a:spcPts val="600"/>
              </a:spcAft>
            </a:pPr>
            <a:fld id="{EFC31716-DAF0-4B09-B582-F7863C7E45B1}" type="slidenum">
              <a:rPr lang="de-DE"/>
              <a:pPr defTabSz="342900" fontAlgn="base">
                <a:spcBef>
                  <a:spcPct val="0"/>
                </a:spcBef>
                <a:spcAft>
                  <a:spcPts val="600"/>
                </a:spcAft>
              </a:pPr>
              <a:t>8</a:t>
            </a:fld>
            <a:endParaRPr lang="de-DE"/>
          </a:p>
        </p:txBody>
      </p:sp>
      <p:sp>
        <p:nvSpPr>
          <p:cNvPr id="3" name="Footer Placeholder 2">
            <a:extLst>
              <a:ext uri="{FF2B5EF4-FFF2-40B4-BE49-F238E27FC236}">
                <a16:creationId xmlns:a16="http://schemas.microsoft.com/office/drawing/2014/main" id="{506DFC50-2D37-69EB-ED9E-93EA2698D8F7}"/>
              </a:ext>
            </a:extLst>
          </p:cNvPr>
          <p:cNvSpPr>
            <a:spLocks noGrp="1"/>
          </p:cNvSpPr>
          <p:nvPr>
            <p:ph type="ftr" sz="quarter" idx="10"/>
          </p:nvPr>
        </p:nvSpPr>
        <p:spPr>
          <a:xfrm>
            <a:off x="2881423" y="6251944"/>
            <a:ext cx="4338083" cy="495653"/>
          </a:xfrm>
        </p:spPr>
        <p:txBody>
          <a:bodyPr wrap="square" anchor="t">
            <a:normAutofit/>
          </a:bodyPr>
          <a:lstStyle/>
          <a:p>
            <a:pPr defTabSz="342900" fontAlgn="base">
              <a:spcBef>
                <a:spcPct val="0"/>
              </a:spcBef>
              <a:spcAft>
                <a:spcPts val="450"/>
              </a:spcAft>
            </a:pPr>
            <a:r>
              <a:rPr lang="en-US" dirty="0"/>
              <a:t>All Rights Reserved, Copyright 2025, Dixon Center for Military and Veterans Services</a:t>
            </a:r>
            <a:endParaRPr lang="de-DE" dirty="0"/>
          </a:p>
        </p:txBody>
      </p:sp>
      <p:graphicFrame>
        <p:nvGraphicFramePr>
          <p:cNvPr id="19" name="Content Placeholder 2">
            <a:extLst>
              <a:ext uri="{FF2B5EF4-FFF2-40B4-BE49-F238E27FC236}">
                <a16:creationId xmlns:a16="http://schemas.microsoft.com/office/drawing/2014/main" id="{DA5DA8FC-433A-DF75-EC1C-390B26A50054}"/>
              </a:ext>
            </a:extLst>
          </p:cNvPr>
          <p:cNvGraphicFramePr>
            <a:graphicFrameLocks noGrp="1"/>
          </p:cNvGraphicFramePr>
          <p:nvPr>
            <p:ph idx="1"/>
            <p:extLst>
              <p:ext uri="{D42A27DB-BD31-4B8C-83A1-F6EECF244321}">
                <p14:modId xmlns:p14="http://schemas.microsoft.com/office/powerpoint/2010/main" val="1314117024"/>
              </p:ext>
            </p:extLst>
          </p:nvPr>
        </p:nvGraphicFramePr>
        <p:xfrm>
          <a:off x="3575050" y="1180214"/>
          <a:ext cx="5196810" cy="4945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0BDA842C-D5DA-FD83-90CD-630814C1AF0F}"/>
              </a:ext>
            </a:extLst>
          </p:cNvPr>
          <p:cNvPicPr>
            <a:picLocks noChangeAspect="1"/>
          </p:cNvPicPr>
          <p:nvPr/>
        </p:nvPicPr>
        <p:blipFill>
          <a:blip r:embed="rId7"/>
          <a:stretch>
            <a:fillRect/>
          </a:stretch>
        </p:blipFill>
        <p:spPr>
          <a:xfrm>
            <a:off x="85061" y="2158408"/>
            <a:ext cx="3202910" cy="3553953"/>
          </a:xfrm>
          <a:prstGeom prst="rect">
            <a:avLst/>
          </a:prstGeom>
        </p:spPr>
      </p:pic>
    </p:spTree>
    <p:extLst>
      <p:ext uri="{BB962C8B-B14F-4D97-AF65-F5344CB8AC3E}">
        <p14:creationId xmlns:p14="http://schemas.microsoft.com/office/powerpoint/2010/main" val="3748766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3A3A9-4F1F-83F0-A545-4CE36D38595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562FC2-B022-4C1A-EB55-1253EDE393AD}"/>
              </a:ext>
            </a:extLst>
          </p:cNvPr>
          <p:cNvSpPr>
            <a:spLocks noGrp="1"/>
          </p:cNvSpPr>
          <p:nvPr>
            <p:ph type="title"/>
          </p:nvPr>
        </p:nvSpPr>
        <p:spPr>
          <a:xfrm>
            <a:off x="241301" y="207262"/>
            <a:ext cx="8661400" cy="546100"/>
          </a:xfrm>
        </p:spPr>
        <p:txBody>
          <a:bodyPr>
            <a:normAutofit fontScale="90000"/>
          </a:bodyPr>
          <a:lstStyle/>
          <a:p>
            <a:pPr>
              <a:lnSpc>
                <a:spcPct val="90000"/>
              </a:lnSpc>
            </a:pPr>
            <a:r>
              <a:rPr lang="de-DE" sz="1500" b="1" dirty="0"/>
              <a:t>  </a:t>
            </a:r>
            <a:br>
              <a:rPr lang="de-DE" sz="2700" b="1" dirty="0">
                <a:latin typeface="Cambria" panose="02040503050406030204" pitchFamily="18" charset="0"/>
                <a:ea typeface="Cambria" panose="02040503050406030204" pitchFamily="18" charset="0"/>
              </a:rPr>
            </a:br>
            <a:r>
              <a:rPr lang="de-DE" sz="2700" dirty="0">
                <a:solidFill>
                  <a:srgbClr val="C00000"/>
                </a:solidFill>
                <a:latin typeface="Cambria" panose="02040503050406030204" pitchFamily="18" charset="0"/>
                <a:ea typeface="Cambria" panose="02040503050406030204" pitchFamily="18" charset="0"/>
              </a:rPr>
              <a:t>Industry Driving the Increase in Credential–Based Learning</a:t>
            </a:r>
          </a:p>
        </p:txBody>
      </p:sp>
      <p:sp>
        <p:nvSpPr>
          <p:cNvPr id="10" name="Content Placeholder 2">
            <a:extLst>
              <a:ext uri="{FF2B5EF4-FFF2-40B4-BE49-F238E27FC236}">
                <a16:creationId xmlns:a16="http://schemas.microsoft.com/office/drawing/2014/main" id="{45224FAC-1A87-F4DF-E831-DDDE3DB56E3D}"/>
              </a:ext>
            </a:extLst>
          </p:cNvPr>
          <p:cNvSpPr>
            <a:spLocks noGrp="1"/>
          </p:cNvSpPr>
          <p:nvPr>
            <p:ph sz="half" idx="1"/>
          </p:nvPr>
        </p:nvSpPr>
        <p:spPr>
          <a:xfrm>
            <a:off x="241300" y="1003303"/>
            <a:ext cx="4254500" cy="4703763"/>
          </a:xfrm>
        </p:spPr>
        <p:txBody>
          <a:bodyPr>
            <a:normAutofit/>
          </a:bodyPr>
          <a:lstStyle/>
          <a:p>
            <a:endParaRPr lang="de-DE" dirty="0"/>
          </a:p>
          <a:p>
            <a:endParaRPr lang="de-DE" dirty="0"/>
          </a:p>
          <a:p>
            <a:endParaRPr lang="de-DE" b="1" dirty="0"/>
          </a:p>
          <a:p>
            <a:endParaRPr lang="de-DE" b="1" dirty="0"/>
          </a:p>
          <a:p>
            <a:endParaRPr lang="de-DE" b="1" dirty="0"/>
          </a:p>
          <a:p>
            <a:endParaRPr lang="de-DE" b="1" dirty="0"/>
          </a:p>
          <a:p>
            <a:endParaRPr lang="de-DE" b="1" dirty="0"/>
          </a:p>
          <a:p>
            <a:endParaRPr lang="de-DE" b="1" dirty="0"/>
          </a:p>
        </p:txBody>
      </p:sp>
      <p:sp>
        <p:nvSpPr>
          <p:cNvPr id="7" name="Slide Number Placeholder 6">
            <a:extLst>
              <a:ext uri="{FF2B5EF4-FFF2-40B4-BE49-F238E27FC236}">
                <a16:creationId xmlns:a16="http://schemas.microsoft.com/office/drawing/2014/main" id="{51D06189-AE5D-1EB1-0385-ACAA36586818}"/>
              </a:ext>
            </a:extLst>
          </p:cNvPr>
          <p:cNvSpPr>
            <a:spLocks noGrp="1"/>
          </p:cNvSpPr>
          <p:nvPr>
            <p:ph type="sldNum" sz="quarter" idx="11"/>
          </p:nvPr>
        </p:nvSpPr>
        <p:spPr>
          <a:xfrm>
            <a:off x="4354803" y="6371711"/>
            <a:ext cx="449262" cy="409575"/>
          </a:xfrm>
        </p:spPr>
        <p:txBody>
          <a:bodyPr>
            <a:normAutofit/>
          </a:bodyPr>
          <a:lstStyle/>
          <a:p>
            <a:pPr fontAlgn="base">
              <a:spcBef>
                <a:spcPct val="0"/>
              </a:spcBef>
              <a:spcAft>
                <a:spcPts val="600"/>
              </a:spcAft>
            </a:pPr>
            <a:fld id="{EFC31716-DAF0-4B09-B582-F7863C7E45B1}" type="slidenum">
              <a:rPr lang="de-DE"/>
              <a:pPr fontAlgn="base">
                <a:spcBef>
                  <a:spcPct val="0"/>
                </a:spcBef>
                <a:spcAft>
                  <a:spcPts val="600"/>
                </a:spcAft>
              </a:pPr>
              <a:t>9</a:t>
            </a:fld>
            <a:endParaRPr lang="de-DE"/>
          </a:p>
        </p:txBody>
      </p:sp>
      <p:sp>
        <p:nvSpPr>
          <p:cNvPr id="3" name="Footer Placeholder 2">
            <a:extLst>
              <a:ext uri="{FF2B5EF4-FFF2-40B4-BE49-F238E27FC236}">
                <a16:creationId xmlns:a16="http://schemas.microsoft.com/office/drawing/2014/main" id="{A5731377-4595-977B-0878-93320C48E723}"/>
              </a:ext>
            </a:extLst>
          </p:cNvPr>
          <p:cNvSpPr>
            <a:spLocks noGrp="1"/>
          </p:cNvSpPr>
          <p:nvPr>
            <p:ph type="ftr" sz="quarter" idx="10"/>
          </p:nvPr>
        </p:nvSpPr>
        <p:spPr>
          <a:xfrm>
            <a:off x="155646" y="6338022"/>
            <a:ext cx="3867714" cy="409575"/>
          </a:xfrm>
        </p:spPr>
        <p:txBody>
          <a:bodyPr vert="horz" wrap="square" lIns="0" tIns="0" rIns="0" bIns="0" numCol="1" anchor="t" anchorCtr="0" compatLnSpc="1">
            <a:prstTxWarp prst="textNoShape">
              <a:avLst/>
            </a:prstTxWarp>
            <a:normAutofit/>
          </a:bodyPr>
          <a:lstStyle/>
          <a:p>
            <a:pPr fontAlgn="base">
              <a:spcBef>
                <a:spcPct val="0"/>
              </a:spcBef>
              <a:spcAft>
                <a:spcPts val="450"/>
              </a:spcAft>
            </a:pPr>
            <a:r>
              <a:rPr lang="en-US" dirty="0"/>
              <a:t>All Rights Reserved, Copyright 2025, Dixon Center for Military and Veterans Services</a:t>
            </a:r>
            <a:endParaRPr lang="de-DE" dirty="0"/>
          </a:p>
        </p:txBody>
      </p:sp>
      <p:graphicFrame>
        <p:nvGraphicFramePr>
          <p:cNvPr id="12" name="TextBox 7">
            <a:extLst>
              <a:ext uri="{FF2B5EF4-FFF2-40B4-BE49-F238E27FC236}">
                <a16:creationId xmlns:a16="http://schemas.microsoft.com/office/drawing/2014/main" id="{D750E696-FFDE-BE82-E3A5-50A600609C01}"/>
              </a:ext>
            </a:extLst>
          </p:cNvPr>
          <p:cNvGraphicFramePr/>
          <p:nvPr>
            <p:extLst>
              <p:ext uri="{D42A27DB-BD31-4B8C-83A1-F6EECF244321}">
                <p14:modId xmlns:p14="http://schemas.microsoft.com/office/powerpoint/2010/main" val="3109404961"/>
              </p:ext>
            </p:extLst>
          </p:nvPr>
        </p:nvGraphicFramePr>
        <p:xfrm>
          <a:off x="4648201" y="1003303"/>
          <a:ext cx="4254500" cy="5647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descr="Employment Projections Home Page : U.S. Bureau of Labor ...">
            <a:extLst>
              <a:ext uri="{FF2B5EF4-FFF2-40B4-BE49-F238E27FC236}">
                <a16:creationId xmlns:a16="http://schemas.microsoft.com/office/drawing/2014/main" id="{1503A640-45D5-3F14-0F63-34DACDA266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488166"/>
            <a:ext cx="4596811" cy="2677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886898"/>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bg1"/>
            </a:solidFill>
            <a:effectLst/>
            <a:latin typeface="Arial" charset="0"/>
            <a:cs typeface="Lucida Sans Unicod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bg1"/>
            </a:solidFill>
            <a:effectLst/>
            <a:latin typeface="Arial" charset="0"/>
            <a:cs typeface="Lucida Sans Unicode"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177a9d5-1e91-4998-92fe-4e5f75010755">
      <Terms xmlns="http://schemas.microsoft.com/office/infopath/2007/PartnerControls"/>
    </lcf76f155ced4ddcb4097134ff3c332f>
    <TaxCatchAll xmlns="fb4a9750-0323-4121-8cf8-cdfac05b2c8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400EAA936D8043A0F43A9A4AFDAB66" ma:contentTypeVersion="17" ma:contentTypeDescription="Create a new document." ma:contentTypeScope="" ma:versionID="131cc8d0fe87a9a79b1c803430b400e3">
  <xsd:schema xmlns:xsd="http://www.w3.org/2001/XMLSchema" xmlns:xs="http://www.w3.org/2001/XMLSchema" xmlns:p="http://schemas.microsoft.com/office/2006/metadata/properties" xmlns:ns2="8177a9d5-1e91-4998-92fe-4e5f75010755" xmlns:ns3="321a9c15-a1db-4769-9aaf-226dc35bde05" xmlns:ns4="fb4a9750-0323-4121-8cf8-cdfac05b2c81" targetNamespace="http://schemas.microsoft.com/office/2006/metadata/properties" ma:root="true" ma:fieldsID="1f2c3251182411f473ab2dfceb4dbee5" ns2:_="" ns3:_="" ns4:_="">
    <xsd:import namespace="8177a9d5-1e91-4998-92fe-4e5f75010755"/>
    <xsd:import namespace="321a9c15-a1db-4769-9aaf-226dc35bde05"/>
    <xsd:import namespace="fb4a9750-0323-4121-8cf8-cdfac05b2c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ObjectDetectorVersions" minOccurs="0"/>
                <xsd:element ref="ns2:MediaLengthInSecond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77a9d5-1e91-4998-92fe-4e5f75010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2bca51d-57e4-4b06-9e14-ec6e1e92578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1a9c15-a1db-4769-9aaf-226dc35bde0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4a9750-0323-4121-8cf8-cdfac05b2c8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bee99f8-3f8c-4435-be3f-37651ea79b4e}" ma:internalName="TaxCatchAll" ma:showField="CatchAllData" ma:web="321a9c15-a1db-4769-9aaf-226dc35bde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7BFA8C-1522-471D-BBE4-D6516CC58895}">
  <ds:schemaRefs>
    <ds:schemaRef ds:uri="http://schemas.microsoft.com/office/2006/metadata/properties"/>
    <ds:schemaRef ds:uri="http://schemas.microsoft.com/office/infopath/2007/PartnerControls"/>
    <ds:schemaRef ds:uri="8177a9d5-1e91-4998-92fe-4e5f75010755"/>
    <ds:schemaRef ds:uri="fb4a9750-0323-4121-8cf8-cdfac05b2c81"/>
  </ds:schemaRefs>
</ds:datastoreItem>
</file>

<file path=customXml/itemProps2.xml><?xml version="1.0" encoding="utf-8"?>
<ds:datastoreItem xmlns:ds="http://schemas.openxmlformats.org/officeDocument/2006/customXml" ds:itemID="{26BA4816-EEF8-4C92-959E-DB499CB60C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77a9d5-1e91-4998-92fe-4e5f75010755"/>
    <ds:schemaRef ds:uri="321a9c15-a1db-4769-9aaf-226dc35bde05"/>
    <ds:schemaRef ds:uri="fb4a9750-0323-4121-8cf8-cdfac05b2c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9D20CF-225E-44F6-AA10-42FBAB917C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3256</TotalTime>
  <Words>1976</Words>
  <Application>Microsoft Office PowerPoint</Application>
  <PresentationFormat>On-screen Show (4:3)</PresentationFormat>
  <Paragraphs>268</Paragraphs>
  <Slides>20</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Abadi</vt:lpstr>
      <vt:lpstr>Arial</vt:lpstr>
      <vt:lpstr>Arial Narrow</vt:lpstr>
      <vt:lpstr>Calibri</vt:lpstr>
      <vt:lpstr>Cambria</vt:lpstr>
      <vt:lpstr>Courier New</vt:lpstr>
      <vt:lpstr>Garamond</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Needs of Adult and Military Learners Driving Credential-Based Learning</vt:lpstr>
      <vt:lpstr>   Industry Driving the Increase in Credential–Based Learning</vt:lpstr>
      <vt:lpstr>How Schools are Adapting – A Recalibration of Higher Education </vt:lpstr>
      <vt:lpstr>Veterans Are Uniquely Suited To Meet Current Needs</vt:lpstr>
      <vt:lpstr>PowerPoint Presentation</vt:lpstr>
      <vt:lpstr>PowerPoint Presentation</vt:lpstr>
      <vt:lpstr>PowerPoint Presentation</vt:lpstr>
      <vt:lpstr>PowerPoint Presentation</vt:lpstr>
      <vt:lpstr>Trucking Business Academy</vt:lpstr>
      <vt:lpstr>PowerPoint Presentation</vt:lpstr>
      <vt:lpstr>PowerPoint Presentation</vt:lpstr>
      <vt:lpstr>Trucking Business Academy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Wendy Lang</dc:creator>
  <cp:keywords/>
  <dc:description>generated using python-pptx</dc:description>
  <cp:lastModifiedBy>Wendy Lang</cp:lastModifiedBy>
  <cp:revision>20</cp:revision>
  <dcterms:created xsi:type="dcterms:W3CDTF">2013-01-27T09:14:16Z</dcterms:created>
  <dcterms:modified xsi:type="dcterms:W3CDTF">2025-12-11T15:55:42Z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0x010100D6400EAA936D8043A0F43A9A4AFDAB66</vt:lpwstr>
  </property>
  <property fmtid="{D5CDD505-2E9C-101B-9397-08002B2CF9AE}" pid="3" name="MediaServiceImageTags">
    <vt:lpwstr/>
  </property>
</Properties>
</file>