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147480978" r:id="rId2"/>
    <p:sldId id="2147480977" r:id="rId3"/>
    <p:sldId id="2147480982" r:id="rId4"/>
    <p:sldId id="2147480980" r:id="rId5"/>
    <p:sldId id="21474809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5C140-A067-4B63-99B1-2BF84CDD3CC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3FC9F-EF08-4686-884D-E96EED09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0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Industries that will be affected by data center growth in the United States</a:t>
            </a:r>
          </a:p>
          <a:p>
            <a:r>
              <a:rPr lang="en-US" dirty="0"/>
              <a:t>The data center boom is expected to significantly impact the following industries in the United States:</a:t>
            </a:r>
          </a:p>
          <a:p>
            <a:endParaRPr lang="en-US" dirty="0"/>
          </a:p>
          <a:p>
            <a:r>
              <a:rPr lang="en-US" dirty="0"/>
              <a:t>Energy Sector: The demand for energy to power data centers is increasing, leading to a potential shift in energy consumption patterns and the need for more efficient energy infrastructure. </a:t>
            </a:r>
          </a:p>
          <a:p>
            <a:endParaRPr lang="en-US" dirty="0"/>
          </a:p>
          <a:p>
            <a:r>
              <a:rPr lang="en-US" dirty="0"/>
              <a:t>Construction and Real Estate: The construction industry is seeing a surge in demand for land and building permits for data centers, which is reshaping the construction landscape and increasing the need for skilled labor. </a:t>
            </a:r>
          </a:p>
          <a:p>
            <a:endParaRPr lang="en-US" dirty="0"/>
          </a:p>
          <a:p>
            <a:r>
              <a:rPr lang="en-US" dirty="0"/>
              <a:t>Technology and IT: The growth of AI and high-performance computing applications is driving the demand for data centers, which are the backbone of modern technological advancement. </a:t>
            </a:r>
          </a:p>
          <a:p>
            <a:endParaRPr lang="en-US" dirty="0"/>
          </a:p>
          <a:p>
            <a:r>
              <a:rPr lang="en-US" dirty="0"/>
              <a:t>Utilities: The need for reliable power sources is becoming more critical as data centers require consistent power availability to operate efficiently. </a:t>
            </a:r>
          </a:p>
          <a:p>
            <a:endParaRPr lang="en-US" dirty="0"/>
          </a:p>
          <a:p>
            <a:r>
              <a:rPr lang="en-US" dirty="0"/>
              <a:t>Transportation: The logistics and transportation sectors are likely to be affected by the increased demand for data center infrastructure and the need for efficient transportation solutions. </a:t>
            </a:r>
          </a:p>
          <a:p>
            <a:endParaRPr lang="en-US" dirty="0"/>
          </a:p>
          <a:p>
            <a:r>
              <a:rPr lang="en-US" dirty="0"/>
              <a:t>These industries are expected to adapt to the growing demand for data centers, either by increasing capacity, improving infrastructure, or adjusting workforce needs to meet the new demands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AI companies have been racing to build more powerful data centers, helping to drive global investment in the facilities up to $580 billion this year. That’s more than the world spends finding new supplies of oil.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DC2EE-5654-429C-8AE7-2E36FABD4E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1323CB0-8F10-9F46-A0F7-01DD9E82D2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410200"/>
          </a:xfrm>
          <a:solidFill>
            <a:schemeClr val="bg2"/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image to placeholder</a:t>
            </a: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02F877-E52F-EF45-98A3-3942F8CAD4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714" y="3022246"/>
            <a:ext cx="9144000" cy="1421928"/>
          </a:xfrm>
        </p:spPr>
        <p:txBody>
          <a:bodyPr anchor="ctr" anchorCtr="0">
            <a:spAutoFit/>
          </a:bodyPr>
          <a:lstStyle>
            <a:lvl1pPr algn="l">
              <a:defRPr sz="4800" b="1" cap="all" baseline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multi-lines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525F0A-C383-E049-A9D5-4DDB8860D5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5714" y="4538115"/>
            <a:ext cx="9144000" cy="400110"/>
          </a:xfrm>
        </p:spPr>
        <p:txBody>
          <a:bodyPr>
            <a:sp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pic>
        <p:nvPicPr>
          <p:cNvPr id="8" name="Image 16">
            <a:extLst>
              <a:ext uri="{FF2B5EF4-FFF2-40B4-BE49-F238E27FC236}">
                <a16:creationId xmlns:a16="http://schemas.microsoft.com/office/drawing/2014/main" id="{92F2648A-9B5D-424B-89BA-7718F7D39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5520" y="5962095"/>
            <a:ext cx="2702356" cy="7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7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A4929FC5-5AD4-7441-B087-00D5C822AB6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73100" y="1538288"/>
            <a:ext cx="10845800" cy="44084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graphic</a:t>
            </a:r>
            <a:r>
              <a:rPr lang="fr-FR"/>
              <a:t> </a:t>
            </a:r>
          </a:p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D3E304-605C-D344-9B5C-3F2E0F2A6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7A5A54-FA40-8647-9635-A7B2944BA750}"/>
              </a:ext>
            </a:extLst>
          </p:cNvPr>
          <p:cNvCxnSpPr>
            <a:cxnSpLocks/>
          </p:cNvCxnSpPr>
          <p:nvPr/>
        </p:nvCxnSpPr>
        <p:spPr>
          <a:xfrm>
            <a:off x="669503" y="6461311"/>
            <a:ext cx="0" cy="1638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3FDBA7-77B4-0A47-A2F6-8E0C6253D2F4}"/>
              </a:ext>
            </a:extLst>
          </p:cNvPr>
          <p:cNvSpPr/>
          <p:nvPr userDrawn="1"/>
        </p:nvSpPr>
        <p:spPr>
          <a:xfrm>
            <a:off x="0" y="195268"/>
            <a:ext cx="307361" cy="622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0F83A4-7C1B-4E93-81DA-2D2EF69C75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81DCA29A-995C-4B8A-8F82-204E38639CC3}" type="datetime1">
              <a:rPr lang="fr-FR" smtClean="0"/>
              <a:pPr/>
              <a:t>25/11/2025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18AB26-4AC1-41D2-B6EE-60630DACE7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9777AD-6FE7-405E-8033-E9E3B62C02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6">
            <a:extLst>
              <a:ext uri="{FF2B5EF4-FFF2-40B4-BE49-F238E27FC236}">
                <a16:creationId xmlns:a16="http://schemas.microsoft.com/office/drawing/2014/main" id="{676CB078-7A0F-4AAD-8EC8-18B3004E8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5997" y="6096917"/>
            <a:ext cx="2030320" cy="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4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graphique 6">
            <a:extLst>
              <a:ext uri="{FF2B5EF4-FFF2-40B4-BE49-F238E27FC236}">
                <a16:creationId xmlns:a16="http://schemas.microsoft.com/office/drawing/2014/main" id="{8BA974FD-699C-2244-A8E6-537B59DDC68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673099" y="1538288"/>
            <a:ext cx="5973019" cy="44084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graphic</a:t>
            </a:r>
            <a:r>
              <a:rPr lang="fr-FR"/>
              <a:t> </a:t>
            </a:r>
          </a:p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D3E304-605C-D344-9B5C-3F2E0F2A6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7A5A54-FA40-8647-9635-A7B2944BA750}"/>
              </a:ext>
            </a:extLst>
          </p:cNvPr>
          <p:cNvCxnSpPr>
            <a:cxnSpLocks/>
          </p:cNvCxnSpPr>
          <p:nvPr/>
        </p:nvCxnSpPr>
        <p:spPr>
          <a:xfrm>
            <a:off x="669503" y="6461311"/>
            <a:ext cx="0" cy="1638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3FDBA7-77B4-0A47-A2F6-8E0C6253D2F4}"/>
              </a:ext>
            </a:extLst>
          </p:cNvPr>
          <p:cNvSpPr/>
          <p:nvPr userDrawn="1"/>
        </p:nvSpPr>
        <p:spPr>
          <a:xfrm>
            <a:off x="0" y="195268"/>
            <a:ext cx="307361" cy="622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9AD2B2-5230-DD4A-B6FC-64AC611D23B4}"/>
              </a:ext>
            </a:extLst>
          </p:cNvPr>
          <p:cNvSpPr/>
          <p:nvPr userDrawn="1"/>
        </p:nvSpPr>
        <p:spPr>
          <a:xfrm>
            <a:off x="7183396" y="1347205"/>
            <a:ext cx="5008604" cy="4313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1B0DB564-17DD-4D4B-A576-D79E8173874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22011" y="1871971"/>
            <a:ext cx="4131374" cy="750007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accent2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1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4A6EEFB-3B30-5D45-888C-43189E723B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22011" y="3407330"/>
            <a:ext cx="4131374" cy="1908085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3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61A35C0A-8D49-974D-A136-A5A934D8D79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622011" y="2515359"/>
            <a:ext cx="4131374" cy="750007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0C9A55-C3DC-4172-8122-07C63CB5160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003B1DEB-1104-4B5A-9298-23B74D320EB7}" type="datetime1">
              <a:rPr lang="fr-FR" smtClean="0"/>
              <a:pPr/>
              <a:t>25/11/2025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3C063F-120F-4AC6-B577-5F4448C02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D66705-AFD4-4763-A340-AFF1EFB1F21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6" name="Image 16">
            <a:extLst>
              <a:ext uri="{FF2B5EF4-FFF2-40B4-BE49-F238E27FC236}">
                <a16:creationId xmlns:a16="http://schemas.microsoft.com/office/drawing/2014/main" id="{745AD4A8-F5CF-47F7-A380-8E06E6A99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5997" y="6096917"/>
            <a:ext cx="2030320" cy="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27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18934993-284E-5D4A-AEE6-F4BC775784F3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669924" y="1538288"/>
            <a:ext cx="6689880" cy="4408487"/>
          </a:xfrm>
        </p:spPr>
        <p:txBody>
          <a:bodyPr>
            <a:normAutofit/>
          </a:bodyPr>
          <a:lstStyle>
            <a:lvl1pPr>
              <a:defRPr sz="2000" b="0">
                <a:latin typeface="Roboto" panose="02000000000000000000" pitchFamily="2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table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D3E304-605C-D344-9B5C-3F2E0F2A6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7A5A54-FA40-8647-9635-A7B2944BA750}"/>
              </a:ext>
            </a:extLst>
          </p:cNvPr>
          <p:cNvCxnSpPr>
            <a:cxnSpLocks/>
          </p:cNvCxnSpPr>
          <p:nvPr/>
        </p:nvCxnSpPr>
        <p:spPr>
          <a:xfrm>
            <a:off x="669503" y="6461311"/>
            <a:ext cx="0" cy="1638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3FDBA7-77B4-0A47-A2F6-8E0C6253D2F4}"/>
              </a:ext>
            </a:extLst>
          </p:cNvPr>
          <p:cNvSpPr/>
          <p:nvPr userDrawn="1"/>
        </p:nvSpPr>
        <p:spPr>
          <a:xfrm>
            <a:off x="0" y="195268"/>
            <a:ext cx="307361" cy="622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34667B1-1241-284F-8BED-535BFCD30F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32450" y="1633465"/>
            <a:ext cx="3575216" cy="423500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  <a:latin typeface="Roboto" panose="02000000000000000000" pitchFamily="2" charset="0"/>
              </a:defRPr>
            </a:lvl1pPr>
            <a:lvl3pPr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/>
              <a:t>TEXT 1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724D35C-73B9-D04D-9448-936F305CDD3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32450" y="2268209"/>
            <a:ext cx="3575216" cy="3052348"/>
          </a:xfrm>
        </p:spPr>
        <p:txBody>
          <a:bodyPr>
            <a:normAutofit/>
          </a:bodyPr>
          <a:lstStyle>
            <a:lvl1pPr>
              <a:defRPr lang="fr-FR" sz="1400" b="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>
              <a:defRPr sz="1400"/>
            </a:lvl2pPr>
            <a:lvl3pPr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857311-3430-4449-BDC2-E1EC6769E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258D3C5C-1296-41DC-8210-99EC23B6B3EE}" type="datetime1">
              <a:rPr lang="fr-FR" smtClean="0"/>
              <a:pPr/>
              <a:t>25/11/2025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1A295A2-8DA9-4806-916E-A510CE6097C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F146776-6923-4E24-B1C1-D932CAF4BBB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6">
            <a:extLst>
              <a:ext uri="{FF2B5EF4-FFF2-40B4-BE49-F238E27FC236}">
                <a16:creationId xmlns:a16="http://schemas.microsoft.com/office/drawing/2014/main" id="{E4975A95-B266-4094-ADD1-4B739FB43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5997" y="6096917"/>
            <a:ext cx="2030320" cy="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434887-0089-3141-90F9-379E49C57857}"/>
              </a:ext>
            </a:extLst>
          </p:cNvPr>
          <p:cNvSpPr/>
          <p:nvPr/>
        </p:nvSpPr>
        <p:spPr>
          <a:xfrm>
            <a:off x="0" y="0"/>
            <a:ext cx="12192000" cy="5879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11" name="Espace réservé pour une image  15">
            <a:extLst>
              <a:ext uri="{FF2B5EF4-FFF2-40B4-BE49-F238E27FC236}">
                <a16:creationId xmlns:a16="http://schemas.microsoft.com/office/drawing/2014/main" id="{31C6B5DB-03C0-4744-BC68-E793DF7CA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80521" y="0"/>
            <a:ext cx="5011479" cy="5879805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image to placeholder</a:t>
            </a:r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7A5A54-FA40-8647-9635-A7B2944BA750}"/>
              </a:ext>
            </a:extLst>
          </p:cNvPr>
          <p:cNvCxnSpPr>
            <a:cxnSpLocks/>
          </p:cNvCxnSpPr>
          <p:nvPr/>
        </p:nvCxnSpPr>
        <p:spPr>
          <a:xfrm>
            <a:off x="669503" y="6461311"/>
            <a:ext cx="0" cy="1638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5C3F721-A6EE-5147-9F24-C2FF1D1CCFE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7487" y="706290"/>
            <a:ext cx="6316526" cy="750007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accent2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1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F73709D-BCE1-F34B-9992-F03D598951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7487" y="2260068"/>
            <a:ext cx="6316526" cy="651618"/>
          </a:xfrm>
        </p:spPr>
        <p:txBody>
          <a:bodyPr anchor="b" anchorCtr="0">
            <a:normAutofit/>
          </a:bodyPr>
          <a:lstStyle>
            <a:lvl1pPr algn="l">
              <a:defRPr sz="1400" b="0">
                <a:solidFill>
                  <a:schemeClr val="accent2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3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C6FFC7B-CB5C-724A-B165-3E05F3120D6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7487" y="3027869"/>
            <a:ext cx="6316526" cy="2539892"/>
          </a:xfrm>
        </p:spPr>
        <p:txBody>
          <a:bodyPr>
            <a:normAutofit/>
          </a:bodyPr>
          <a:lstStyle>
            <a:lvl1pPr algn="l">
              <a:defRPr sz="14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4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70A1F904-E7C3-BC4A-91FD-3A1F7D953C8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7487" y="1349678"/>
            <a:ext cx="6316526" cy="750007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2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AA5FB8-8D49-4250-85E1-3B2FF5A16AB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5CA42CD5-7858-49FD-8D5E-FBBA918FAA1A}" type="datetime1">
              <a:rPr lang="fr-FR" smtClean="0"/>
              <a:pPr/>
              <a:t>25/11/2025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D452A0-D716-4F36-9FBE-CF89535CD7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569C93-D703-4F8B-A276-EEA5FB254B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5" name="Image 16">
            <a:extLst>
              <a:ext uri="{FF2B5EF4-FFF2-40B4-BE49-F238E27FC236}">
                <a16:creationId xmlns:a16="http://schemas.microsoft.com/office/drawing/2014/main" id="{7F4962C8-12F7-449B-B8C6-4AD99C400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5997" y="6096917"/>
            <a:ext cx="2030320" cy="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7A5A54-FA40-8647-9635-A7B2944BA750}"/>
              </a:ext>
            </a:extLst>
          </p:cNvPr>
          <p:cNvCxnSpPr>
            <a:cxnSpLocks/>
          </p:cNvCxnSpPr>
          <p:nvPr/>
        </p:nvCxnSpPr>
        <p:spPr>
          <a:xfrm>
            <a:off x="669503" y="6461311"/>
            <a:ext cx="0" cy="1638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34887-0089-3141-90F9-379E49C57857}"/>
              </a:ext>
            </a:extLst>
          </p:cNvPr>
          <p:cNvSpPr/>
          <p:nvPr/>
        </p:nvSpPr>
        <p:spPr>
          <a:xfrm>
            <a:off x="0" y="0"/>
            <a:ext cx="12192000" cy="5879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DD9670-E4D5-4661-BC67-ED7B8E0D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2CFA4504-DBF0-47BF-BE39-EDCE7AC60E50}" type="datetime1">
              <a:rPr lang="fr-FR" smtClean="0"/>
              <a:pPr/>
              <a:t>25/11/2025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112FE6-0658-4420-9F1B-6A965899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D98731-F7AB-494C-B92A-2A78677A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6">
            <a:extLst>
              <a:ext uri="{FF2B5EF4-FFF2-40B4-BE49-F238E27FC236}">
                <a16:creationId xmlns:a16="http://schemas.microsoft.com/office/drawing/2014/main" id="{0E85D490-65EC-437D-ACC4-615DC129B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5997" y="6096917"/>
            <a:ext cx="2030320" cy="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9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7F4EE2B-DF4B-9041-941B-72786392551E}"/>
              </a:ext>
            </a:extLst>
          </p:cNvPr>
          <p:cNvCxnSpPr>
            <a:cxnSpLocks/>
          </p:cNvCxnSpPr>
          <p:nvPr/>
        </p:nvCxnSpPr>
        <p:spPr>
          <a:xfrm>
            <a:off x="669503" y="6461311"/>
            <a:ext cx="0" cy="1638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F126D5-6565-4E61-AEBC-CF5EB832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5DFD24A7-574A-44D0-AB45-885C82CC9B01}" type="datetime1">
              <a:rPr lang="fr-FR" smtClean="0"/>
              <a:pPr/>
              <a:t>25/11/2025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E47EF8-DBEC-4084-B27F-D5CC1A31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29C66EB-0C5A-4595-82E4-447F187D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16">
            <a:extLst>
              <a:ext uri="{FF2B5EF4-FFF2-40B4-BE49-F238E27FC236}">
                <a16:creationId xmlns:a16="http://schemas.microsoft.com/office/drawing/2014/main" id="{2186F75B-ACE4-4AAB-B91A-C2D583CF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5997" y="6096917"/>
            <a:ext cx="2030320" cy="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23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62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3E304-605C-D344-9B5C-3F2E0F2A6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4D2F2-9309-674A-B978-B108E06D2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353" y="5947222"/>
            <a:ext cx="1027964" cy="770973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7A5A54-FA40-8647-9635-A7B2944BA750}"/>
              </a:ext>
            </a:extLst>
          </p:cNvPr>
          <p:cNvCxnSpPr>
            <a:cxnSpLocks/>
          </p:cNvCxnSpPr>
          <p:nvPr/>
        </p:nvCxnSpPr>
        <p:spPr>
          <a:xfrm>
            <a:off x="669503" y="6461311"/>
            <a:ext cx="0" cy="1638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3FDBA7-77B4-0A47-A2F6-8E0C6253D2F4}"/>
              </a:ext>
            </a:extLst>
          </p:cNvPr>
          <p:cNvSpPr/>
          <p:nvPr userDrawn="1"/>
        </p:nvSpPr>
        <p:spPr>
          <a:xfrm>
            <a:off x="0" y="195268"/>
            <a:ext cx="307361" cy="622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72F20-525A-40AD-804A-94E40E18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A63F55-B558-46DB-8829-8138E5EED1C1}" type="datetime1">
              <a:rPr lang="fr-FR" smtClean="0"/>
              <a:pPr/>
              <a:t>25/11/2025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2CD5924-2DAA-4B1A-A3EF-AAE312B9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C976DFB-F5E5-42FE-B09C-FD37FEC1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43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7E49-6345-47B2-A169-DE2C998FA62C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499-9BC4-4197-B015-E74191031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98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F2E5DF-A2EF-F54F-9ADB-6D44749ADF5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02F877-E52F-EF45-98A3-3942F8CAD4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199" y="3022565"/>
            <a:ext cx="9144000" cy="1421928"/>
          </a:xfrm>
        </p:spPr>
        <p:txBody>
          <a:bodyPr anchor="ctr" anchorCtr="0">
            <a:spAutoFit/>
          </a:bodyPr>
          <a:lstStyle>
            <a:lvl1pPr algn="l">
              <a:defRPr sz="4800" b="1" cap="all" baseline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multi-lines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525F0A-C383-E049-A9D5-4DDB8860D5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1199" y="4534723"/>
            <a:ext cx="9144000" cy="400110"/>
          </a:xfrm>
        </p:spPr>
        <p:txBody>
          <a:bodyPr>
            <a:sp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pic>
        <p:nvPicPr>
          <p:cNvPr id="10" name="Image 16">
            <a:extLst>
              <a:ext uri="{FF2B5EF4-FFF2-40B4-BE49-F238E27FC236}">
                <a16:creationId xmlns:a16="http://schemas.microsoft.com/office/drawing/2014/main" id="{E98C149C-539E-4E58-A95F-A06B7DAFD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4276" y="5961756"/>
            <a:ext cx="2703600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4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90BF43A-ADF4-474C-A6C7-D13F30B47E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03300"/>
            <a:ext cx="3952764" cy="5537200"/>
          </a:xfrm>
          <a:custGeom>
            <a:avLst/>
            <a:gdLst>
              <a:gd name="connsiteX0" fmla="*/ 1184164 w 3952764"/>
              <a:gd name="connsiteY0" fmla="*/ 0 h 5537200"/>
              <a:gd name="connsiteX1" fmla="*/ 3952764 w 3952764"/>
              <a:gd name="connsiteY1" fmla="*/ 2768600 h 5537200"/>
              <a:gd name="connsiteX2" fmla="*/ 1184164 w 3952764"/>
              <a:gd name="connsiteY2" fmla="*/ 5537200 h 5537200"/>
              <a:gd name="connsiteX3" fmla="*/ 106500 w 3952764"/>
              <a:gd name="connsiteY3" fmla="*/ 5319630 h 5537200"/>
              <a:gd name="connsiteX4" fmla="*/ 0 w 3952764"/>
              <a:gd name="connsiteY4" fmla="*/ 5268326 h 5537200"/>
              <a:gd name="connsiteX5" fmla="*/ 0 w 3952764"/>
              <a:gd name="connsiteY5" fmla="*/ 268874 h 5537200"/>
              <a:gd name="connsiteX6" fmla="*/ 106500 w 3952764"/>
              <a:gd name="connsiteY6" fmla="*/ 217570 h 5537200"/>
              <a:gd name="connsiteX7" fmla="*/ 1184164 w 3952764"/>
              <a:gd name="connsiteY7" fmla="*/ 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764" h="5537200">
                <a:moveTo>
                  <a:pt x="1184164" y="0"/>
                </a:moveTo>
                <a:cubicBezTo>
                  <a:pt x="2713220" y="0"/>
                  <a:pt x="3952764" y="1239544"/>
                  <a:pt x="3952764" y="2768600"/>
                </a:cubicBezTo>
                <a:cubicBezTo>
                  <a:pt x="3952764" y="4297656"/>
                  <a:pt x="2713220" y="5537200"/>
                  <a:pt x="1184164" y="5537200"/>
                </a:cubicBezTo>
                <a:cubicBezTo>
                  <a:pt x="801900" y="5537200"/>
                  <a:pt x="437731" y="5459729"/>
                  <a:pt x="106500" y="5319630"/>
                </a:cubicBezTo>
                <a:lnTo>
                  <a:pt x="0" y="5268326"/>
                </a:lnTo>
                <a:lnTo>
                  <a:pt x="0" y="268874"/>
                </a:lnTo>
                <a:lnTo>
                  <a:pt x="106500" y="217570"/>
                </a:lnTo>
                <a:cubicBezTo>
                  <a:pt x="437731" y="77472"/>
                  <a:pt x="801900" y="0"/>
                  <a:pt x="118416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952F8BE4-92D0-B743-9436-FA5CA2BE45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35451" y="0"/>
            <a:ext cx="2367994" cy="685800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image to placeholder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E712E-5CBB-E64C-AA73-AB8ED6C2380E}"/>
              </a:ext>
            </a:extLst>
          </p:cNvPr>
          <p:cNvSpPr/>
          <p:nvPr/>
        </p:nvSpPr>
        <p:spPr>
          <a:xfrm>
            <a:off x="1" y="0"/>
            <a:ext cx="2735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179B49-2332-F54A-9F3C-973D5C4DEF4B}"/>
              </a:ext>
            </a:extLst>
          </p:cNvPr>
          <p:cNvSpPr txBox="1"/>
          <p:nvPr/>
        </p:nvSpPr>
        <p:spPr>
          <a:xfrm rot="16200000">
            <a:off x="-514777" y="2864318"/>
            <a:ext cx="5285786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fr-FR" sz="7200" b="1" spc="150">
                <a:ln w="25400">
                  <a:noFill/>
                </a:ln>
                <a:solidFill>
                  <a:schemeClr val="accent2"/>
                </a:solidFill>
                <a:latin typeface="Roboto" panose="02000000000000000000" pitchFamily="2" charset="0"/>
              </a:rPr>
              <a:t>AGENDA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69DD38B-1B7B-5046-8D39-23413930E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3605" y="3249583"/>
            <a:ext cx="5741622" cy="400110"/>
          </a:xfrm>
        </p:spPr>
        <p:txBody>
          <a:bodyPr anchor="ctr" anchorCtr="0">
            <a:spAutoFit/>
          </a:bodyPr>
          <a:lstStyle>
            <a:lvl1pPr marL="360363" indent="-360363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pic>
        <p:nvPicPr>
          <p:cNvPr id="11" name="Image 4">
            <a:extLst>
              <a:ext uri="{FF2B5EF4-FFF2-40B4-BE49-F238E27FC236}">
                <a16:creationId xmlns:a16="http://schemas.microsoft.com/office/drawing/2014/main" id="{38653B0B-366F-4824-872C-7E1E7A7DC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735" y="6049471"/>
            <a:ext cx="2147823" cy="391530"/>
          </a:xfrm>
          <a:prstGeom prst="rect">
            <a:avLst/>
          </a:prstGeom>
        </p:spPr>
      </p:pic>
      <p:pic>
        <p:nvPicPr>
          <p:cNvPr id="9" name="Image 16">
            <a:extLst>
              <a:ext uri="{FF2B5EF4-FFF2-40B4-BE49-F238E27FC236}">
                <a16:creationId xmlns:a16="http://schemas.microsoft.com/office/drawing/2014/main" id="{3BDF3753-C2EB-4E89-A883-0B9A8E968A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5997" y="6096917"/>
            <a:ext cx="2030320" cy="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8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4347D973-9F49-7440-8856-EB054884CA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0" y="0"/>
            <a:ext cx="7183437" cy="685800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image to placeholder</a:t>
            </a: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10E0AC-329B-EB43-82DE-E8E5C7ACCB3B}"/>
              </a:ext>
            </a:extLst>
          </p:cNvPr>
          <p:cNvSpPr/>
          <p:nvPr userDrawn="1"/>
        </p:nvSpPr>
        <p:spPr>
          <a:xfrm>
            <a:off x="7183396" y="0"/>
            <a:ext cx="50086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8EBD710-8300-E549-9239-316AD831C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6160" y="2465089"/>
            <a:ext cx="4076706" cy="1588127"/>
          </a:xfrm>
        </p:spPr>
        <p:txBody>
          <a:bodyPr anchor="b">
            <a:spAutoFit/>
          </a:bodyPr>
          <a:lstStyle>
            <a:lvl1pPr>
              <a:defRPr sz="3600" b="1" cap="all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69F99C8-83C1-0549-BED6-5E83D299F9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36160" y="4287393"/>
            <a:ext cx="4076706" cy="369332"/>
          </a:xfrm>
        </p:spPr>
        <p:txBody>
          <a:bodyPr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subtitle</a:t>
            </a:r>
            <a:r>
              <a:rPr lang="fr-FR"/>
              <a:t> style</a:t>
            </a:r>
          </a:p>
        </p:txBody>
      </p:sp>
      <p:pic>
        <p:nvPicPr>
          <p:cNvPr id="8" name="Image 16">
            <a:extLst>
              <a:ext uri="{FF2B5EF4-FFF2-40B4-BE49-F238E27FC236}">
                <a16:creationId xmlns:a16="http://schemas.microsoft.com/office/drawing/2014/main" id="{67DDEA80-6457-4C6A-BDE1-40E5FEACE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4276" y="5961756"/>
            <a:ext cx="2703600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2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561BA-9E52-5A42-AFDC-B840B6190F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BD4FC7A-77D3-8947-9D35-36688307F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99" y="3008051"/>
            <a:ext cx="8706464" cy="1421928"/>
          </a:xfrm>
        </p:spPr>
        <p:txBody>
          <a:bodyPr wrap="square" anchor="b">
            <a:spAutoFit/>
          </a:bodyPr>
          <a:lstStyle>
            <a:lvl1pPr algn="l">
              <a:defRPr sz="4800" b="1" cap="all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F4C7757E-45E2-A145-A455-F0BACD9BC0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1199" y="4473168"/>
            <a:ext cx="8706464" cy="461665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subtitle</a:t>
            </a:r>
            <a:r>
              <a:rPr lang="fr-FR"/>
              <a:t> style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DD43264-E7AB-0743-9B32-2B8B88C2B654}"/>
              </a:ext>
            </a:extLst>
          </p:cNvPr>
          <p:cNvCxnSpPr/>
          <p:nvPr userDrawn="1"/>
        </p:nvCxnSpPr>
        <p:spPr>
          <a:xfrm>
            <a:off x="696685" y="2024743"/>
            <a:ext cx="0" cy="391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16">
            <a:extLst>
              <a:ext uri="{FF2B5EF4-FFF2-40B4-BE49-F238E27FC236}">
                <a16:creationId xmlns:a16="http://schemas.microsoft.com/office/drawing/2014/main" id="{04CBFD80-29CF-4D1F-9B59-CC1A9E156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4276" y="5961756"/>
            <a:ext cx="2703600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7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3E304-605C-D344-9B5C-3F2E0F2A6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B0F677-F25D-D149-AD72-09AC749F203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</a:defRPr>
            </a:lvl2pPr>
            <a:lvl3pPr>
              <a:buClr>
                <a:schemeClr val="accent2"/>
              </a:buClr>
              <a:defRPr>
                <a:latin typeface="Roboto" panose="02000000000000000000" pitchFamily="2" charset="0"/>
              </a:defRPr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1</a:t>
            </a:r>
          </a:p>
          <a:p>
            <a:pPr lvl="1"/>
            <a:r>
              <a:rPr lang="fr-FR" err="1"/>
              <a:t>Text</a:t>
            </a:r>
            <a:r>
              <a:rPr lang="fr-FR"/>
              <a:t> 2</a:t>
            </a:r>
          </a:p>
          <a:p>
            <a:pPr lvl="2"/>
            <a:r>
              <a:rPr lang="fr-FR" err="1"/>
              <a:t>Text</a:t>
            </a:r>
            <a:r>
              <a:rPr lang="fr-FR"/>
              <a:t> 3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7A5A54-FA40-8647-9635-A7B2944BA750}"/>
              </a:ext>
            </a:extLst>
          </p:cNvPr>
          <p:cNvCxnSpPr>
            <a:cxnSpLocks/>
          </p:cNvCxnSpPr>
          <p:nvPr/>
        </p:nvCxnSpPr>
        <p:spPr>
          <a:xfrm>
            <a:off x="669503" y="6461311"/>
            <a:ext cx="0" cy="1638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3FDBA7-77B4-0A47-A2F6-8E0C6253D2F4}"/>
              </a:ext>
            </a:extLst>
          </p:cNvPr>
          <p:cNvSpPr/>
          <p:nvPr userDrawn="1"/>
        </p:nvSpPr>
        <p:spPr>
          <a:xfrm>
            <a:off x="0" y="195268"/>
            <a:ext cx="307361" cy="622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72F20-525A-40AD-804A-94E40E18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3CA63F55-B558-46DB-8829-8138E5EED1C1}" type="datetime1">
              <a:rPr lang="fr-FR" smtClean="0"/>
              <a:pPr/>
              <a:t>25/11/2025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2CD5924-2DAA-4B1A-A3EF-AAE312B9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C976DFB-F5E5-42FE-B09C-FD37FEC1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6">
            <a:extLst>
              <a:ext uri="{FF2B5EF4-FFF2-40B4-BE49-F238E27FC236}">
                <a16:creationId xmlns:a16="http://schemas.microsoft.com/office/drawing/2014/main" id="{86D73357-096B-4B64-90D0-7A06FE9D7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5997" y="6096917"/>
            <a:ext cx="2030320" cy="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3E304-605C-D344-9B5C-3F2E0F2A6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B0F677-F25D-D149-AD72-09AC749F20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502" y="1546015"/>
            <a:ext cx="5969177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</a:defRPr>
            </a:lvl2pPr>
            <a:lvl3pPr>
              <a:buClr>
                <a:schemeClr val="accent2"/>
              </a:buClr>
              <a:defRPr>
                <a:latin typeface="Roboto" panose="02000000000000000000" pitchFamily="2" charset="0"/>
              </a:defRPr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1</a:t>
            </a:r>
          </a:p>
          <a:p>
            <a:pPr lvl="1"/>
            <a:r>
              <a:rPr lang="fr-FR" err="1"/>
              <a:t>Text</a:t>
            </a:r>
            <a:r>
              <a:rPr lang="fr-FR"/>
              <a:t> 2</a:t>
            </a:r>
          </a:p>
          <a:p>
            <a:pPr lvl="2"/>
            <a:r>
              <a:rPr lang="fr-FR" err="1"/>
              <a:t>Text</a:t>
            </a:r>
            <a:r>
              <a:rPr lang="fr-FR"/>
              <a:t> 3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7A5A54-FA40-8647-9635-A7B2944BA750}"/>
              </a:ext>
            </a:extLst>
          </p:cNvPr>
          <p:cNvCxnSpPr>
            <a:cxnSpLocks/>
          </p:cNvCxnSpPr>
          <p:nvPr/>
        </p:nvCxnSpPr>
        <p:spPr>
          <a:xfrm>
            <a:off x="669503" y="6461311"/>
            <a:ext cx="0" cy="1638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3FDBA7-77B4-0A47-A2F6-8E0C6253D2F4}"/>
              </a:ext>
            </a:extLst>
          </p:cNvPr>
          <p:cNvSpPr/>
          <p:nvPr userDrawn="1"/>
        </p:nvSpPr>
        <p:spPr>
          <a:xfrm>
            <a:off x="0" y="195268"/>
            <a:ext cx="307361" cy="622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7853FD-670B-FE49-9E89-546CA621B721}"/>
              </a:ext>
            </a:extLst>
          </p:cNvPr>
          <p:cNvSpPr/>
          <p:nvPr userDrawn="1"/>
        </p:nvSpPr>
        <p:spPr>
          <a:xfrm>
            <a:off x="7183396" y="1347205"/>
            <a:ext cx="5008604" cy="4313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CE69DE4A-8A05-D745-B5C2-BF70ACA91D4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22011" y="1871971"/>
            <a:ext cx="4131374" cy="750007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accent2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1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8722B7E-8AA3-3342-9F8C-8DCC8C4DCE8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22011" y="3407330"/>
            <a:ext cx="4131374" cy="1908085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3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F3A4130-77FD-6E47-8BD5-4FE5BE54B82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622011" y="2515359"/>
            <a:ext cx="4131374" cy="750007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49353-4198-4DAC-891A-5F34A8FBCAB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06631B3C-BE8B-4143-942B-4E2FF2A32F2B}" type="datetime1">
              <a:rPr lang="fr-FR" smtClean="0"/>
              <a:pPr/>
              <a:t>25/11/2025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9A6A614-118B-4630-89F6-28549435275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505B267-280E-4E82-A1FF-27AE915516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9" name="Image 16">
            <a:extLst>
              <a:ext uri="{FF2B5EF4-FFF2-40B4-BE49-F238E27FC236}">
                <a16:creationId xmlns:a16="http://schemas.microsoft.com/office/drawing/2014/main" id="{4987FE41-B3DC-442B-B4EB-45A3953D4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5997" y="6096917"/>
            <a:ext cx="2030320" cy="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5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9F4CFDD8-842D-A84C-85E2-CB6B6DB2B60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04816" y="1809583"/>
            <a:ext cx="5132978" cy="4073055"/>
          </a:xfrm>
        </p:spPr>
        <p:txBody>
          <a:bodyPr>
            <a:normAutofit/>
          </a:bodyPr>
          <a:lstStyle>
            <a:lvl1pPr>
              <a:defRPr lang="fr-FR" sz="1400" b="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>
              <a:defRPr sz="1400"/>
            </a:lvl2pPr>
            <a:lvl3pPr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2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78A3232-75F2-D746-9F06-E618D504D6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989634"/>
            <a:ext cx="5787179" cy="4893005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image to placeholder</a:t>
            </a: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D3E304-605C-D344-9B5C-3F2E0F2A6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B0F677-F25D-D149-AD72-09AC749F20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4816" y="1174841"/>
            <a:ext cx="5132979" cy="423500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  <a:latin typeface="Roboto" panose="02000000000000000000" pitchFamily="2" charset="0"/>
              </a:defRPr>
            </a:lvl1pPr>
            <a:lvl3pPr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/>
              <a:t>TEXT 1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7A5A54-FA40-8647-9635-A7B2944BA750}"/>
              </a:ext>
            </a:extLst>
          </p:cNvPr>
          <p:cNvCxnSpPr>
            <a:cxnSpLocks/>
          </p:cNvCxnSpPr>
          <p:nvPr/>
        </p:nvCxnSpPr>
        <p:spPr>
          <a:xfrm>
            <a:off x="669503" y="6461311"/>
            <a:ext cx="0" cy="1638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3FDBA7-77B4-0A47-A2F6-8E0C6253D2F4}"/>
              </a:ext>
            </a:extLst>
          </p:cNvPr>
          <p:cNvSpPr/>
          <p:nvPr userDrawn="1"/>
        </p:nvSpPr>
        <p:spPr>
          <a:xfrm>
            <a:off x="0" y="195268"/>
            <a:ext cx="307361" cy="622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5F3CC9-FF8C-4C57-B673-617A1F8BF5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496B13F1-0DCE-45F5-A782-07D3316A81C1}" type="datetime1">
              <a:rPr lang="fr-FR" smtClean="0"/>
              <a:pPr/>
              <a:t>25/11/2025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50F1B9E-2099-4CE9-BB7D-CE5B3D426A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D70A4EE-040B-4B44-83DC-FF0DFBEB904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6">
            <a:extLst>
              <a:ext uri="{FF2B5EF4-FFF2-40B4-BE49-F238E27FC236}">
                <a16:creationId xmlns:a16="http://schemas.microsoft.com/office/drawing/2014/main" id="{946D255B-A0B0-4E00-A73D-F0B36E714C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5997" y="6096917"/>
            <a:ext cx="2030320" cy="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9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970AD5-D6E8-C74C-B32F-B9879D36BC57}"/>
              </a:ext>
            </a:extLst>
          </p:cNvPr>
          <p:cNvSpPr/>
          <p:nvPr userDrawn="1"/>
        </p:nvSpPr>
        <p:spPr>
          <a:xfrm>
            <a:off x="0" y="0"/>
            <a:ext cx="4350153" cy="5879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Roboto" panose="02000000000000000000" pitchFamily="2" charset="0"/>
            </a:endParaRP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829AC8C-A047-204D-9A28-BB20B113B2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0153" y="0"/>
            <a:ext cx="7841848" cy="588264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image to placeholder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B0F677-F25D-D149-AD72-09AC749F20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7487" y="706290"/>
            <a:ext cx="3515176" cy="750007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accent2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1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7A5A54-FA40-8647-9635-A7B2944BA750}"/>
              </a:ext>
            </a:extLst>
          </p:cNvPr>
          <p:cNvCxnSpPr>
            <a:cxnSpLocks/>
          </p:cNvCxnSpPr>
          <p:nvPr/>
        </p:nvCxnSpPr>
        <p:spPr>
          <a:xfrm>
            <a:off x="669503" y="6461311"/>
            <a:ext cx="0" cy="16385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E1454A9E-D579-AB45-9490-FF2DD9CE2A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7487" y="2260068"/>
            <a:ext cx="3515176" cy="651618"/>
          </a:xfrm>
        </p:spPr>
        <p:txBody>
          <a:bodyPr anchor="b" anchorCtr="0">
            <a:normAutofit/>
          </a:bodyPr>
          <a:lstStyle>
            <a:lvl1pPr algn="l">
              <a:defRPr sz="1400" b="0">
                <a:solidFill>
                  <a:schemeClr val="accent2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3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B407E257-B351-6A47-BE09-2A107D2904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7487" y="3027869"/>
            <a:ext cx="3515176" cy="2539892"/>
          </a:xfrm>
        </p:spPr>
        <p:txBody>
          <a:bodyPr>
            <a:normAutofit/>
          </a:bodyPr>
          <a:lstStyle>
            <a:lvl1pPr algn="l">
              <a:defRPr sz="14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4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26648A76-0D11-D94A-BEDE-E806F533288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7487" y="1349678"/>
            <a:ext cx="3515176" cy="750007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algn="ctr">
              <a:defRPr/>
            </a:lvl2pPr>
            <a:lvl3pPr algn="ctr">
              <a:buClr>
                <a:schemeClr val="accent2"/>
              </a:buClr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2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1A054B-DD93-4E75-91E6-6AA96BBAEED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46B58199-3B4C-4A4F-9ED7-F32855F3F0A2}" type="datetime1">
              <a:rPr lang="fr-FR" smtClean="0"/>
              <a:pPr/>
              <a:t>25/11/2025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B8700D-5A86-46F7-AE16-A1A2FD9AD0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606134-F010-4882-964D-3091B8F56E8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3" name="Image 16">
            <a:extLst>
              <a:ext uri="{FF2B5EF4-FFF2-40B4-BE49-F238E27FC236}">
                <a16:creationId xmlns:a16="http://schemas.microsoft.com/office/drawing/2014/main" id="{6529121C-1679-40A3-9EFD-3F3FFCAE4C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5997" y="6096917"/>
            <a:ext cx="2030320" cy="6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5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F3292B-F137-B047-90E4-CA5062AF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49" y="252557"/>
            <a:ext cx="10825811" cy="507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16DD8E-E09B-504A-B78E-167FCD3C7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03" y="1546015"/>
            <a:ext cx="108258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err="1"/>
              <a:t>Text</a:t>
            </a:r>
            <a:r>
              <a:rPr lang="fr-FR"/>
              <a:t> 1</a:t>
            </a:r>
          </a:p>
          <a:p>
            <a:pPr lvl="1"/>
            <a:r>
              <a:rPr lang="fr-FR" err="1"/>
              <a:t>Text</a:t>
            </a:r>
            <a:r>
              <a:rPr lang="fr-FR"/>
              <a:t> 2</a:t>
            </a:r>
          </a:p>
          <a:p>
            <a:pPr lvl="2"/>
            <a:r>
              <a:rPr lang="fr-FR" err="1"/>
              <a:t>Text</a:t>
            </a:r>
            <a:r>
              <a:rPr lang="fr-FR"/>
              <a:t> 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1138E0-A91F-F247-9EDF-FEE1F7DC3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2175" y="6356350"/>
            <a:ext cx="3758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r>
              <a:rPr lang="fr-FR"/>
              <a:t>PRESENTATION NAME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EE1EFB-2614-7448-9FC5-27E27D913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9" y="6356350"/>
            <a:ext cx="55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797FF70C-2802-8248-8C7F-BADE80C2B26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5107CC-A2F9-D849-A27F-4C6B32A3D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800" y="6356350"/>
            <a:ext cx="724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68D685DB-5DD8-4539-9938-4C2E483832A7}" type="datetime1">
              <a:rPr lang="fr-FR" smtClean="0"/>
              <a:pPr/>
              <a:t>25/11/2025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39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2200" b="1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+mn-ea"/>
          <a:cs typeface="+mn-cs"/>
        </a:defRPr>
      </a:lvl1pPr>
      <a:lvl2pPr marL="6350" indent="0" algn="l" defTabSz="914400" rtl="0" eaLnBrk="1" latinLnBrk="0" hangingPunct="1">
        <a:lnSpc>
          <a:spcPct val="100000"/>
        </a:lnSpc>
        <a:spcBef>
          <a:spcPts val="200"/>
        </a:spcBef>
        <a:buFontTx/>
        <a:buNone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+mn-ea"/>
          <a:cs typeface="+mn-cs"/>
        </a:defRPr>
      </a:lvl2pPr>
      <a:lvl3pPr marL="179388" indent="-173038" algn="l" defTabSz="914400" rtl="0" eaLnBrk="1" latinLnBrk="0" hangingPunct="1">
        <a:lnSpc>
          <a:spcPct val="100000"/>
        </a:lnSpc>
        <a:spcBef>
          <a:spcPts val="300"/>
        </a:spcBef>
        <a:buClr>
          <a:schemeClr val="tx1">
            <a:lumMod val="75000"/>
            <a:lumOff val="25000"/>
          </a:schemeClr>
        </a:buClr>
        <a:buSzPct val="80000"/>
        <a:buFont typeface="Wingdings" panose="05000000000000000000" pitchFamily="2" charset="2"/>
        <a:buChar char="§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+mn-ea"/>
          <a:cs typeface="+mn-cs"/>
        </a:defRPr>
      </a:lvl3pPr>
      <a:lvl4pPr marL="179388" indent="-173038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9388" indent="-173038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D20B-57B9-9CA4-24E5-ADD630EA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Data Centers- 11, 262 from 173 Countries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79DE1-D8E1-4E93-7A4E-58AF1EF4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F70C-2802-8248-8C7F-BADE80C2B264}" type="slidenum">
              <a:rPr kumimoji="0" lang="fr-FR" sz="105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60CA2-B868-62C2-5E5A-77F26554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26"/>
          <a:stretch>
            <a:fillRect/>
          </a:stretch>
        </p:blipFill>
        <p:spPr>
          <a:xfrm>
            <a:off x="1098079" y="915653"/>
            <a:ext cx="9968657" cy="52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3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FEE9-03CD-5459-A44A-E4D5474A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Data Centers- 4267 from 1,758 Operators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4153C-A17D-29F4-C28F-FD1B9307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14" t="6064" r="6483" b="5890"/>
          <a:stretch>
            <a:fillRect/>
          </a:stretch>
        </p:blipFill>
        <p:spPr>
          <a:xfrm>
            <a:off x="1330038" y="985980"/>
            <a:ext cx="9384144" cy="50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5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F94A5-531A-FA79-B1FE-815899B7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903FD7-4244-7A7B-7108-A31C7EE78C32}"/>
              </a:ext>
            </a:extLst>
          </p:cNvPr>
          <p:cNvSpPr/>
          <p:nvPr/>
        </p:nvSpPr>
        <p:spPr>
          <a:xfrm>
            <a:off x="10506905" y="5807075"/>
            <a:ext cx="168509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97963-A2E0-C64B-E3DC-31C496CC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63F55-B558-46DB-8829-8138E5EED1C1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74FE-A92B-BC98-C7DE-7AECAD80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PRESENTATION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4D7C-B203-0C79-1AEE-15E11DCC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F70C-2802-8248-8C7F-BADE80C2B264}" type="slidenum">
              <a:rPr kumimoji="0" lang="fr-FR" sz="105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BF059F-1117-1C21-B077-1441D2040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16098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080B27-8DF5-9A37-DD65-10FCEB99B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166" y="4196536"/>
            <a:ext cx="3175476" cy="19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3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26FB-7DF8-7AC5-B2BB-8DEA2C90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and AI Boom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A7866-6A0B-039D-ABD3-2BD7592387CB}"/>
              </a:ext>
            </a:extLst>
          </p:cNvPr>
          <p:cNvSpPr txBox="1"/>
          <p:nvPr/>
        </p:nvSpPr>
        <p:spPr>
          <a:xfrm>
            <a:off x="454349" y="1157712"/>
            <a:ext cx="40584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Industries that will be affected by data center growth in the United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The data center boom is expected to significantly impact the following industries in the United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Energy Sector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Construction and Real Estate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Technology and 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Utilities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Transportation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These industries are expected to adapt to the growing demand for data centers, either by increasing capacity, improving infrastructure, or adjusting workforce needs to meet the new demands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EF152-9E99-10BA-18DD-249368EEF6E8}"/>
              </a:ext>
            </a:extLst>
          </p:cNvPr>
          <p:cNvSpPr txBox="1"/>
          <p:nvPr/>
        </p:nvSpPr>
        <p:spPr>
          <a:xfrm>
            <a:off x="5317510" y="50647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Data center energy demand forecasted to soar nearly 300% through 2035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A30763-F203-17A7-2B42-78E30801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62" y="1280835"/>
            <a:ext cx="4832065" cy="48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4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F79C66-D678-A4F1-F216-3DC51965BD90}"/>
              </a:ext>
            </a:extLst>
          </p:cNvPr>
          <p:cNvSpPr/>
          <p:nvPr/>
        </p:nvSpPr>
        <p:spPr>
          <a:xfrm>
            <a:off x="10506905" y="5807075"/>
            <a:ext cx="168509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0ED7-324B-1E09-FD0D-2317E436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63F55-B558-46DB-8829-8138E5EED1C1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FD506-86AE-8DFA-ECD5-1663E6B0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PRESENTATION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0050-D663-51B7-FDCF-82B0A45D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F70C-2802-8248-8C7F-BADE80C2B264}" type="slidenum">
              <a:rPr kumimoji="0" lang="fr-FR" sz="105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D35CF9-AA84-2037-9CAF-6321DD5D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16098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74DDE-AA51-51C7-4162-C2BE4B662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166" y="4196536"/>
            <a:ext cx="3175476" cy="19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1560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Sonepar 2020 Blue">
  <a:themeElements>
    <a:clrScheme name="SONEPAR">
      <a:dk1>
        <a:srgbClr val="000000"/>
      </a:dk1>
      <a:lt1>
        <a:srgbClr val="FFFFFF"/>
      </a:lt1>
      <a:dk2>
        <a:srgbClr val="EE7103"/>
      </a:dk2>
      <a:lt2>
        <a:srgbClr val="E7E6E6"/>
      </a:lt2>
      <a:accent1>
        <a:srgbClr val="27348B"/>
      </a:accent1>
      <a:accent2>
        <a:srgbClr val="009EE3"/>
      </a:accent2>
      <a:accent3>
        <a:srgbClr val="F3C200"/>
      </a:accent3>
      <a:accent4>
        <a:srgbClr val="CD3A45"/>
      </a:accent4>
      <a:accent5>
        <a:srgbClr val="683E82"/>
      </a:accent5>
      <a:accent6>
        <a:srgbClr val="047D5C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nepar_template_L+_Final" id="{45187964-DA68-4B77-9152-2AC7542A630E}" vid="{84FCE925-0543-4D47-B3C8-57070EFDAC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367</Words>
  <Application>Microsoft Office PowerPoint</Application>
  <PresentationFormat>Widescreen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Roboto</vt:lpstr>
      <vt:lpstr>Wingdings</vt:lpstr>
      <vt:lpstr>2_Thème Sonepar 2020 Blue</vt:lpstr>
      <vt:lpstr>Global Data Centers- 11, 262 from 173 Countries</vt:lpstr>
      <vt:lpstr>U.S. Data Centers- 4267 from 1,758 Operators </vt:lpstr>
      <vt:lpstr>PowerPoint Presentation</vt:lpstr>
      <vt:lpstr>Data Center and AI Boom </vt:lpstr>
      <vt:lpstr>PowerPoint Presentation</vt:lpstr>
    </vt:vector>
  </TitlesOfParts>
  <Company>Sonepar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MILES Chris</dc:creator>
  <cp:lastModifiedBy>MILES Chris</cp:lastModifiedBy>
  <cp:revision>1</cp:revision>
  <dcterms:created xsi:type="dcterms:W3CDTF">2025-12-10T12:49:46Z</dcterms:created>
  <dcterms:modified xsi:type="dcterms:W3CDTF">2025-12-10T12:51:27Z</dcterms:modified>
</cp:coreProperties>
</file>